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24" r:id="rId6"/>
    <p:sldId id="260" r:id="rId7"/>
    <p:sldId id="261" r:id="rId8"/>
    <p:sldId id="325" r:id="rId9"/>
    <p:sldId id="262" r:id="rId10"/>
    <p:sldId id="263" r:id="rId11"/>
    <p:sldId id="264" r:id="rId12"/>
    <p:sldId id="326" r:id="rId13"/>
    <p:sldId id="265" r:id="rId14"/>
    <p:sldId id="266" r:id="rId15"/>
    <p:sldId id="327" r:id="rId16"/>
    <p:sldId id="267" r:id="rId17"/>
    <p:sldId id="268" r:id="rId18"/>
    <p:sldId id="269" r:id="rId19"/>
    <p:sldId id="328" r:id="rId20"/>
    <p:sldId id="270" r:id="rId21"/>
    <p:sldId id="271" r:id="rId22"/>
    <p:sldId id="329" r:id="rId23"/>
    <p:sldId id="272" r:id="rId24"/>
    <p:sldId id="330" r:id="rId25"/>
    <p:sldId id="273" r:id="rId26"/>
    <p:sldId id="274" r:id="rId27"/>
    <p:sldId id="331" r:id="rId28"/>
    <p:sldId id="332" r:id="rId29"/>
    <p:sldId id="275" r:id="rId30"/>
    <p:sldId id="276" r:id="rId31"/>
    <p:sldId id="277" r:id="rId32"/>
    <p:sldId id="278" r:id="rId33"/>
    <p:sldId id="333" r:id="rId34"/>
    <p:sldId id="334" r:id="rId35"/>
    <p:sldId id="279" r:id="rId36"/>
    <p:sldId id="280" r:id="rId37"/>
    <p:sldId id="335" r:id="rId38"/>
    <p:sldId id="336" r:id="rId39"/>
    <p:sldId id="281" r:id="rId40"/>
    <p:sldId id="282" r:id="rId41"/>
    <p:sldId id="283" r:id="rId42"/>
    <p:sldId id="284" r:id="rId43"/>
    <p:sldId id="337" r:id="rId44"/>
    <p:sldId id="285" r:id="rId45"/>
    <p:sldId id="286" r:id="rId46"/>
    <p:sldId id="338" r:id="rId47"/>
    <p:sldId id="287" r:id="rId48"/>
    <p:sldId id="288" r:id="rId49"/>
    <p:sldId id="289" r:id="rId50"/>
    <p:sldId id="339" r:id="rId51"/>
    <p:sldId id="290" r:id="rId52"/>
    <p:sldId id="291" r:id="rId53"/>
    <p:sldId id="292" r:id="rId54"/>
    <p:sldId id="340" r:id="rId55"/>
    <p:sldId id="293" r:id="rId56"/>
    <p:sldId id="294" r:id="rId57"/>
    <p:sldId id="341" r:id="rId58"/>
    <p:sldId id="295" r:id="rId59"/>
    <p:sldId id="296" r:id="rId60"/>
    <p:sldId id="297" r:id="rId61"/>
    <p:sldId id="342" r:id="rId62"/>
    <p:sldId id="298" r:id="rId63"/>
    <p:sldId id="299" r:id="rId64"/>
    <p:sldId id="300" r:id="rId65"/>
    <p:sldId id="343" r:id="rId66"/>
    <p:sldId id="301" r:id="rId67"/>
    <p:sldId id="344" r:id="rId68"/>
    <p:sldId id="302" r:id="rId69"/>
    <p:sldId id="345" r:id="rId70"/>
    <p:sldId id="303" r:id="rId71"/>
    <p:sldId id="346" r:id="rId72"/>
    <p:sldId id="304" r:id="rId73"/>
    <p:sldId id="347" r:id="rId74"/>
    <p:sldId id="305" r:id="rId75"/>
    <p:sldId id="306" r:id="rId76"/>
    <p:sldId id="307" r:id="rId77"/>
    <p:sldId id="308" r:id="rId78"/>
    <p:sldId id="309" r:id="rId79"/>
    <p:sldId id="310" r:id="rId80"/>
    <p:sldId id="348" r:id="rId81"/>
    <p:sldId id="311" r:id="rId82"/>
    <p:sldId id="312" r:id="rId83"/>
    <p:sldId id="349" r:id="rId84"/>
    <p:sldId id="313" r:id="rId85"/>
    <p:sldId id="314" r:id="rId86"/>
    <p:sldId id="315" r:id="rId87"/>
    <p:sldId id="316" r:id="rId8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0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4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3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9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2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1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4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8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2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C0B6-5240-4489-895B-7AD61B03C802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8928E-CC8E-4819-9191-48D67D29F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600" dirty="0" smtClean="0"/>
              <a:t>МЕГАМИР</a:t>
            </a: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275781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2582"/>
            <a:ext cx="10515600" cy="5724381"/>
          </a:xfrm>
        </p:spPr>
        <p:txBody>
          <a:bodyPr>
            <a:normAutofit/>
          </a:bodyPr>
          <a:lstStyle/>
          <a:p>
            <a:r>
              <a:rPr lang="ru-RU" sz="4000" dirty="0"/>
              <a:t> Мир един, гармоничен и одновременно имеет многоуровневую организацию. Вселенная - это </a:t>
            </a:r>
            <a:r>
              <a:rPr lang="ru-RU" sz="4000" dirty="0" err="1"/>
              <a:t>мегамир</a:t>
            </a:r>
            <a:r>
              <a:rPr lang="ru-RU" sz="4000" dirty="0"/>
              <a:t>. Нет жесткой границы, однозначно разделяющей микро-, макро- и </a:t>
            </a:r>
            <a:r>
              <a:rPr lang="ru-RU" sz="4000" dirty="0" err="1"/>
              <a:t>мегамиры</a:t>
            </a:r>
            <a:r>
              <a:rPr lang="ru-RU" sz="4000" dirty="0"/>
              <a:t>. При несомненном качественном отличии они взаимосвязаны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Так, наша Земля представляет макромир, но в качестве одной из планет Солнечной системы она одновременно выступает и как элемент </a:t>
            </a:r>
            <a:r>
              <a:rPr lang="ru-RU" sz="4000" dirty="0" err="1"/>
              <a:t>мегамира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86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65125"/>
            <a:ext cx="10919691" cy="5811838"/>
          </a:xfrm>
        </p:spPr>
        <p:txBody>
          <a:bodyPr>
            <a:noAutofit/>
          </a:bodyPr>
          <a:lstStyle/>
          <a:p>
            <a:r>
              <a:rPr lang="ru-RU" sz="4000" dirty="0"/>
              <a:t>Вселенная представляет собой упорядоченную систему отдельных взаимосвязанных элементов различного порядка. Это небесные тела (звезды, планеты, спутники, астероиды, кометы), планетные системы звезд, звездные скопления, галактики. </a:t>
            </a:r>
            <a:endParaRPr lang="ru-RU" sz="4000" dirty="0" smtClean="0"/>
          </a:p>
          <a:p>
            <a:r>
              <a:rPr lang="ru-RU" sz="4000" b="1" dirty="0" smtClean="0"/>
              <a:t>Основной </a:t>
            </a:r>
            <a:r>
              <a:rPr lang="ru-RU" sz="4000" b="1" dirty="0"/>
              <a:t>метод получения астрономических знаний — наблюдение</a:t>
            </a:r>
            <a:r>
              <a:rPr lang="ru-RU" sz="4000" dirty="0"/>
              <a:t>, поскольку, за редким исключением, эксперимент при изучении Вселенной невозможен. </a:t>
            </a:r>
          </a:p>
        </p:txBody>
      </p:sp>
    </p:spTree>
    <p:extLst>
      <p:ext uri="{BB962C8B-B14F-4D97-AF65-F5344CB8AC3E}">
        <p14:creationId xmlns:p14="http://schemas.microsoft.com/office/powerpoint/2010/main" val="167269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Астрономические наблюдения, поставляющие свыше 90% информации о космических процессах, явлениях и объектах. </a:t>
            </a:r>
            <a:r>
              <a:rPr lang="ru-RU" sz="3600" b="1" dirty="0" smtClean="0"/>
              <a:t>Астрономические наблюдения характеризуются пассивностью по отношению к изучаемым объектам: </a:t>
            </a:r>
            <a:r>
              <a:rPr lang="ru-RU" sz="3600" dirty="0" smtClean="0"/>
              <a:t>до начала космической эры отсутствовала возможность проведения экспериментальных астрономических исследований; </a:t>
            </a:r>
          </a:p>
          <a:p>
            <a:r>
              <a:rPr lang="ru-RU" sz="3600" dirty="0" smtClean="0"/>
              <a:t>в наши дни возможность прямого изучения космических тел явлений ограничена пределами Солнечной системы;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750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1055"/>
            <a:ext cx="10515600" cy="5705908"/>
          </a:xfrm>
        </p:spPr>
        <p:txBody>
          <a:bodyPr>
            <a:normAutofit/>
          </a:bodyPr>
          <a:lstStyle/>
          <a:p>
            <a:r>
              <a:rPr lang="ru-RU" sz="4400" dirty="0"/>
              <a:t>Другой особенностью астрономических исследований является необходимость предварительного объяснения новых открытий иногда задолго до их теоретического истолкования, что придает ряду астрономических законов и теорий характер неформализованных (интуитивных).</a:t>
            </a:r>
          </a:p>
        </p:txBody>
      </p:sp>
    </p:spTree>
    <p:extLst>
      <p:ext uri="{BB962C8B-B14F-4D97-AF65-F5344CB8AC3E}">
        <p14:creationId xmlns:p14="http://schemas.microsoft.com/office/powerpoint/2010/main" val="119022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9382"/>
            <a:ext cx="10515600" cy="5927581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Основными инструментами астрофизических исследований являются телескопы, предназначенные для регистрации электромагнитного излучения и потоков элементарных частиц, испускаемых исследуемыми объектами, усиления создаваемой ими освещенности и увеличения их видимых угловых размеров. </a:t>
            </a:r>
            <a:endParaRPr lang="ru-RU" sz="3600" dirty="0" smtClean="0"/>
          </a:p>
          <a:p>
            <a:r>
              <a:rPr lang="ru-RU" sz="3600" u="sng" dirty="0" smtClean="0"/>
              <a:t>Телескопы</a:t>
            </a:r>
            <a:r>
              <a:rPr lang="ru-RU" sz="3600" dirty="0"/>
              <a:t>, приемники элементарных частиц и детекторы космических лучей </a:t>
            </a:r>
            <a:r>
              <a:rPr lang="ru-RU" sz="3600" u="sng" dirty="0"/>
              <a:t>условно подразделяются по диапазонам воспринимаемого ими излучения. </a:t>
            </a:r>
          </a:p>
        </p:txBody>
      </p:sp>
    </p:spTree>
    <p:extLst>
      <p:ext uri="{BB962C8B-B14F-4D97-AF65-F5344CB8AC3E}">
        <p14:creationId xmlns:p14="http://schemas.microsoft.com/office/powerpoint/2010/main" val="284317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В зависимости от характеристик диапазона регистрируемого излучения исследуемых объектов, условий и особенностей проведения наблюдений в астрономии условно выделяют разделы: </a:t>
            </a:r>
          </a:p>
          <a:p>
            <a:pPr algn="ctr"/>
            <a:r>
              <a:rPr lang="ru-RU" sz="4800" dirty="0" smtClean="0"/>
              <a:t>радио-, оптической, инфракрасной, ультрафиолетовой, рентгеновской, гамма-, нейтринной и т.д. астрономии; наземной и внеатмосферной астрономии и т.д.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2749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284797"/>
            <a:ext cx="11323781" cy="8224252"/>
          </a:xfrm>
        </p:spPr>
      </p:pic>
    </p:spTree>
    <p:extLst>
      <p:ext uri="{BB962C8B-B14F-4D97-AF65-F5344CB8AC3E}">
        <p14:creationId xmlns:p14="http://schemas.microsoft.com/office/powerpoint/2010/main" val="66713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27" y="365125"/>
            <a:ext cx="10864273" cy="5811838"/>
          </a:xfrm>
        </p:spPr>
        <p:txBody>
          <a:bodyPr>
            <a:noAutofit/>
          </a:bodyPr>
          <a:lstStyle/>
          <a:p>
            <a:r>
              <a:rPr lang="ru-RU" sz="4400" dirty="0"/>
              <a:t>Специфика применения различных вспомогательных физических приборов для решения конкретных задач исследования природы космических объектов, процессов и явлений породила классификацию методов астрономических наблюдений на основе применяемых инструментов: визуальные, телескопические, фотометрические, фотографические, </a:t>
            </a:r>
            <a:r>
              <a:rPr lang="ru-RU" sz="4400" dirty="0" smtClean="0"/>
              <a:t>спектрометрические</a:t>
            </a:r>
            <a:br>
              <a:rPr lang="ru-RU" sz="4400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47105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Типы телескопов</a:t>
            </a:r>
            <a:endParaRPr lang="ru-RU" sz="4400" dirty="0"/>
          </a:p>
          <a:p>
            <a:r>
              <a:rPr lang="ru-RU" sz="4400" dirty="0"/>
              <a:t>За многовековую историю телескопостроения различными конструкторами было предложено достаточно большое количество оптических схем. Некоторые их них получили распространение и прославили своих авторов, а некоторые так и остались на бумаге. </a:t>
            </a:r>
          </a:p>
        </p:txBody>
      </p:sp>
    </p:spTree>
    <p:extLst>
      <p:ext uri="{BB962C8B-B14F-4D97-AF65-F5344CB8AC3E}">
        <p14:creationId xmlns:p14="http://schemas.microsoft.com/office/powerpoint/2010/main" val="96424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4109"/>
            <a:ext cx="10515600" cy="5742854"/>
          </a:xfrm>
        </p:spPr>
        <p:txBody>
          <a:bodyPr>
            <a:normAutofit/>
          </a:bodyPr>
          <a:lstStyle/>
          <a:p>
            <a:r>
              <a:rPr lang="ru-RU" sz="4400" dirty="0"/>
              <a:t>В конечном счете, на данный момент существует 3 основных типа телескопов:</a:t>
            </a:r>
          </a:p>
          <a:p>
            <a:r>
              <a:rPr lang="ru-RU" sz="4400" dirty="0"/>
              <a:t>1.     Рефракторы - имеют объектив, состоящий из линз; </a:t>
            </a:r>
          </a:p>
          <a:p>
            <a:r>
              <a:rPr lang="ru-RU" sz="4400" dirty="0"/>
              <a:t>2.     Рефлекторы - изготовлены с использованием зеркал;</a:t>
            </a:r>
          </a:p>
          <a:p>
            <a:r>
              <a:rPr lang="ru-RU" sz="4400" dirty="0"/>
              <a:t>3.     </a:t>
            </a:r>
            <a:r>
              <a:rPr lang="ru-RU" sz="4400" dirty="0" err="1"/>
              <a:t>Катадиоптрики</a:t>
            </a:r>
            <a:r>
              <a:rPr lang="ru-RU" sz="4400" b="1" dirty="0"/>
              <a:t> </a:t>
            </a:r>
            <a:r>
              <a:rPr lang="ru-RU" sz="4400" dirty="0"/>
              <a:t>- комбинированные телескопы, состоящие из зеркал и линз</a:t>
            </a:r>
            <a:r>
              <a:rPr lang="ru-RU" sz="4400" dirty="0" smtClean="0"/>
              <a:t>.</a:t>
            </a:r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0350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 err="1"/>
              <a:t>Мегамир</a:t>
            </a:r>
            <a:r>
              <a:rPr lang="ru-RU" sz="3600" dirty="0"/>
              <a:t>, Космос  (от греч. </a:t>
            </a:r>
            <a:r>
              <a:rPr lang="ru-RU" sz="3600" dirty="0" err="1"/>
              <a:t>hosmos</a:t>
            </a:r>
            <a:r>
              <a:rPr lang="ru-RU" sz="3600" dirty="0"/>
              <a:t> - мир) — термин, идущий из древнегреческой философии для обозначения мира как структурно организованного и упорядоченного целого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Космосом греки называли Мир упорядоченный, прекрасный в своей гармонии в отличие от Хаоса — первозданной сумятицы. </a:t>
            </a:r>
            <a:endParaRPr lang="ru-RU" sz="3600" dirty="0" smtClean="0"/>
          </a:p>
          <a:p>
            <a:r>
              <a:rPr lang="ru-RU" sz="3600" dirty="0" smtClean="0"/>
              <a:t>Сейчас </a:t>
            </a:r>
            <a:r>
              <a:rPr lang="ru-RU" sz="3600" dirty="0"/>
              <a:t>под космосом понимают все находящееся за пределами атмосферы Земли. Иначе космос называют Вселенной (место вселения человека).</a:t>
            </a:r>
          </a:p>
        </p:txBody>
      </p:sp>
    </p:spTree>
    <p:extLst>
      <p:ext uri="{BB962C8B-B14F-4D97-AF65-F5344CB8AC3E}">
        <p14:creationId xmlns:p14="http://schemas.microsoft.com/office/powerpoint/2010/main" val="362794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0436"/>
            <a:ext cx="10515600" cy="5456527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При изучении объектов Вселенной имеют дело со сверхбольшими расстояниями. Для удобства при измерении таких сверхбольших расстояний в космологии используют специальные единицы</a:t>
            </a:r>
            <a:r>
              <a:rPr lang="ru-RU" sz="5400" b="1" dirty="0"/>
              <a:t>: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93782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4109"/>
            <a:ext cx="10515600" cy="5742854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Астрономическая единица (а. е.)  соответствует расстоянию от Земли до Солнца - 150 млн км. </a:t>
            </a:r>
            <a:endParaRPr lang="ru-RU" sz="4000" dirty="0" smtClean="0"/>
          </a:p>
          <a:p>
            <a:r>
              <a:rPr lang="ru-RU" sz="4000" dirty="0" smtClean="0"/>
              <a:t>Эта </a:t>
            </a:r>
            <a:r>
              <a:rPr lang="ru-RU" sz="4000" dirty="0"/>
              <a:t>единица применяется для определения космических расстояний в пределах Солнечной системы. </a:t>
            </a:r>
            <a:endParaRPr lang="ru-RU" sz="4000" dirty="0" smtClean="0"/>
          </a:p>
          <a:p>
            <a:r>
              <a:rPr lang="ru-RU" sz="4000" dirty="0" smtClean="0"/>
              <a:t>Например</a:t>
            </a:r>
            <a:r>
              <a:rPr lang="ru-RU" sz="4000" dirty="0"/>
              <a:t>, расстояние от Солнца до Меркурия – 0,4 А.е. до Венеры- 0,7; до Марса -  1,5;  до Юпитера -5,2; До Сатурна - 9,5; до Урана - 19,6; до Нептуна – 30. </a:t>
            </a:r>
          </a:p>
        </p:txBody>
      </p:sp>
    </p:spTree>
    <p:extLst>
      <p:ext uri="{BB962C8B-B14F-4D97-AF65-F5344CB8AC3E}">
        <p14:creationId xmlns:p14="http://schemas.microsoft.com/office/powerpoint/2010/main" val="100556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/>
              <a:t>Данный метод измерения был наиболее подходящим для изучения структуры Солнечной системы в XVII веке. </a:t>
            </a:r>
          </a:p>
          <a:p>
            <a:r>
              <a:rPr lang="ru-RU" sz="4800" dirty="0" smtClean="0"/>
              <a:t>Ее точное значение 149 597 870 700 метра. </a:t>
            </a:r>
          </a:p>
          <a:p>
            <a:r>
              <a:rPr lang="ru-RU" sz="4800" dirty="0" smtClean="0"/>
              <a:t>Сегодня астрономическая единица используется в расчетах с относительно малыми длинами.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69790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491" y="365125"/>
            <a:ext cx="11776363" cy="58118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4400" b="1" dirty="0"/>
              <a:t>Световой год </a:t>
            </a:r>
            <a:r>
              <a:rPr lang="ru-RU" sz="4400" dirty="0"/>
              <a:t>— расстояние, которое световой луч, движущийся со скоростью 300 000 км/с, проходит за один год,    10 в тринадцатой  км; </a:t>
            </a:r>
            <a:endParaRPr lang="ru-RU" sz="4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4400" dirty="0" smtClean="0"/>
              <a:t>1 </a:t>
            </a:r>
            <a:r>
              <a:rPr lang="ru-RU" sz="4400" dirty="0"/>
              <a:t>а. е. равна 8,3 световой минуты. </a:t>
            </a:r>
            <a:endParaRPr lang="ru-RU" sz="4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4400" dirty="0" smtClean="0"/>
              <a:t>В </a:t>
            </a:r>
            <a:r>
              <a:rPr lang="ru-RU" sz="4400" dirty="0"/>
              <a:t>световых годах определяют расстояние до звезд и других космических объектов, находящихся за пределами Солнечной системы. </a:t>
            </a:r>
            <a:r>
              <a:rPr lang="ru-RU" sz="4400" b="1" dirty="0"/>
              <a:t>Один световой год составляет около 9 460 730 472 580 км или 63 241 а.е. </a:t>
            </a:r>
          </a:p>
        </p:txBody>
      </p:sp>
    </p:spTree>
    <p:extLst>
      <p:ext uri="{BB962C8B-B14F-4D97-AF65-F5344CB8AC3E}">
        <p14:creationId xmlns:p14="http://schemas.microsoft.com/office/powerpoint/2010/main" val="3707337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>
            <a:noAutofit/>
          </a:bodyPr>
          <a:lstStyle/>
          <a:p>
            <a:r>
              <a:rPr lang="ru-RU" sz="4400" dirty="0" smtClean="0"/>
              <a:t>Данная единица измерения длины используется лишь в научно-популярной литературе по той причине, что световой год позволяет читателю получить примерное представление о расстояниях в галактическом масштабе. Однако из-за своей неточности и неудобности световой год практически не используется в научных работах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5258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3345"/>
            <a:ext cx="10515600" cy="5733618"/>
          </a:xfrm>
        </p:spPr>
        <p:txBody>
          <a:bodyPr>
            <a:normAutofit/>
          </a:bodyPr>
          <a:lstStyle/>
          <a:p>
            <a:r>
              <a:rPr lang="ru-RU" sz="4400" dirty="0"/>
              <a:t>Парсек (</a:t>
            </a:r>
            <a:r>
              <a:rPr lang="ru-RU" sz="4400" dirty="0" err="1"/>
              <a:t>пк</a:t>
            </a:r>
            <a:r>
              <a:rPr lang="ru-RU" sz="4400" dirty="0"/>
              <a:t>) — расстояние, равное 3,3 светового года. Используют для измерения расстояний внутри звездных систем и между ними. </a:t>
            </a:r>
            <a:endParaRPr lang="ru-RU" sz="4400" dirty="0" smtClean="0"/>
          </a:p>
          <a:p>
            <a:r>
              <a:rPr lang="ru-RU" sz="4400" dirty="0" smtClean="0"/>
              <a:t>При </a:t>
            </a:r>
            <a:r>
              <a:rPr lang="ru-RU" sz="4400" dirty="0"/>
              <a:t>определении расстояний до других галактик используют еще более крупные единицы - килопарсек (</a:t>
            </a:r>
            <a:r>
              <a:rPr lang="ru-RU" sz="4400" dirty="0" err="1"/>
              <a:t>Кпк</a:t>
            </a:r>
            <a:r>
              <a:rPr lang="ru-RU" sz="4400" dirty="0"/>
              <a:t>) -  103 </a:t>
            </a:r>
            <a:r>
              <a:rPr lang="ru-RU" sz="4400" dirty="0" err="1"/>
              <a:t>пк</a:t>
            </a:r>
            <a:r>
              <a:rPr lang="ru-RU" sz="4400" dirty="0"/>
              <a:t>, мегапарсек (</a:t>
            </a:r>
            <a:r>
              <a:rPr lang="ru-RU" sz="4400" dirty="0" err="1"/>
              <a:t>Мпк</a:t>
            </a:r>
            <a:r>
              <a:rPr lang="ru-RU" sz="4400" dirty="0"/>
              <a:t>) - 106 </a:t>
            </a:r>
            <a:r>
              <a:rPr lang="ru-RU" sz="4400" dirty="0" err="1"/>
              <a:t>пк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538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2582"/>
            <a:ext cx="10515600" cy="5724381"/>
          </a:xfrm>
        </p:spPr>
        <p:txBody>
          <a:bodyPr>
            <a:noAutofit/>
          </a:bodyPr>
          <a:lstStyle/>
          <a:p>
            <a:r>
              <a:rPr lang="ru-RU" sz="4800" dirty="0"/>
              <a:t>Чтобы понять ее физический смысл, следует рассмотреть такое явление как параллакс. Его суть состоит в том, что при движении наблюдателя относительно двух отдаленных друг от друга тел, видимое расстояние между этими телами также меняется. В случае со звездами происходит следующее. </a:t>
            </a:r>
          </a:p>
        </p:txBody>
      </p:sp>
    </p:spTree>
    <p:extLst>
      <p:ext uri="{BB962C8B-B14F-4D97-AF65-F5344CB8AC3E}">
        <p14:creationId xmlns:p14="http://schemas.microsoft.com/office/powerpoint/2010/main" val="374732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 движении Земли по своей орбите вокруг Солнца визуальное положение близких к нам звезд несколько меняется, в то время как дальние звезды, выступающие в роли фона, остаются на тех же местах. </a:t>
            </a:r>
            <a:r>
              <a:rPr lang="ru-RU" sz="4000" u="sng" dirty="0" smtClean="0"/>
              <a:t>Изменение положения звезды при смещении Земли на один радиус ее орбиты, называется годичный параллакс, который измеряется в угловых секундах.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37558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618"/>
            <a:ext cx="10515600" cy="5918345"/>
          </a:xfrm>
        </p:spPr>
        <p:txBody>
          <a:bodyPr>
            <a:noAutofit/>
          </a:bodyPr>
          <a:lstStyle/>
          <a:p>
            <a:r>
              <a:rPr lang="ru-RU" sz="4400" dirty="0" smtClean="0"/>
              <a:t>Тогда один парсек равен расстоянию до звезды, годичный параллакс которой равен одной угловой секунде – единице измерения угла в астрономии. </a:t>
            </a:r>
          </a:p>
          <a:p>
            <a:r>
              <a:rPr lang="ru-RU" sz="4400" dirty="0" smtClean="0"/>
              <a:t>Отсюда и название «парсек», совмещенное из двух слов: «параллакс» и «секунда». Точное значение парсека равняется 3,0856776·10</a:t>
            </a:r>
            <a:r>
              <a:rPr lang="ru-RU" sz="4400" baseline="30000" dirty="0" smtClean="0"/>
              <a:t>16</a:t>
            </a:r>
            <a:r>
              <a:rPr lang="ru-RU" sz="4400" dirty="0" smtClean="0"/>
              <a:t> метра или 3,2616 светового года. 1 парсек равен примерно 206 264,8 а. 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19175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r>
              <a:rPr lang="ru-RU" sz="4000" dirty="0"/>
              <a:t>Расстояния в Солнечной системе:</a:t>
            </a:r>
          </a:p>
          <a:p>
            <a:r>
              <a:rPr lang="ru-RU" sz="4000" dirty="0"/>
              <a:t>1 а.е. от Земли до Солнца = 500 св. секунд или 8,3 св. минуты</a:t>
            </a:r>
          </a:p>
          <a:p>
            <a:r>
              <a:rPr lang="ru-RU" sz="4000" dirty="0"/>
              <a:t>30 а. е. от Солнца до Нептуна = 4,15 световых часа</a:t>
            </a:r>
          </a:p>
          <a:p>
            <a:r>
              <a:rPr lang="ru-RU" sz="4000" dirty="0"/>
              <a:t>132 а.е. от Солнца – таково расстояние до космического аппарата «Вояджер-1», было отмечено 28 июля 2015 года. Данный объект является самым отдаленным из тех, что были сконструированы человеком.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9997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7855"/>
            <a:ext cx="10515600" cy="5909108"/>
          </a:xfrm>
        </p:spPr>
        <p:txBody>
          <a:bodyPr>
            <a:noAutofit/>
          </a:bodyPr>
          <a:lstStyle/>
          <a:p>
            <a:r>
              <a:rPr lang="ru-RU" sz="4000" b="1" dirty="0"/>
              <a:t>Вселенная</a:t>
            </a:r>
            <a:r>
              <a:rPr lang="ru-RU" sz="4000" dirty="0"/>
              <a:t> - окружающий нас мир, бесконечный в пространстве, во времени и по многообразию форм заполняющего его вещества и его превращений. О бесконечности пространства и времени для философии, математики и, но не для физики. Вселенную в целом изучает астрономия.</a:t>
            </a:r>
          </a:p>
          <a:p>
            <a:r>
              <a:rPr lang="ru-RU" sz="4000" b="1" dirty="0"/>
              <a:t>Астрономия</a:t>
            </a:r>
            <a:r>
              <a:rPr lang="ru-RU" sz="4000" dirty="0"/>
              <a:t> изучает расположение, движение, строение, происхождение и развитие небесных тел и образованных ими систем.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34986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6" y="221673"/>
            <a:ext cx="11517746" cy="59552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3600" dirty="0"/>
              <a:t>Расстояния в Млечном Пути и за его пределами:</a:t>
            </a:r>
          </a:p>
          <a:p>
            <a:pPr marL="0" indent="0">
              <a:spcBef>
                <a:spcPts val="0"/>
              </a:spcBef>
            </a:pPr>
            <a:r>
              <a:rPr lang="ru-RU" sz="3600" dirty="0"/>
              <a:t>1,3 парсека (268144 а.е. или 4,24 св. года) от Солнца до </a:t>
            </a:r>
            <a:r>
              <a:rPr lang="ru-RU" sz="3600" dirty="0" err="1"/>
              <a:t>Проксима</a:t>
            </a:r>
            <a:r>
              <a:rPr lang="ru-RU" sz="3600" dirty="0"/>
              <a:t> Центавра – ближайшей к нам звезды</a:t>
            </a:r>
          </a:p>
          <a:p>
            <a:pPr marL="0" indent="0">
              <a:spcBef>
                <a:spcPts val="0"/>
              </a:spcBef>
            </a:pPr>
            <a:r>
              <a:rPr lang="ru-RU" sz="3600" dirty="0"/>
              <a:t>8 000 парсек (26 тыс. св. лет) – расстояние от Солнца до центра Млечного Пути</a:t>
            </a:r>
          </a:p>
          <a:p>
            <a:pPr marL="0" indent="0">
              <a:spcBef>
                <a:spcPts val="0"/>
              </a:spcBef>
            </a:pPr>
            <a:r>
              <a:rPr lang="ru-RU" sz="3600" dirty="0"/>
              <a:t>30 000 парсек (97 тыс. св. лет) – примерный диаметр Млечного Пути</a:t>
            </a:r>
          </a:p>
          <a:p>
            <a:pPr marL="0" indent="0">
              <a:spcBef>
                <a:spcPts val="0"/>
              </a:spcBef>
            </a:pPr>
            <a:r>
              <a:rPr lang="ru-RU" sz="3600" dirty="0"/>
              <a:t>770 000 парсек (2,5 млн. св. лет) – расстояние до ближайшей большой галактики – туманность Андромеды</a:t>
            </a:r>
          </a:p>
          <a:p>
            <a:pPr marL="0" indent="0">
              <a:spcBef>
                <a:spcPts val="0"/>
              </a:spcBef>
            </a:pPr>
            <a:r>
              <a:rPr lang="ru-RU" sz="3600" dirty="0"/>
              <a:t>300 000 000 </a:t>
            </a:r>
            <a:r>
              <a:rPr lang="ru-RU" sz="3600" dirty="0" err="1"/>
              <a:t>пк</a:t>
            </a:r>
            <a:r>
              <a:rPr lang="ru-RU" sz="3600" dirty="0"/>
              <a:t> — масштабы в которых Вселенная практически однородна</a:t>
            </a:r>
          </a:p>
          <a:p>
            <a:pPr marL="0" indent="0">
              <a:spcBef>
                <a:spcPts val="0"/>
              </a:spcBef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8029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455" y="230909"/>
            <a:ext cx="11573163" cy="5946054"/>
          </a:xfrm>
        </p:spPr>
        <p:txBody>
          <a:bodyPr>
            <a:noAutofit/>
          </a:bodyPr>
          <a:lstStyle/>
          <a:p>
            <a:r>
              <a:rPr lang="ru-RU" sz="5400" dirty="0"/>
              <a:t>4 000 000 000 </a:t>
            </a:r>
            <a:r>
              <a:rPr lang="ru-RU" sz="5400" dirty="0" err="1"/>
              <a:t>пк</a:t>
            </a:r>
            <a:r>
              <a:rPr lang="ru-RU" sz="5400" dirty="0"/>
              <a:t> (4 </a:t>
            </a:r>
            <a:r>
              <a:rPr lang="ru-RU" sz="5400" dirty="0" err="1"/>
              <a:t>гигапарсек</a:t>
            </a:r>
            <a:r>
              <a:rPr lang="ru-RU" sz="5400" dirty="0"/>
              <a:t>) – край наблюдаемой Вселенной. Это расстояние прошел свет, регистрируемый на Земле. Сегодня объекты, излучившие его, с учетом расширения Вселенной, расположены на расстоянии 14 </a:t>
            </a:r>
            <a:r>
              <a:rPr lang="ru-RU" sz="5400" dirty="0" err="1"/>
              <a:t>гигапарсек</a:t>
            </a:r>
            <a:r>
              <a:rPr lang="ru-RU" sz="5400" dirty="0"/>
              <a:t> (45,6 млрд. световых лет).</a:t>
            </a:r>
          </a:p>
        </p:txBody>
      </p:sp>
    </p:spTree>
    <p:extLst>
      <p:ext uri="{BB962C8B-B14F-4D97-AF65-F5344CB8AC3E}">
        <p14:creationId xmlns:p14="http://schemas.microsoft.com/office/powerpoint/2010/main" val="3791827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000" b="1" dirty="0"/>
              <a:t>Космические объекты </a:t>
            </a:r>
            <a:r>
              <a:rPr lang="ru-RU" sz="4000" dirty="0"/>
              <a:t>могут рассматриваться как системы определенным образом организованных взаимосвязанных вещественных тел.</a:t>
            </a:r>
          </a:p>
          <a:p>
            <a:r>
              <a:rPr lang="ru-RU" sz="4000" b="1" dirty="0"/>
              <a:t>Звезды </a:t>
            </a:r>
            <a:r>
              <a:rPr lang="ru-RU" sz="4000" dirty="0"/>
              <a:t>- гигантские раскаленные самосветящиеся небесные тела.</a:t>
            </a:r>
          </a:p>
          <a:p>
            <a:r>
              <a:rPr lang="ru-RU" sz="4000" b="1" dirty="0"/>
              <a:t>Планеты</a:t>
            </a:r>
            <a:r>
              <a:rPr lang="ru-RU" sz="4000" dirty="0"/>
              <a:t> — холодные небесные тела, которые обращаются вокруг звезды.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05043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Планета - это небесное тело, вращающееся по орбите вокруг звезды или её остатков, достаточно массивное, чтобы стать округлым под действием собственной гравитации, но недостаточно массивное для начала термоядерной реакции. </a:t>
            </a:r>
          </a:p>
          <a:p>
            <a:r>
              <a:rPr lang="ru-RU" sz="4000" dirty="0" smtClean="0"/>
              <a:t>Планеты можно поделить </a:t>
            </a:r>
            <a:r>
              <a:rPr lang="ru-RU" sz="4000" u="sng" dirty="0" smtClean="0"/>
              <a:t>на два основных класса: </a:t>
            </a:r>
            <a:r>
              <a:rPr lang="ru-RU" sz="4000" dirty="0" smtClean="0"/>
              <a:t>большие, имеющие невысокую плотность планеты - гиганты, </a:t>
            </a:r>
          </a:p>
          <a:p>
            <a:r>
              <a:rPr lang="ru-RU" sz="4000" dirty="0" smtClean="0"/>
              <a:t>и менее крупные </a:t>
            </a:r>
            <a:r>
              <a:rPr lang="ru-RU" sz="4000" dirty="0" err="1" smtClean="0"/>
              <a:t>землеподобные</a:t>
            </a:r>
            <a:r>
              <a:rPr lang="ru-RU" sz="4000" dirty="0" smtClean="0"/>
              <a:t> планеты, имеющие твёрдую поверхность.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50780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Согласно определению Международного астрономического союза, в Солнечной системе 8 планет. В порядке удаления от Солнца - четыре </a:t>
            </a:r>
            <a:r>
              <a:rPr lang="ru-RU" sz="3600" dirty="0" err="1" smtClean="0"/>
              <a:t>землеподобных</a:t>
            </a:r>
            <a:r>
              <a:rPr lang="ru-RU" sz="3600" dirty="0" smtClean="0"/>
              <a:t>: Меркурий, Венера, Земля, Марс, затем четыре планеты-гиганта: Юпитер, Сатурн, Уран и Нептун. В Солнечной системе также есть, по крайней мере, 5 карликовых планет: Плутон (до 2006 года считавшийся девятой планетой), </a:t>
            </a:r>
            <a:r>
              <a:rPr lang="ru-RU" sz="3600" dirty="0" err="1" smtClean="0"/>
              <a:t>Макемаке</a:t>
            </a:r>
            <a:r>
              <a:rPr lang="ru-RU" sz="3600" dirty="0" smtClean="0"/>
              <a:t>, </a:t>
            </a:r>
            <a:r>
              <a:rPr lang="ru-RU" sz="3600" dirty="0" err="1" smtClean="0"/>
              <a:t>Хаумеа</a:t>
            </a:r>
            <a:r>
              <a:rPr lang="ru-RU" sz="3600" dirty="0" smtClean="0"/>
              <a:t>, Эрида и Церера.</a:t>
            </a:r>
          </a:p>
          <a:p>
            <a:r>
              <a:rPr lang="ru-RU" sz="3600" dirty="0" smtClean="0"/>
              <a:t>За исключением Меркурия и Венеры, вокруг всех планет обращается хотя бы по одному спутнику.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7924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295564"/>
            <a:ext cx="11642315" cy="6345189"/>
          </a:xfrm>
        </p:spPr>
      </p:pic>
    </p:spTree>
    <p:extLst>
      <p:ext uri="{BB962C8B-B14F-4D97-AF65-F5344CB8AC3E}">
        <p14:creationId xmlns:p14="http://schemas.microsoft.com/office/powerpoint/2010/main" val="506652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000" dirty="0" err="1"/>
              <a:t>Экзопланета</a:t>
            </a:r>
            <a:r>
              <a:rPr lang="ru-RU" sz="4000" dirty="0"/>
              <a:t> или внесолнечная планета. Это планета, обращающаяся вокруг звезды за пределами Солнечной системы. Планеты чрезвычайно малы и тусклы по сравнению со звёздами, а сами звёзды находятся далеко от Солнца (ближайшая </a:t>
            </a:r>
            <a:r>
              <a:rPr lang="ru-RU" sz="4000" dirty="0" smtClean="0"/>
              <a:t>- </a:t>
            </a:r>
            <a:r>
              <a:rPr lang="ru-RU" sz="4000" dirty="0"/>
              <a:t>на расстоянии 4,22 световых года). Поэтому долгое время задача обнаружения планет возле других звёзд была неразрешимой, первые </a:t>
            </a:r>
            <a:r>
              <a:rPr lang="ru-RU" sz="4000" dirty="0" err="1"/>
              <a:t>экзопланеты</a:t>
            </a:r>
            <a:r>
              <a:rPr lang="ru-RU" sz="4000" dirty="0"/>
              <a:t> были обнаружены в конце 1980-х годов. </a:t>
            </a:r>
          </a:p>
        </p:txBody>
      </p:sp>
    </p:spTree>
    <p:extLst>
      <p:ext uri="{BB962C8B-B14F-4D97-AF65-F5344CB8AC3E}">
        <p14:creationId xmlns:p14="http://schemas.microsoft.com/office/powerpoint/2010/main" val="1751916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443345"/>
            <a:ext cx="10910455" cy="5733618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Сейчас такие планеты стали открывать благодаря усовершенствованным научным методам, зачастую на пределе их возможностей. Планеты в «свободном плавании», не обращающиеся вокруг звезд, которые могут быть «планетами-сиротами», покинувшими свою систему, или объекты, появившиеся в ходе коллапса газового облака - Планета-сирота.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17126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3345"/>
            <a:ext cx="10515600" cy="573361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Это объект, имеющий массу, сопоставимую с планетарной, и являющийся по сути планетой, но не связанный </a:t>
            </a:r>
            <a:r>
              <a:rPr lang="ru-RU" sz="4400" dirty="0" err="1" smtClean="0"/>
              <a:t>гравитационно</a:t>
            </a:r>
            <a:r>
              <a:rPr lang="ru-RU" sz="4400" dirty="0" smtClean="0"/>
              <a:t> ни с какой звездой. Если планета находится в галактике, она обращается вокруг галактического ядра (период обращения обычно очень велик). В противном случае речь идёт о межгалактической планете.</a:t>
            </a:r>
          </a:p>
          <a:p>
            <a:endParaRPr lang="ru-RU" sz="4400" dirty="0" smtClean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06125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1055"/>
            <a:ext cx="10515600" cy="5705908"/>
          </a:xfrm>
        </p:spPr>
        <p:txBody>
          <a:bodyPr>
            <a:normAutofit/>
          </a:bodyPr>
          <a:lstStyle/>
          <a:p>
            <a:r>
              <a:rPr lang="ru-RU" sz="4400" dirty="0"/>
              <a:t>Спутники  (планет) - холодные небесные тела, которые обращаются вокруг планет.</a:t>
            </a:r>
          </a:p>
          <a:p>
            <a:r>
              <a:rPr lang="ru-RU" sz="4400" dirty="0"/>
              <a:t> Например: Солнце — это звезда, Земля — это планета, Луна — это  спутник Земли. </a:t>
            </a:r>
            <a:endParaRPr lang="ru-RU" sz="4400" dirty="0" smtClean="0"/>
          </a:p>
          <a:p>
            <a:r>
              <a:rPr lang="ru-RU" sz="4400" dirty="0" smtClean="0"/>
              <a:t>Небесные </a:t>
            </a:r>
            <a:r>
              <a:rPr lang="ru-RU" sz="4400" dirty="0"/>
              <a:t>тела, находящиеся в зоне существенного действия силы тяготения звезды, образуют ее планетную систему.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2390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91" y="434109"/>
            <a:ext cx="11490036" cy="5742854"/>
          </a:xfrm>
        </p:spPr>
        <p:txBody>
          <a:bodyPr>
            <a:noAutofit/>
          </a:bodyPr>
          <a:lstStyle/>
          <a:p>
            <a:r>
              <a:rPr lang="ru-RU" sz="4400" dirty="0"/>
              <a:t>Современная астрономия включает в себя несколько более узких  научных </a:t>
            </a:r>
            <a:r>
              <a:rPr lang="ru-RU" sz="4400" dirty="0" smtClean="0"/>
              <a:t>дисциплин:</a:t>
            </a:r>
          </a:p>
          <a:p>
            <a:pPr algn="ctr"/>
            <a:r>
              <a:rPr lang="ru-RU" sz="4400" dirty="0" smtClean="0"/>
              <a:t> астрофизика</a:t>
            </a:r>
          </a:p>
          <a:p>
            <a:pPr algn="ctr"/>
            <a:r>
              <a:rPr lang="ru-RU" sz="4400" dirty="0" err="1" smtClean="0"/>
              <a:t>астрохимия</a:t>
            </a:r>
            <a:r>
              <a:rPr lang="ru-RU" sz="4400" dirty="0" smtClean="0"/>
              <a:t>, </a:t>
            </a:r>
          </a:p>
          <a:p>
            <a:pPr algn="ctr"/>
            <a:r>
              <a:rPr lang="ru-RU" sz="4400" dirty="0" smtClean="0"/>
              <a:t>радиоастрономия</a:t>
            </a:r>
          </a:p>
          <a:p>
            <a:r>
              <a:rPr lang="ru-RU" sz="4400" dirty="0" smtClean="0"/>
              <a:t>Интенсивно </a:t>
            </a:r>
            <a:r>
              <a:rPr lang="ru-RU" sz="4400" dirty="0"/>
              <a:t>развивается космология — раздел астрономии, тесно связанный с физикой, философией, геологией. </a:t>
            </a:r>
          </a:p>
        </p:txBody>
      </p:sp>
    </p:spTree>
    <p:extLst>
      <p:ext uri="{BB962C8B-B14F-4D97-AF65-F5344CB8AC3E}">
        <p14:creationId xmlns:p14="http://schemas.microsoft.com/office/powerpoint/2010/main" val="1108747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>
            <a:normAutofit/>
          </a:bodyPr>
          <a:lstStyle/>
          <a:p>
            <a:r>
              <a:rPr lang="ru-RU" sz="4400" dirty="0"/>
              <a:t>Так, Солнечная система (или планетная система) — совокупность небесных тел - планет, их спутников, астероидов, комет, обращающихся вокруг Солнца под действием силы его тяготения. В Солнечную систему входят 8 планет, их спутники, свыше 100 тысяч астероидов, множество комет.</a:t>
            </a:r>
          </a:p>
        </p:txBody>
      </p:sp>
    </p:spTree>
    <p:extLst>
      <p:ext uri="{BB962C8B-B14F-4D97-AF65-F5344CB8AC3E}">
        <p14:creationId xmlns:p14="http://schemas.microsoft.com/office/powerpoint/2010/main" val="1510887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044911"/>
          </a:xfrm>
        </p:spPr>
        <p:txBody>
          <a:bodyPr>
            <a:noAutofit/>
          </a:bodyPr>
          <a:lstStyle/>
          <a:p>
            <a:r>
              <a:rPr lang="ru-RU" sz="3600" dirty="0"/>
              <a:t>Астероиды  (или малые планеты) — небольшие холодные небесные тела, входящие в состав Солнечной системы. Имеют диаметр от 800 км до 1 км и менее, обращаются вокруг Солнца по тем же законам, по которым движутся и большие планеты и не имеют собственной атмосферы, при том что, как и планеты, могут иметь свои спутники.  Термин </a:t>
            </a:r>
            <a:r>
              <a:rPr lang="ru-RU" sz="3600" b="1" dirty="0"/>
              <a:t>«астероид»</a:t>
            </a:r>
            <a:r>
              <a:rPr lang="ru-RU" sz="3600" dirty="0"/>
              <a:t> в переводе с греческого языка означает </a:t>
            </a:r>
            <a:r>
              <a:rPr lang="ru-RU" sz="3600" b="1" dirty="0"/>
              <a:t>«подобный звезде».</a:t>
            </a:r>
            <a:r>
              <a:rPr lang="ru-RU" sz="3600" dirty="0"/>
              <a:t> В обиход это название ввел Уильям Гершель, который заметил, что через линзу телескопа астероиды выглядят, как небольшие точки звезд. </a:t>
            </a:r>
          </a:p>
        </p:txBody>
      </p:sp>
    </p:spTree>
    <p:extLst>
      <p:ext uri="{BB962C8B-B14F-4D97-AF65-F5344CB8AC3E}">
        <p14:creationId xmlns:p14="http://schemas.microsoft.com/office/powerpoint/2010/main" val="3497378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r>
              <a:rPr lang="ru-RU" sz="4800" dirty="0"/>
              <a:t> Планеты же видны в телескоп как диски. До 2006 их называли или малые планеты — небольшие холодные небесные тела, входящие в состав Солнечной системы. Состоят астероиды из каменистых пород и металлов, преимущественно никеля и железа. Между Марсом и Юпитером пояс астероидов. </a:t>
            </a:r>
          </a:p>
        </p:txBody>
      </p:sp>
    </p:spTree>
    <p:extLst>
      <p:ext uri="{BB962C8B-B14F-4D97-AF65-F5344CB8AC3E}">
        <p14:creationId xmlns:p14="http://schemas.microsoft.com/office/powerpoint/2010/main" val="965752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212436"/>
            <a:ext cx="10965873" cy="596452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Орбиты некоторых астероидов пересекаются с орбитой Земли, но вероятность одновременного нахождения Земли и астероида в одной точке и их столкновения исключительно мала. Предполагают, что 65 млн лет назад на Землю упало небесное тело типа астероида в районе полуострова Юкатан и его падение вызвало помутнение атмосферы и резкое понижение среднегодовой температуры воздуха, что отразилось на экосистеме Земли.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37303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91" y="166255"/>
            <a:ext cx="11628582" cy="6326909"/>
          </a:xfrm>
        </p:spPr>
        <p:txBody>
          <a:bodyPr>
            <a:normAutofit/>
          </a:bodyPr>
          <a:lstStyle/>
          <a:p>
            <a:r>
              <a:rPr lang="ru-RU" sz="4000" dirty="0"/>
              <a:t> В настоящее время астрономы обеспокоены необычным «нашествием» крупных небесных тел в окрестности планет Солнечной системы. Так, в мае 1996 г. на небольшом расстоянии от Земли пролетели два астероида. </a:t>
            </a:r>
            <a:endParaRPr lang="ru-RU" sz="4000" dirty="0" smtClean="0"/>
          </a:p>
          <a:p>
            <a:r>
              <a:rPr lang="ru-RU" sz="4000" dirty="0" smtClean="0"/>
              <a:t>Многие </a:t>
            </a:r>
            <a:r>
              <a:rPr lang="ru-RU" sz="4000" dirty="0"/>
              <a:t>специалисты предполагают, что Солнечная система попала в своеобразный шлейф из крупных небесных тел, образованных вне нашей системы, и считают поэтому, что наряду с ядерной угрозой опасностью номер один для нашей планеты стала опасность, исходящая от астероидов.</a:t>
            </a:r>
          </a:p>
        </p:txBody>
      </p:sp>
    </p:spTree>
    <p:extLst>
      <p:ext uri="{BB962C8B-B14F-4D97-AF65-F5344CB8AC3E}">
        <p14:creationId xmlns:p14="http://schemas.microsoft.com/office/powerpoint/2010/main" val="2891759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6327"/>
            <a:ext cx="10515600" cy="5890635"/>
          </a:xfrm>
        </p:spPr>
        <p:txBody>
          <a:bodyPr>
            <a:normAutofit/>
          </a:bodyPr>
          <a:lstStyle/>
          <a:p>
            <a:r>
              <a:rPr lang="ru-RU" sz="4400" dirty="0"/>
              <a:t> Возникла новая важная проблема – создание космической защиты Земли от астероидов, которая должна включать в себя как средства наземного базирования, так и космические средства, в том числе и размещаемые в дальнем Космосе. Создание такой системы должно осуществляться на международной основе. </a:t>
            </a:r>
          </a:p>
        </p:txBody>
      </p:sp>
    </p:spTree>
    <p:extLst>
      <p:ext uri="{BB962C8B-B14F-4D97-AF65-F5344CB8AC3E}">
        <p14:creationId xmlns:p14="http://schemas.microsoft.com/office/powerpoint/2010/main" val="412375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365125"/>
            <a:ext cx="11104418" cy="5811838"/>
          </a:xfrm>
        </p:spPr>
        <p:txBody>
          <a:bodyPr>
            <a:noAutofit/>
          </a:bodyPr>
          <a:lstStyle/>
          <a:p>
            <a:r>
              <a:rPr lang="ru-RU" sz="4400" dirty="0" smtClean="0"/>
              <a:t>С другой стороны, возрастание числа видимых астероидов может быть объяснено возрастанием объема астрономической информации в последние годы, после того как наблюдения были перенесены с поверхности Земли в ближний Космос. По вопросу о происхождении астероидов высказывались две прямо противоположные точки зрения. 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23954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193964"/>
            <a:ext cx="11462328" cy="5982999"/>
          </a:xfrm>
        </p:spPr>
        <p:txBody>
          <a:bodyPr>
            <a:noAutofit/>
          </a:bodyPr>
          <a:lstStyle/>
          <a:p>
            <a:r>
              <a:rPr lang="ru-RU" sz="3600" dirty="0"/>
              <a:t>Согласно одной гипотезе, астероиды – осколки большой планеты (ее назвали Фаэтон), находившейся между Марсом и Юпитером на месте главного пояса астероидов и расколовшейся вследствие космической катастрофы из-за мощного гравитационного воздействия Юпитера. Согласно другой гипотезе, астероиды – протопланетные тела, возникшие за счет сгущения пылевой среды, которые не смогли объединиться в планету из-за возмущающегося действия Юпитера. В обоих случаях «виновником» оказывается </a:t>
            </a:r>
            <a:r>
              <a:rPr lang="ru-RU" sz="3600" dirty="0" smtClean="0"/>
              <a:t>Юпитер.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60204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3891"/>
            <a:ext cx="11591636" cy="6493164"/>
          </a:xfrm>
        </p:spPr>
        <p:txBody>
          <a:bodyPr>
            <a:noAutofit/>
          </a:bodyPr>
          <a:lstStyle/>
          <a:p>
            <a:r>
              <a:rPr lang="ru-RU" sz="3600" dirty="0"/>
              <a:t>Самые крупные известные сегодня астероиды – (4) Веста и (2) Паллада, диаметром около 500 километров. Весту можно увидеть с Земли невооруженным глазом. Третий крупный астероид, Церера, в 2006-м году переквалифицировали в разряд карликовых планет. Размеры Цереры – около 909 на 975 километров.  По предположениям ученых, в Солнечной системе находится от миллиона до двух миллионов астероидов размером более километра в диаметре. В настоящий момент не существует астероидов, которые могли бы существенно угрожать Земле.</a:t>
            </a:r>
          </a:p>
        </p:txBody>
      </p:sp>
    </p:spTree>
    <p:extLst>
      <p:ext uri="{BB962C8B-B14F-4D97-AF65-F5344CB8AC3E}">
        <p14:creationId xmlns:p14="http://schemas.microsoft.com/office/powerpoint/2010/main" val="3120191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000" dirty="0"/>
              <a:t>Чем больше и тяжелее астероид, тем большую опасность он представляет, однако и обнаружить его в этом случае гораздо легче. Наиболее опасным на данный момент считается астероид</a:t>
            </a:r>
            <a:r>
              <a:rPr lang="ru-RU" sz="4000" b="1" dirty="0"/>
              <a:t> </a:t>
            </a:r>
            <a:r>
              <a:rPr lang="ru-RU" sz="4000" dirty="0" err="1"/>
              <a:t>Апофис</a:t>
            </a:r>
            <a:r>
              <a:rPr lang="ru-RU" sz="4000" dirty="0"/>
              <a:t>, диаметром около 300 м, при столкновении с которым в случае точного попадания может быть уничтожен большой город, однако никакой угрозы человечеству в целом такое столкновение не несёт. </a:t>
            </a:r>
          </a:p>
        </p:txBody>
      </p:sp>
    </p:spTree>
    <p:extLst>
      <p:ext uri="{BB962C8B-B14F-4D97-AF65-F5344CB8AC3E}">
        <p14:creationId xmlns:p14="http://schemas.microsoft.com/office/powerpoint/2010/main" val="203061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5709"/>
            <a:ext cx="10515600" cy="5641254"/>
          </a:xfrm>
        </p:spPr>
        <p:txBody>
          <a:bodyPr>
            <a:normAutofit/>
          </a:bodyPr>
          <a:lstStyle/>
          <a:p>
            <a:r>
              <a:rPr lang="ru-RU" sz="4400" b="1" dirty="0"/>
              <a:t>Космология </a:t>
            </a:r>
            <a:r>
              <a:rPr lang="ru-RU" sz="4400" dirty="0"/>
              <a:t>( греч. </a:t>
            </a:r>
            <a:r>
              <a:rPr lang="ru-RU" sz="4400" dirty="0" err="1"/>
              <a:t>hosmos</a:t>
            </a:r>
            <a:r>
              <a:rPr lang="ru-RU" sz="4400" dirty="0"/>
              <a:t> ― мир и </a:t>
            </a:r>
            <a:r>
              <a:rPr lang="ru-RU" sz="4400" dirty="0" err="1"/>
              <a:t>logos</a:t>
            </a:r>
            <a:r>
              <a:rPr lang="ru-RU" sz="4400" dirty="0"/>
              <a:t> ― учение) ― область науки, в которой изучаются Вселенная как единое целое и космические системы как ее части</a:t>
            </a:r>
            <a:r>
              <a:rPr lang="ru-RU" sz="4400" dirty="0" smtClean="0"/>
              <a:t>.</a:t>
            </a:r>
          </a:p>
          <a:p>
            <a:r>
              <a:rPr lang="ru-RU" sz="4400" dirty="0"/>
              <a:t>В основе изучения космологии лежит сопоставление физических свойств Вселенной.  </a:t>
            </a:r>
          </a:p>
          <a:p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180917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r>
              <a:rPr lang="ru-RU" sz="5400" dirty="0" smtClean="0"/>
              <a:t>Представлять глобальную опасность могут астероиды более 10 км в поперечнике. Все астероиды такого размера известны астрономам и находятся на орбитах, которые не могут привести к столкновению с Землёй.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56991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0291"/>
            <a:ext cx="10515600" cy="5696672"/>
          </a:xfrm>
        </p:spPr>
        <p:txBody>
          <a:bodyPr>
            <a:normAutofit/>
          </a:bodyPr>
          <a:lstStyle/>
          <a:p>
            <a:r>
              <a:rPr lang="ru-RU" sz="5400" b="1" dirty="0"/>
              <a:t>Кентавры</a:t>
            </a:r>
            <a:r>
              <a:rPr lang="ru-RU" sz="5400" dirty="0"/>
              <a:t> — группа астероидов, находящихся между орбитами Юпитера и Нептуна, переходная по свойствам между астероидами главного пояса и объектами пояса </a:t>
            </a:r>
            <a:r>
              <a:rPr lang="ru-RU" sz="5400" dirty="0" err="1"/>
              <a:t>Койпера</a:t>
            </a:r>
            <a:r>
              <a:rPr lang="ru-RU" sz="5400" dirty="0"/>
              <a:t> (также по некоторым свойствам похожи на кометы).</a:t>
            </a:r>
          </a:p>
        </p:txBody>
      </p:sp>
    </p:spTree>
    <p:extLst>
      <p:ext uri="{BB962C8B-B14F-4D97-AF65-F5344CB8AC3E}">
        <p14:creationId xmlns:p14="http://schemas.microsoft.com/office/powerpoint/2010/main" val="3644219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109" y="249382"/>
            <a:ext cx="11434618" cy="5927581"/>
          </a:xfrm>
        </p:spPr>
        <p:txBody>
          <a:bodyPr>
            <a:noAutofit/>
          </a:bodyPr>
          <a:lstStyle/>
          <a:p>
            <a:r>
              <a:rPr lang="ru-RU" sz="4000" b="1" dirty="0" err="1"/>
              <a:t>Дамоклоиды</a:t>
            </a:r>
            <a:r>
              <a:rPr lang="ru-RU" sz="4000" dirty="0"/>
              <a:t> — небесные тела солнечной системы, имеющие орбиты, аналогичные орбитам комет по параметрам (большой эксцентриситет и наклон к плоскости эклиптики), но не проявляющие кометной активности в виде комы или кометного хвоста. Название </a:t>
            </a:r>
            <a:r>
              <a:rPr lang="ru-RU" sz="4000" dirty="0" err="1"/>
              <a:t>дамоклоиды</a:t>
            </a:r>
            <a:r>
              <a:rPr lang="ru-RU" sz="4000" dirty="0"/>
              <a:t> получили по имени первого представителя класса — астероида (5335) Дамокл.</a:t>
            </a:r>
          </a:p>
          <a:p>
            <a:r>
              <a:rPr lang="ru-RU" sz="4000" b="1" dirty="0"/>
              <a:t>Кометы</a:t>
            </a:r>
            <a:r>
              <a:rPr lang="ru-RU" sz="4000" dirty="0"/>
              <a:t> — (от др.-греч. -  волосатый, косматый) — косматые звезды.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3867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400" b="1" dirty="0"/>
              <a:t>Кометы</a:t>
            </a:r>
            <a:r>
              <a:rPr lang="ru-RU" sz="4400" dirty="0"/>
              <a:t> —  небесные тела, входящие в состав Солнечной системы. Имеют вид туманных пятнышек с ярким сгустком в центре - ядром. Ядра комет имеют маленькие размеры — несколько километров. Небольшое небесное тело, обращающееся вокруг Солнца по коническому сечению с весьма растянутой </a:t>
            </a:r>
            <a:r>
              <a:rPr lang="ru-RU" sz="4400" dirty="0" smtClean="0"/>
              <a:t>орбитой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95298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У ярких комет при приближении к Солнцу появляется хвост в виде светящейся полосы, длина которого может достигать десятков миллионов километров. При приближении к Солнцу комета образует кому и иногда хвост из газа и пыли. Грязный снежок.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621006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200"/>
            <a:ext cx="10515600" cy="5973763"/>
          </a:xfrm>
        </p:spPr>
        <p:txBody>
          <a:bodyPr>
            <a:noAutofit/>
          </a:bodyPr>
          <a:lstStyle/>
          <a:p>
            <a:r>
              <a:rPr lang="ru-RU" sz="3600" dirty="0"/>
              <a:t>Имеют вид туманных пятнышек с ярким сгустком в центре — ядром. Ядра комет имеют маленькие размеры — несколько километров.  Масса комет очень мала и никак не влияет на движение планет. Планеты же производят большие возмущения в движении комет. </a:t>
            </a:r>
            <a:endParaRPr lang="ru-RU" sz="3600" dirty="0" smtClean="0"/>
          </a:p>
          <a:p>
            <a:r>
              <a:rPr lang="ru-RU" sz="3600" dirty="0" smtClean="0"/>
              <a:t>Ядро </a:t>
            </a:r>
            <a:r>
              <a:rPr lang="ru-RU" sz="3600" dirty="0"/>
              <a:t>кометы, по-видимому, состоит из смеси пылинок, твердых кусочков вещества и замерзших газов, таких как: углекислый газ, метан, аммиак. При приближении кометы к Солнцу ядро прогревается и из него выделяются газ и пыль. Они создают газовую оболочку - голову кометы.</a:t>
            </a:r>
          </a:p>
        </p:txBody>
      </p:sp>
    </p:spTree>
    <p:extLst>
      <p:ext uri="{BB962C8B-B14F-4D97-AF65-F5344CB8AC3E}">
        <p14:creationId xmlns:p14="http://schemas.microsoft.com/office/powerpoint/2010/main" val="24647491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1818"/>
            <a:ext cx="10515600" cy="5715145"/>
          </a:xfrm>
        </p:spPr>
        <p:txBody>
          <a:bodyPr>
            <a:noAutofit/>
          </a:bodyPr>
          <a:lstStyle/>
          <a:p>
            <a:r>
              <a:rPr lang="ru-RU" sz="4400" dirty="0"/>
              <a:t>Газ и пыль, входящие в состав головы, под действием давления солнечного излучения и корпускулярных потоков образуют хвост кометы, всегда направленный в сторону, противоположенную Солнцу. Чем ближе к Солнцу н подходит комета, тем она ярче и тем длиннее ее хвост вследствие большего ее облучения и интенсивного выделения газов. </a:t>
            </a:r>
          </a:p>
        </p:txBody>
      </p:sp>
    </p:spTree>
    <p:extLst>
      <p:ext uri="{BB962C8B-B14F-4D97-AF65-F5344CB8AC3E}">
        <p14:creationId xmlns:p14="http://schemas.microsoft.com/office/powerpoint/2010/main" val="3697990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6327"/>
            <a:ext cx="10515600" cy="5890636"/>
          </a:xfrm>
        </p:spPr>
        <p:txBody>
          <a:bodyPr>
            <a:noAutofit/>
          </a:bodyPr>
          <a:lstStyle/>
          <a:p>
            <a:r>
              <a:rPr lang="ru-RU" sz="4800" dirty="0" smtClean="0"/>
              <a:t>Чаще всего он прямой, тонкий, струйчатый. У больших и ярких комет иногда наблюдается широкий, изогнутый веером хвост. Некоторые хвосты достигают в длину расстояния от Земли до Солнца, а голова кометы - размеров Солнца. Длина хвостов достигает сотен миллионов километров.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721102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400" dirty="0"/>
              <a:t> Земля уже не раз попадала в хвосты комет, например в 1910 г. Это вызвало тогда сильное беспокойство людей, хотя никакой опасности для Земли попадание в кометные хвосты не представляет: они столь разрежены, что примесь ядовитых газов, содержащихся в составе кометных хвостов (метан, циан), в атмосфере неощутима.</a:t>
            </a:r>
          </a:p>
        </p:txBody>
      </p:sp>
    </p:spTree>
    <p:extLst>
      <p:ext uri="{BB962C8B-B14F-4D97-AF65-F5344CB8AC3E}">
        <p14:creationId xmlns:p14="http://schemas.microsoft.com/office/powerpoint/2010/main" val="12529237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365125"/>
            <a:ext cx="11591636" cy="5811838"/>
          </a:xfrm>
        </p:spPr>
        <p:txBody>
          <a:bodyPr>
            <a:noAutofit/>
          </a:bodyPr>
          <a:lstStyle/>
          <a:p>
            <a:r>
              <a:rPr lang="ru-RU" sz="4000" dirty="0"/>
              <a:t>С удалением от Солнца вид и яркость кометы меняются в обратном порядке, и комета исчезает из вида, достигнув орбиты Юпитера. Среди периодических комет наиболее интересна комета Галлея, названная именем английского астронома, открывшего ее в 1682 г. и вычислившего период обращения (около 76 лет). Именно в ее хвосте оказалась Земля в 1910 г Последний раз она появилась в небе в апреле 1986 г., пройдя на расстоянии 62 млн км от Земли.</a:t>
            </a:r>
          </a:p>
        </p:txBody>
      </p:sp>
    </p:spTree>
    <p:extLst>
      <p:ext uri="{BB962C8B-B14F-4D97-AF65-F5344CB8AC3E}">
        <p14:creationId xmlns:p14="http://schemas.microsoft.com/office/powerpoint/2010/main" val="365340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400" dirty="0"/>
              <a:t>Учитывая древнегреческое значение термина «космос» — «порядок», «гармония», — важно отметить, что космология открывает упорядоченность нашего мира и нацелена на поиск законов его функционирования. Открытие этих законов и представляет собой </a:t>
            </a:r>
            <a:r>
              <a:rPr lang="ru-RU" sz="4400" u="sng" dirty="0"/>
              <a:t>цель изучения Вселенной как единого упорядоченного целого.</a:t>
            </a:r>
          </a:p>
        </p:txBody>
      </p:sp>
    </p:spTree>
    <p:extLst>
      <p:ext uri="{BB962C8B-B14F-4D97-AF65-F5344CB8AC3E}">
        <p14:creationId xmlns:p14="http://schemas.microsoft.com/office/powerpoint/2010/main" val="8435000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982" y="471055"/>
            <a:ext cx="11002818" cy="5705908"/>
          </a:xfrm>
        </p:spPr>
        <p:txBody>
          <a:bodyPr>
            <a:noAutofit/>
          </a:bodyPr>
          <a:lstStyle/>
          <a:p>
            <a:r>
              <a:rPr lang="ru-RU" sz="4400" dirty="0"/>
              <a:t>Тщательные исследования кометы с помощью космических аппаратов показали, что ледяное ядро кометы – монолитное тело неправильной формы размером около 15x7 км, вокруг которого обнаружена гигантская водородная корона диаметром 10 млн км. Никаких точных данных, что Земля когда-либо сталкивалась с ядром кометы, не зафиксировано. </a:t>
            </a:r>
          </a:p>
        </p:txBody>
      </p:sp>
    </p:spTree>
    <p:extLst>
      <p:ext uri="{BB962C8B-B14F-4D97-AF65-F5344CB8AC3E}">
        <p14:creationId xmlns:p14="http://schemas.microsoft.com/office/powerpoint/2010/main" val="25126568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пределы орбиты Земли ежегодно проникает не более пяти комет. </a:t>
            </a:r>
          </a:p>
          <a:p>
            <a:r>
              <a:rPr lang="ru-RU" sz="4000" dirty="0" smtClean="0"/>
              <a:t>Однако есть версия, что знаменитый Тунгусский «метеорит», упавший в 1908 г. в бассейне реки Подкаменной Тунгуски, близ поселка </a:t>
            </a:r>
            <a:r>
              <a:rPr lang="ru-RU" sz="4000" dirty="0" err="1" smtClean="0"/>
              <a:t>Ванавара</a:t>
            </a:r>
            <a:r>
              <a:rPr lang="ru-RU" sz="4000" dirty="0" smtClean="0"/>
              <a:t>, является небольшим (около 30 м) осколком ядра кометы </a:t>
            </a:r>
            <a:r>
              <a:rPr lang="ru-RU" sz="4000" dirty="0" err="1" smtClean="0"/>
              <a:t>Энке</a:t>
            </a:r>
            <a:r>
              <a:rPr lang="ru-RU" sz="4000" dirty="0" smtClean="0"/>
              <a:t>, который в результате теплового нагрева в атмосфере взорвался, а «лед» и твердые примеси «испарились».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097816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09" y="365125"/>
            <a:ext cx="10818091" cy="581183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 этом взрывной воздушной волной был повален лес на площади в радиусе 30 км. В 1994 г. ученые наблюдали падение кометы </a:t>
            </a:r>
            <a:r>
              <a:rPr lang="ru-RU" sz="3600" dirty="0" err="1" smtClean="0"/>
              <a:t>Шумейкеров</a:t>
            </a:r>
            <a:r>
              <a:rPr lang="ru-RU" sz="3600" dirty="0" smtClean="0"/>
              <a:t> – Леви на Юпитер. При этом она распалась на десятки осколков по 3 – 4 км в диаметре, которые летели друг за другом с громадной скоростью – около 70 км/с, взрывались в атмосфере и испарялись. При взрывах возникло гигантское горячее облако размером в 20 тыс. км и температурой в 30 000 °С. Падение подобной кометы на Землю закончилось бы для нее космической катастрофой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962304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7236"/>
            <a:ext cx="10515600" cy="5659727"/>
          </a:xfrm>
        </p:spPr>
        <p:txBody>
          <a:bodyPr>
            <a:normAutofit/>
          </a:bodyPr>
          <a:lstStyle/>
          <a:p>
            <a:r>
              <a:rPr lang="ru-RU" sz="5400" dirty="0"/>
              <a:t>Кометы представляют угрозу для человечества,  но это и ресурс и объект научного исследования по которому можно предполагать о происхождении Земли, жизни на Земле, ледяные кометы подарили Земле воду.</a:t>
            </a:r>
          </a:p>
        </p:txBody>
      </p:sp>
    </p:spTree>
    <p:extLst>
      <p:ext uri="{BB962C8B-B14F-4D97-AF65-F5344CB8AC3E}">
        <p14:creationId xmlns:p14="http://schemas.microsoft.com/office/powerpoint/2010/main" val="31114498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r>
              <a:rPr lang="ru-RU" sz="4800" dirty="0"/>
              <a:t>Кометы – недолговечные небесные тела, так как по мере приближения к Солнцу постепенно «тают» за счет интенсивного истечения газов или распадаются на рой </a:t>
            </a:r>
            <a:r>
              <a:rPr lang="ru-RU" sz="4800" b="1" dirty="0"/>
              <a:t>метеоров.</a:t>
            </a:r>
            <a:r>
              <a:rPr lang="ru-RU" sz="4800" dirty="0"/>
              <a:t> Метеорное вещество впоследствии более или менее равномерно распределяется по всей орбите родительской кометы. </a:t>
            </a:r>
          </a:p>
        </p:txBody>
      </p:sp>
    </p:spTree>
    <p:extLst>
      <p:ext uri="{BB962C8B-B14F-4D97-AF65-F5344CB8AC3E}">
        <p14:creationId xmlns:p14="http://schemas.microsoft.com/office/powerpoint/2010/main" val="22327363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1673"/>
            <a:ext cx="10515600" cy="59552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этом отношении интересна история периодической (около 7 лет) кометы </a:t>
            </a:r>
            <a:r>
              <a:rPr lang="ru-RU" sz="3600" dirty="0" err="1" smtClean="0"/>
              <a:t>Биелы</a:t>
            </a:r>
            <a:r>
              <a:rPr lang="ru-RU" sz="3600" dirty="0" smtClean="0"/>
              <a:t>, открытой в 1826 г. </a:t>
            </a:r>
          </a:p>
          <a:p>
            <a:r>
              <a:rPr lang="ru-RU" sz="3600" dirty="0" smtClean="0"/>
              <a:t>Дважды после открытия астрономы наблюдали ее появление, а в третий раз, в 1846 г., им удалось зафиксировать деление ее на две части, которые при последующих возвращениях все больше отдалялись друг от друга. </a:t>
            </a:r>
          </a:p>
          <a:p>
            <a:r>
              <a:rPr lang="ru-RU" sz="3600" dirty="0" smtClean="0"/>
              <a:t>Затем метеорное вещество кометы растянулось по всей орбите, при пересечении которой Землей наблюдался обильный «дождь» метеоров.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632051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582" y="365125"/>
            <a:ext cx="10901218" cy="5811838"/>
          </a:xfrm>
        </p:spPr>
        <p:txBody>
          <a:bodyPr>
            <a:noAutofit/>
          </a:bodyPr>
          <a:lstStyle/>
          <a:p>
            <a:r>
              <a:rPr lang="ru-RU" sz="4400" dirty="0"/>
              <a:t>Метеоры, называемые обычно «падающими звездами», – это мельчайшие (мг) твердые частицы, которые влетают в атмосферу со скоростью до 50 – 60 км/с, нагреваются из-за трения о воздух до нескольких тысяч градусов Цельсия, ионизируют газовые молекулы, заставляя их излучать свет, и испаряются на высоте 80–100 км над земной поверхностью. </a:t>
            </a:r>
          </a:p>
        </p:txBody>
      </p:sp>
    </p:spTree>
    <p:extLst>
      <p:ext uri="{BB962C8B-B14F-4D97-AF65-F5344CB8AC3E}">
        <p14:creationId xmlns:p14="http://schemas.microsoft.com/office/powerpoint/2010/main" val="3371552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/>
              <a:t>Иногда в небе появляется большой и исключительно яркий огненный шар, который может расколоться и даже взорваться во время полета. </a:t>
            </a:r>
          </a:p>
          <a:p>
            <a:r>
              <a:rPr lang="ru-RU" sz="4800" dirty="0" smtClean="0"/>
              <a:t>Такой метеор называют </a:t>
            </a:r>
            <a:r>
              <a:rPr lang="ru-RU" sz="4800" b="1" dirty="0" smtClean="0"/>
              <a:t>болидом.</a:t>
            </a:r>
            <a:r>
              <a:rPr lang="ru-RU" sz="4800" dirty="0" smtClean="0"/>
              <a:t> Подобный огненный шар взорвался 25 сентября 2002 г. в Иркутской области, между поселками Мама и Бодайбо. 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412508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небе фиксируются как единичные метеоры, беспорядочно появляющиеся на небосводе, так и группы метеоров в виде метеорных потоков, в пределах которых частицы движутся параллельно друг другу, хотя в перспективе кажется, что они разлетаются из одной точки неба, называемой радиантом. </a:t>
            </a:r>
          </a:p>
          <a:p>
            <a:r>
              <a:rPr lang="ru-RU" sz="4000" dirty="0" smtClean="0"/>
              <a:t>Метеорные потоки называются по тем созвездиям, в которых расположены их радианты.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0348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Земля пересекает орбиту Персеид около 12 августа, </a:t>
            </a:r>
            <a:r>
              <a:rPr lang="ru-RU" sz="4400" dirty="0" err="1" smtClean="0"/>
              <a:t>Орионид</a:t>
            </a:r>
            <a:r>
              <a:rPr lang="ru-RU" sz="4400" dirty="0" smtClean="0"/>
              <a:t> – 20 октября, Леонид – 18 ноября и т. д. </a:t>
            </a:r>
          </a:p>
          <a:p>
            <a:r>
              <a:rPr lang="ru-RU" sz="4400" dirty="0" smtClean="0"/>
              <a:t>Метеорные потоки движутся по орбитам тех астероидов или комет, в результате распада которых они образуются. Орбиты метеорных потоков тщательно изучаются в целях безопасности космических кораблей и аппаратов.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5664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6473"/>
            <a:ext cx="10515600" cy="5650490"/>
          </a:xfrm>
        </p:spPr>
        <p:txBody>
          <a:bodyPr>
            <a:normAutofit fontScale="92500"/>
          </a:bodyPr>
          <a:lstStyle/>
          <a:p>
            <a:r>
              <a:rPr lang="ru-RU" sz="4400" dirty="0"/>
              <a:t>Ещё древние люди искали ответ на вопрос: "Какое место наш окружающий мир занимает в самой Вселенной?" </a:t>
            </a:r>
            <a:endParaRPr lang="ru-RU" sz="4400" dirty="0" smtClean="0"/>
          </a:p>
          <a:p>
            <a:r>
              <a:rPr lang="ru-RU" sz="4400" dirty="0" smtClean="0"/>
              <a:t>В </a:t>
            </a:r>
            <a:r>
              <a:rPr lang="ru-RU" sz="4400" dirty="0"/>
              <a:t>Библии было написано, что наша Вселенная в самом начале была абсолютно невидимой и непримечательной. </a:t>
            </a:r>
            <a:endParaRPr lang="ru-RU" sz="4400" dirty="0" smtClean="0"/>
          </a:p>
          <a:p>
            <a:r>
              <a:rPr lang="ru-RU" sz="4400" dirty="0" smtClean="0"/>
              <a:t>Эйнштейн </a:t>
            </a:r>
            <a:r>
              <a:rPr lang="ru-RU" sz="4400" dirty="0"/>
              <a:t>утверждал, что Вселенная не движется и находится в стационарном положении. </a:t>
            </a:r>
          </a:p>
        </p:txBody>
      </p:sp>
    </p:spTree>
    <p:extLst>
      <p:ext uri="{BB962C8B-B14F-4D97-AF65-F5344CB8AC3E}">
        <p14:creationId xmlns:p14="http://schemas.microsoft.com/office/powerpoint/2010/main" val="6671033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3" y="193964"/>
            <a:ext cx="11767127" cy="6400800"/>
          </a:xfrm>
        </p:spPr>
        <p:txBody>
          <a:bodyPr>
            <a:normAutofit/>
          </a:bodyPr>
          <a:lstStyle/>
          <a:p>
            <a:r>
              <a:rPr lang="ru-RU" sz="4400" b="1" dirty="0"/>
              <a:t>Метеоритами</a:t>
            </a:r>
            <a:r>
              <a:rPr lang="ru-RU" sz="4400" dirty="0"/>
              <a:t> (от греч. </a:t>
            </a:r>
            <a:r>
              <a:rPr lang="ru-RU" sz="4400" dirty="0" err="1"/>
              <a:t>meteora</a:t>
            </a:r>
            <a:r>
              <a:rPr lang="ru-RU" sz="4400" dirty="0"/>
              <a:t> – небесные явления) называются крупные метеорные тела, которые падают на Землю. Ежегодно на земную поверхность выпадает около двух тысяч метеоритов общей массой около 20 тонн. Они представляют собой обломки округло-угловатой формы, покрытые обычно тонкой черной коркой плавления с многочисленными ячейками от сверлящего действия струй воздуха. </a:t>
            </a:r>
          </a:p>
        </p:txBody>
      </p:sp>
    </p:spTree>
    <p:extLst>
      <p:ext uri="{BB962C8B-B14F-4D97-AF65-F5344CB8AC3E}">
        <p14:creationId xmlns:p14="http://schemas.microsoft.com/office/powerpoint/2010/main" val="33009779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3418"/>
            <a:ext cx="10515600" cy="5613545"/>
          </a:xfrm>
        </p:spPr>
        <p:txBody>
          <a:bodyPr>
            <a:normAutofit/>
          </a:bodyPr>
          <a:lstStyle/>
          <a:p>
            <a:r>
              <a:rPr lang="ru-RU" sz="4000" dirty="0"/>
              <a:t>По своему строению они бывают трех классов:</a:t>
            </a:r>
          </a:p>
          <a:p>
            <a:r>
              <a:rPr lang="ru-RU" sz="4000" dirty="0"/>
              <a:t>1.     железные, состоящие в основном из никелистого железа, </a:t>
            </a:r>
          </a:p>
          <a:p>
            <a:r>
              <a:rPr lang="ru-RU" sz="4000" dirty="0"/>
              <a:t>2.     каменные, в состав которых входят преимущественно силикатные минералы, и </a:t>
            </a:r>
          </a:p>
          <a:p>
            <a:r>
              <a:rPr lang="ru-RU" sz="4000" dirty="0"/>
              <a:t>3.     железокаменные, состоящие из смеси этих веществ.</a:t>
            </a:r>
          </a:p>
          <a:p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86044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000" dirty="0"/>
              <a:t>Физико-химический анализ метеоритов свидетельствует, что они состоят из химических элементов и их изотопов, известных на Земле, что подтверждает единство материи во Вселенной. Самый крупный метеорит </a:t>
            </a:r>
            <a:r>
              <a:rPr lang="ru-RU" sz="4000" dirty="0" err="1"/>
              <a:t>Гоба</a:t>
            </a:r>
            <a:r>
              <a:rPr lang="ru-RU" sz="4000" dirty="0"/>
              <a:t> размером 2,75x2,43 м весом 59 т найден в юго-западной Африке, он железный. Сихотэ-Алинский метеорит (упал в 1947 г.) в воздухе раскололся на тысячи частей и выпал на Землю «железным дождем». </a:t>
            </a:r>
          </a:p>
        </p:txBody>
      </p:sp>
    </p:spTree>
    <p:extLst>
      <p:ext uri="{BB962C8B-B14F-4D97-AF65-F5344CB8AC3E}">
        <p14:creationId xmlns:p14="http://schemas.microsoft.com/office/powerpoint/2010/main" val="8644133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901218" cy="5811838"/>
          </a:xfrm>
        </p:spPr>
        <p:txBody>
          <a:bodyPr>
            <a:noAutofit/>
          </a:bodyPr>
          <a:lstStyle/>
          <a:p>
            <a:r>
              <a:rPr lang="ru-RU" sz="4400" dirty="0" smtClean="0"/>
              <a:t>Общий вес собранных осколков составляет около 23 т, ими создано 24 ударных кратера от 8 до 26 м в поперечнике. </a:t>
            </a:r>
          </a:p>
          <a:p>
            <a:r>
              <a:rPr lang="ru-RU" sz="4400" dirty="0" smtClean="0"/>
              <a:t>Метеорит Кааба («Черный камень») хранится в мечети г. Мекка в Саудовской Аравии и служит предметом поклонения мусульман. Много метеоритов обнаружено в Антарктиде, встречаются они и в осадках ложа Мирового океана.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909336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400" dirty="0"/>
              <a:t>На заре существования Земли, когда неиспользованного материала в Солнечной системе было еще очень много, а атмосфера Земли – защита от метеоритов – была еще очень тонка, количество метеоритов, бомбардировавших Землю, было огромно и ее поверхность напоминала лик Луны.</a:t>
            </a:r>
          </a:p>
        </p:txBody>
      </p:sp>
    </p:spTree>
    <p:extLst>
      <p:ext uri="{BB962C8B-B14F-4D97-AF65-F5344CB8AC3E}">
        <p14:creationId xmlns:p14="http://schemas.microsoft.com/office/powerpoint/2010/main" val="38625619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8" y="204090"/>
            <a:ext cx="10612582" cy="6657436"/>
          </a:xfrm>
        </p:spPr>
      </p:pic>
    </p:spTree>
    <p:extLst>
      <p:ext uri="{BB962C8B-B14F-4D97-AF65-F5344CB8AC3E}">
        <p14:creationId xmlns:p14="http://schemas.microsoft.com/office/powerpoint/2010/main" val="26640012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0291"/>
            <a:ext cx="10515600" cy="5696672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Крупные метеоритные кратеры</a:t>
            </a:r>
          </a:p>
          <a:p>
            <a:r>
              <a:rPr lang="ru-RU" sz="4400" b="1" dirty="0" err="1"/>
              <a:t>Вредефорт</a:t>
            </a:r>
            <a:r>
              <a:rPr lang="ru-RU" sz="4400" dirty="0"/>
              <a:t> в Южной Африке, самый большой ударный кратер на Земле (диаметр 300 км.)</a:t>
            </a:r>
          </a:p>
          <a:p>
            <a:r>
              <a:rPr lang="ru-RU" sz="4400" b="1" dirty="0" err="1"/>
              <a:t>Маникуаган</a:t>
            </a:r>
            <a:r>
              <a:rPr lang="ru-RU" sz="4400" dirty="0"/>
              <a:t>  в Канаде (диаметр 100 км.)</a:t>
            </a:r>
          </a:p>
          <a:p>
            <a:r>
              <a:rPr lang="ru-RU" sz="4400" b="1" dirty="0" err="1"/>
              <a:t>Попигай</a:t>
            </a:r>
            <a:r>
              <a:rPr lang="ru-RU" sz="4400" b="1" dirty="0"/>
              <a:t> -  кратер</a:t>
            </a:r>
            <a:r>
              <a:rPr lang="ru-RU" sz="4400" dirty="0"/>
              <a:t> в России (диаметр 100 км.)</a:t>
            </a:r>
            <a:r>
              <a:rPr lang="ru-RU" sz="4400" b="1" dirty="0"/>
              <a:t> </a:t>
            </a:r>
            <a:r>
              <a:rPr lang="ru-RU" sz="4400" dirty="0"/>
              <a:t>в Сибири, в бассейне  реки </a:t>
            </a:r>
            <a:r>
              <a:rPr lang="ru-RU" sz="4400" dirty="0" err="1"/>
              <a:t>Попигай</a:t>
            </a:r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633083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28" y="175776"/>
            <a:ext cx="10021454" cy="6522997"/>
          </a:xfrm>
        </p:spPr>
      </p:pic>
    </p:spTree>
    <p:extLst>
      <p:ext uri="{BB962C8B-B14F-4D97-AF65-F5344CB8AC3E}">
        <p14:creationId xmlns:p14="http://schemas.microsoft.com/office/powerpoint/2010/main" val="36661043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1234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6073"/>
            <a:ext cx="10515600" cy="5040890"/>
          </a:xfrm>
        </p:spPr>
        <p:txBody>
          <a:bodyPr>
            <a:normAutofit/>
          </a:bodyPr>
          <a:lstStyle/>
          <a:p>
            <a:r>
              <a:rPr lang="ru-RU" sz="5400" b="1" dirty="0" err="1"/>
              <a:t>Акраман</a:t>
            </a:r>
            <a:r>
              <a:rPr lang="ru-RU" sz="5400" dirty="0"/>
              <a:t> в Австралии (диаметр 90 км.)</a:t>
            </a:r>
          </a:p>
          <a:p>
            <a:r>
              <a:rPr lang="ru-RU" sz="5400" b="1" dirty="0"/>
              <a:t> </a:t>
            </a:r>
            <a:r>
              <a:rPr lang="ru-RU" sz="5400" b="1" dirty="0" err="1"/>
              <a:t>Пингалит</a:t>
            </a:r>
            <a:r>
              <a:rPr lang="ru-RU" sz="5400" dirty="0"/>
              <a:t> в Канаде (диаметр 3,4 км.)</a:t>
            </a:r>
          </a:p>
          <a:p>
            <a:r>
              <a:rPr lang="ru-RU" sz="5400" b="1" dirty="0"/>
              <a:t>Аризонский р</a:t>
            </a:r>
            <a:r>
              <a:rPr lang="ru-RU" sz="5400" dirty="0"/>
              <a:t> в США (диаметр 1,2 км.)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683315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Звезды вместе с их планетными системами  и межзвездной средой образуют галактики. Галактика — гигантская звездная система, насчитывающая более 100 млрд звезд, обращающихся вокруг ее центра. Именно из-за удалённости различить на небе невооружённым глазом можно всего лишь три из них: туманность Андромеды (видна в северном полушарии), Большое и Малое Магеллановы Облака (видны в </a:t>
            </a:r>
            <a:r>
              <a:rPr lang="ru-RU" sz="4000" dirty="0" smtClean="0"/>
              <a:t>южном полушарии).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5088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9056"/>
            <a:ext cx="10515600" cy="5197908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Однако позднее ученый Фридман доказал, что за счёт определенного движения происходит ее постепенное сужение и расширение. </a:t>
            </a:r>
          </a:p>
          <a:p>
            <a:r>
              <a:rPr lang="ru-RU" sz="4000" dirty="0" smtClean="0"/>
              <a:t>С помощью результатов исследований, полученных астрономом Хабблом, были с точностью измерены расстояния до галактик. Именно благодаря его открытиям и возникла так называемая </a:t>
            </a:r>
            <a:r>
              <a:rPr lang="ru-RU" sz="4000" b="1" dirty="0" smtClean="0"/>
              <a:t>гипотеза Большого взрыва.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295088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51194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Галактики отличаются большим разнообразием: среди них можно выделить </a:t>
            </a:r>
            <a:r>
              <a:rPr lang="ru-RU" sz="4800" dirty="0" err="1" smtClean="0"/>
              <a:t>сфероподобные</a:t>
            </a:r>
            <a:r>
              <a:rPr lang="ru-RU" sz="4800" dirty="0" smtClean="0"/>
              <a:t> эллиптические галактики, дисковые спиральные галактики, галактики с перемычкой (баром), карликовые, неправильные и т. д.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771583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2582"/>
            <a:ext cx="10515600" cy="5724381"/>
          </a:xfrm>
        </p:spPr>
        <p:txBody>
          <a:bodyPr>
            <a:normAutofit/>
          </a:bodyPr>
          <a:lstStyle/>
          <a:p>
            <a:r>
              <a:rPr lang="ru-RU" sz="4000" dirty="0"/>
              <a:t>Внутри галактики отмечают звездные скопления. Звездные скопления — группы звезд, разделенные между собой меньшим расстоянием, чем обычные межзвездные расстояния. Звезды в такой группе связаны общим движением в пространстве и имеют общее происхождение. Галактики образуют метагалактику. Метагалактика — грандиозная совокупность отдельных галактик и скоплений галактик.</a:t>
            </a:r>
          </a:p>
        </p:txBody>
      </p:sp>
    </p:spTree>
    <p:extLst>
      <p:ext uri="{BB962C8B-B14F-4D97-AF65-F5344CB8AC3E}">
        <p14:creationId xmlns:p14="http://schemas.microsoft.com/office/powerpoint/2010/main" val="24517902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436"/>
            <a:ext cx="10515600" cy="5964527"/>
          </a:xfrm>
        </p:spPr>
        <p:txBody>
          <a:bodyPr>
            <a:noAutofit/>
          </a:bodyPr>
          <a:lstStyle/>
          <a:p>
            <a:r>
              <a:rPr lang="ru-RU" sz="5400" dirty="0"/>
              <a:t>В современной трактовке понятия «метагалактика» и «Вселенная»  чаще отождествляют. Но иногда метагалактика толкуется лишь как видимая часть Вселенной, при этом Вселенная сводится к бесконечности. </a:t>
            </a:r>
          </a:p>
        </p:txBody>
      </p:sp>
    </p:spTree>
    <p:extLst>
      <p:ext uri="{BB962C8B-B14F-4D97-AF65-F5344CB8AC3E}">
        <p14:creationId xmlns:p14="http://schemas.microsoft.com/office/powerpoint/2010/main" val="21349111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7855"/>
            <a:ext cx="10515600" cy="59091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Однако если принять, что за пределами метагалактики существует космический вакуум, то такую форму материи трудно отнести к Вселенной, потому что там нет устойчивых элементарных частиц и атомов, нет звезд, нет галактик. Поэтому для бесконечного мира более подходит философское понятие материального мира, частью которого является Вселенная или метагалактика.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36219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2582"/>
            <a:ext cx="10515600" cy="5724381"/>
          </a:xfrm>
        </p:spPr>
        <p:txBody>
          <a:bodyPr>
            <a:normAutofit/>
          </a:bodyPr>
          <a:lstStyle/>
          <a:p>
            <a:r>
              <a:rPr lang="ru-RU" sz="4400" dirty="0"/>
              <a:t>Квазары — мощные источники космического радиоизлучения, которые, как предполагают, являются самыми яркими и далекими из известных сейчас небесных объектов.</a:t>
            </a:r>
          </a:p>
          <a:p>
            <a:r>
              <a:rPr lang="ru-RU" sz="4400" dirty="0"/>
              <a:t>Нейтронные звезды —  предполагаемые звезды, состоящие из нейтронов, образующиеся, вероятно, в результате вспышек сверхновых звезд.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899192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0292"/>
            <a:ext cx="10515600" cy="5696672"/>
          </a:xfrm>
        </p:spPr>
        <p:txBody>
          <a:bodyPr>
            <a:normAutofit/>
          </a:bodyPr>
          <a:lstStyle/>
          <a:p>
            <a:r>
              <a:rPr lang="ru-RU" sz="4000" dirty="0"/>
              <a:t>Черные дыры  (или «застывшие звезды, «гравитационные могилы») — объекты, в которые, как предполагают, превращаются звезды на заключительной стадии своего существования. Пространство черной дыры как бы вырвано из пространства метагалактики: вещество и излучение «проваливаются» в нее и не могут «выйти» обратно.</a:t>
            </a:r>
          </a:p>
        </p:txBody>
      </p:sp>
    </p:spTree>
    <p:extLst>
      <p:ext uri="{BB962C8B-B14F-4D97-AF65-F5344CB8AC3E}">
        <p14:creationId xmlns:p14="http://schemas.microsoft.com/office/powerpoint/2010/main" val="29204361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3345"/>
            <a:ext cx="10515600" cy="5733618"/>
          </a:xfrm>
        </p:spPr>
        <p:txBody>
          <a:bodyPr>
            <a:normAutofit/>
          </a:bodyPr>
          <a:lstStyle/>
          <a:p>
            <a:r>
              <a:rPr lang="ru-RU" sz="4000" dirty="0"/>
              <a:t>Исследование предельно далеких галактик привело к неожиданному открытию, вызвавшему кардинальный пересмотр представлений о динамике расширения Вселенной и о роли в ней обычной материи. Было установлено, что в настоящее время Вселенная расширяется ускоренно. Агент, вызвавший это ускорение, получил название темной-энергии. Природа темной энергии пока неизвестна.</a:t>
            </a:r>
          </a:p>
        </p:txBody>
      </p:sp>
    </p:spTree>
    <p:extLst>
      <p:ext uri="{BB962C8B-B14F-4D97-AF65-F5344CB8AC3E}">
        <p14:creationId xmlns:p14="http://schemas.microsoft.com/office/powerpoint/2010/main" val="35910608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800" dirty="0"/>
              <a:t>Вновь установленные факты изучаются с позиций эволюционного подхода к решению вопросов о происхождении и развитии Вселенной, согласно которому Вселенная выступает как результат дифференциации и усложнения форм организации материи.</a:t>
            </a:r>
          </a:p>
        </p:txBody>
      </p:sp>
    </p:spTree>
    <p:extLst>
      <p:ext uri="{BB962C8B-B14F-4D97-AF65-F5344CB8AC3E}">
        <p14:creationId xmlns:p14="http://schemas.microsoft.com/office/powerpoint/2010/main" val="417094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6327"/>
            <a:ext cx="10515600" cy="5890636"/>
          </a:xfrm>
        </p:spPr>
        <p:txBody>
          <a:bodyPr>
            <a:normAutofit/>
          </a:bodyPr>
          <a:lstStyle/>
          <a:p>
            <a:r>
              <a:rPr lang="ru-RU" sz="4000" dirty="0"/>
              <a:t>Космология близко соприкасается с</a:t>
            </a:r>
            <a:r>
              <a:rPr lang="ru-RU" sz="4000" b="1" dirty="0"/>
              <a:t> космогонией</a:t>
            </a:r>
            <a:r>
              <a:rPr lang="ru-RU" sz="4000" dirty="0"/>
              <a:t> (от греч. </a:t>
            </a:r>
            <a:r>
              <a:rPr lang="ru-RU" sz="4000" dirty="0" err="1"/>
              <a:t>hosmos</a:t>
            </a:r>
            <a:r>
              <a:rPr lang="ru-RU" sz="4000" dirty="0"/>
              <a:t> — мир, </a:t>
            </a:r>
            <a:r>
              <a:rPr lang="ru-RU" sz="4000" dirty="0" err="1"/>
              <a:t>gonos</a:t>
            </a:r>
            <a:r>
              <a:rPr lang="ru-RU" sz="4000" dirty="0"/>
              <a:t> — рождение), разделом астрономии, изучающим происхождение космических объектов и систем. </a:t>
            </a:r>
            <a:endParaRPr lang="ru-RU" sz="4000" dirty="0" smtClean="0"/>
          </a:p>
          <a:p>
            <a:r>
              <a:rPr lang="ru-RU" sz="4000" dirty="0" smtClean="0"/>
              <a:t>Вместе </a:t>
            </a:r>
            <a:r>
              <a:rPr lang="ru-RU" sz="4000" dirty="0"/>
              <a:t>с тем подход космологии и космогонии к изучаемым явлениям различен — космология изучает закономерности всей Вселенной, а </a:t>
            </a:r>
            <a:r>
              <a:rPr lang="ru-RU" sz="4000" b="1" dirty="0"/>
              <a:t>космогония рассматривает конкретные космические тела и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3028314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4520</Words>
  <Application>Microsoft Office PowerPoint</Application>
  <PresentationFormat>Широкоэкранный</PresentationFormat>
  <Paragraphs>146</Paragraphs>
  <Slides>87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9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10</cp:revision>
  <dcterms:created xsi:type="dcterms:W3CDTF">2022-03-20T12:36:03Z</dcterms:created>
  <dcterms:modified xsi:type="dcterms:W3CDTF">2022-03-20T15:15:37Z</dcterms:modified>
</cp:coreProperties>
</file>