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4" r:id="rId3"/>
    <p:sldId id="257" r:id="rId4"/>
    <p:sldId id="258" r:id="rId5"/>
    <p:sldId id="265" r:id="rId6"/>
    <p:sldId id="260" r:id="rId7"/>
    <p:sldId id="259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61" r:id="rId28"/>
    <p:sldId id="263" r:id="rId29"/>
    <p:sldId id="264" r:id="rId30"/>
    <p:sldId id="266" r:id="rId31"/>
    <p:sldId id="262" r:id="rId32"/>
    <p:sldId id="284" r:id="rId33"/>
    <p:sldId id="285" r:id="rId34"/>
    <p:sldId id="277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67" r:id="rId44"/>
    <p:sldId id="283" r:id="rId45"/>
    <p:sldId id="271" r:id="rId46"/>
    <p:sldId id="269" r:id="rId47"/>
    <p:sldId id="278" r:id="rId48"/>
    <p:sldId id="279" r:id="rId49"/>
    <p:sldId id="280" r:id="rId50"/>
    <p:sldId id="281" r:id="rId51"/>
    <p:sldId id="270" r:id="rId52"/>
    <p:sldId id="272" r:id="rId53"/>
    <p:sldId id="273" r:id="rId54"/>
    <p:sldId id="274" r:id="rId55"/>
    <p:sldId id="275" r:id="rId56"/>
    <p:sldId id="276" r:id="rId5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282" y="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208FDB-ABCA-4204-9817-4806E56F16F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4629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2BE4B9D-DE8D-4CAB-A62E-A90021AD08A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1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746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093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807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932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93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07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323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27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6624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5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232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/>
              <a:t>КОРМА</a:t>
            </a:r>
            <a:r>
              <a:rPr lang="ru-RU"/>
              <a:t> </a:t>
            </a:r>
            <a:r>
              <a:rPr lang="ru-RU" sz="3600"/>
              <a:t>И</a:t>
            </a:r>
            <a:r>
              <a:rPr lang="ru-RU"/>
              <a:t> </a:t>
            </a:r>
            <a:r>
              <a:rPr lang="ru-RU" sz="3600"/>
              <a:t>КОРМОВЫЕ</a:t>
            </a:r>
            <a:r>
              <a:rPr lang="ru-RU"/>
              <a:t> </a:t>
            </a:r>
            <a:r>
              <a:rPr lang="ru-RU" sz="3600"/>
              <a:t>ДОБАВКИ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b="1" i="1" dirty="0">
                <a:latin typeface="Thorndale" pitchFamily="18"/>
              </a:rPr>
              <a:t>ПЛАН</a:t>
            </a:r>
            <a:r>
              <a:rPr lang="ru-RU" sz="2600" b="1" i="1" dirty="0">
                <a:latin typeface="Thorndale" pitchFamily="18"/>
              </a:rPr>
              <a:t>:</a:t>
            </a:r>
          </a:p>
          <a:p>
            <a:pPr marL="0" lvl="0" indent="-216000" algn="ctr">
              <a:buNone/>
            </a:pPr>
            <a:endParaRPr lang="ru-RU" sz="2600" b="1" i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ru-RU" sz="2600" b="1" i="1" dirty="0">
                <a:latin typeface="Thorndale" pitchFamily="18"/>
              </a:rPr>
              <a:t>1.   </a:t>
            </a:r>
            <a:r>
              <a:rPr lang="ru-RU" sz="4000" b="1" i="1" dirty="0">
                <a:latin typeface="Thorndale" pitchFamily="18"/>
              </a:rPr>
              <a:t>ПОНЯТИЕ О </a:t>
            </a:r>
            <a:r>
              <a:rPr lang="ru-RU" sz="2600" b="1" i="1" dirty="0">
                <a:latin typeface="Thorndale" pitchFamily="18"/>
              </a:rPr>
              <a:t> </a:t>
            </a:r>
            <a:r>
              <a:rPr lang="ru-RU" sz="4000" b="1" i="1" dirty="0">
                <a:latin typeface="Thorndale" pitchFamily="18"/>
              </a:rPr>
              <a:t>КОРМЕ И</a:t>
            </a:r>
            <a:endParaRPr lang="ru-RU" sz="2600" b="1" i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ru-RU" sz="2600" b="1" i="1" dirty="0">
                <a:latin typeface="Thorndale" pitchFamily="18"/>
              </a:rPr>
              <a:t>     </a:t>
            </a:r>
            <a:r>
              <a:rPr lang="ru-RU" sz="4000" b="1" i="1" dirty="0">
                <a:latin typeface="Thorndale" pitchFamily="18"/>
              </a:rPr>
              <a:t>КЛАССИФИКАЦИЯ</a:t>
            </a:r>
            <a:r>
              <a:rPr lang="ru-RU" sz="2600" b="1" i="1" dirty="0">
                <a:latin typeface="Thorndale" pitchFamily="18"/>
              </a:rPr>
              <a:t> </a:t>
            </a:r>
            <a:r>
              <a:rPr lang="ru-RU" sz="4000" b="1" i="1" dirty="0">
                <a:latin typeface="Thorndale" pitchFamily="18"/>
              </a:rPr>
              <a:t>КОРМОВ</a:t>
            </a:r>
          </a:p>
          <a:p>
            <a:pPr marL="0" lvl="0" indent="-216000">
              <a:buNone/>
            </a:pPr>
            <a:endParaRPr lang="ru-RU" sz="2600" b="1" i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ru-RU" sz="2600" b="1" i="1" dirty="0">
                <a:latin typeface="Thorndale" pitchFamily="18"/>
              </a:rPr>
              <a:t>2.  </a:t>
            </a:r>
            <a:r>
              <a:rPr lang="ru-RU" sz="4400" b="1" i="1" dirty="0">
                <a:latin typeface="Thorndale" pitchFamily="18"/>
              </a:rPr>
              <a:t>ЗЕЛЕНЫЕ</a:t>
            </a:r>
            <a:r>
              <a:rPr lang="ru-RU" sz="2600" b="1" i="1" dirty="0">
                <a:latin typeface="Thorndale" pitchFamily="18"/>
              </a:rPr>
              <a:t> </a:t>
            </a:r>
            <a:r>
              <a:rPr lang="ru-RU" sz="4400" b="1" i="1" dirty="0">
                <a:latin typeface="Thorndale" pitchFamily="18"/>
              </a:rPr>
              <a:t>КОРМА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КЛЕВЕР БЕЛЫЙ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Клевер бел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098" y="2422515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КЛЕВЕР ПУНЦОВЫЙ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Клевер пунцов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16" y="2279639"/>
            <a:ext cx="664373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ЛЮЦЕРНА ПОСЕВНАЯ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 descr="Люцерна посевн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26" y="2636829"/>
            <a:ext cx="685804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ЭСПАРЦЕТ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Эспарце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34" y="2351077"/>
            <a:ext cx="4762500" cy="47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ВИКА ПОСЕВНАЯ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6" name="Picture 2" descr="Вика посевн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792" y="2208201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КОСТЕР БЕЗОСТЫЙ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Костер безост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50" y="2065325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СУДАНСКАЯ 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50" name="Picture 2" descr="Трава суданк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60" y="2279639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МОГАР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Могар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12" y="2565391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СОРГО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Сорго зерн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493953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ТИМОФЕЕВКА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2" name="Picture 2" descr="Тимофеевка лугов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351077"/>
            <a:ext cx="635798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BFFA2-EAFE-456D-B02E-8A677DC5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69F88-7AC0-43B6-A77B-41AC9589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344488"/>
            <a:r>
              <a:rPr lang="ru-RU" dirty="0"/>
              <a:t>1.		</a:t>
            </a:r>
            <a:r>
              <a:rPr lang="ru-RU" dirty="0" err="1"/>
              <a:t>Макарцев</a:t>
            </a:r>
            <a:r>
              <a:rPr lang="ru-RU" dirty="0"/>
              <a:t> Н.Г. Кормление сельскохозяйственных животных [Текст]: Учебник для вузов. – 2-е изд., </a:t>
            </a:r>
            <a:r>
              <a:rPr lang="ru-RU" dirty="0" err="1"/>
              <a:t>перераб</a:t>
            </a:r>
            <a:r>
              <a:rPr lang="ru-RU" dirty="0"/>
              <a:t>. и доп. – Калуга: Издательство научной литературы Н.Ф. Бочкаревой, 2007.- 608 с.	</a:t>
            </a:r>
          </a:p>
          <a:p>
            <a:pPr marL="452438" indent="-344488"/>
            <a:r>
              <a:rPr lang="ru-RU" dirty="0"/>
              <a:t>2.		Топорова Л.В., Архипов А.В., </a:t>
            </a:r>
            <a:r>
              <a:rPr lang="ru-RU" dirty="0" err="1"/>
              <a:t>Макарцев</a:t>
            </a:r>
            <a:r>
              <a:rPr lang="ru-RU" dirty="0"/>
              <a:t> Н.Г. /Практикум по кормлению животных [Текст]/ М.: </a:t>
            </a:r>
            <a:r>
              <a:rPr lang="ru-RU" dirty="0" err="1"/>
              <a:t>КолосС</a:t>
            </a:r>
            <a:r>
              <a:rPr lang="ru-RU" dirty="0"/>
              <a:t>, 2007.- 358 с.	</a:t>
            </a:r>
          </a:p>
          <a:p>
            <a:pPr marL="452438" indent="-344488"/>
            <a:r>
              <a:rPr lang="ru-RU" dirty="0"/>
              <a:t>3.	</a:t>
            </a:r>
            <a:r>
              <a:rPr lang="ru-RU" dirty="0" err="1"/>
              <a:t>Хазиахметов</a:t>
            </a:r>
            <a:r>
              <a:rPr lang="ru-RU" dirty="0"/>
              <a:t>, Ф.С.   Рациональное кормление животных [Электронный ресурс] : </a:t>
            </a:r>
            <a:r>
              <a:rPr lang="ru-RU" dirty="0" err="1"/>
              <a:t>учеб.пособие</a:t>
            </a:r>
            <a:r>
              <a:rPr lang="ru-RU" dirty="0"/>
              <a:t> для вузов / Ф. С. </a:t>
            </a:r>
            <a:r>
              <a:rPr lang="ru-RU" dirty="0" err="1"/>
              <a:t>Хазиахметов</a:t>
            </a:r>
            <a:r>
              <a:rPr lang="ru-RU" dirty="0"/>
              <a:t>. - </a:t>
            </a:r>
            <a:r>
              <a:rPr lang="ru-RU" dirty="0" err="1"/>
              <a:t>Электрон.дан</a:t>
            </a:r>
            <a:r>
              <a:rPr lang="ru-RU" dirty="0"/>
              <a:t>. - СПб. : Лань, 2011. - 368 с. : ил. - (Учебники для </a:t>
            </a:r>
            <a:r>
              <a:rPr lang="ru-RU" dirty="0" err="1"/>
              <a:t>вузов.Специальная</a:t>
            </a:r>
            <a:r>
              <a:rPr lang="ru-RU" dirty="0"/>
              <a:t> литература). - Режим доступа: http://e.lanbook.com/view/book/695/, требуется регистрация.</a:t>
            </a:r>
          </a:p>
        </p:txBody>
      </p:sp>
    </p:spTree>
    <p:extLst>
      <p:ext uri="{BB962C8B-B14F-4D97-AF65-F5344CB8AC3E}">
        <p14:creationId xmlns:p14="http://schemas.microsoft.com/office/powerpoint/2010/main" val="51517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ОВСЯНИЦА ЛУГОВАЯ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Овсяница лугов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64" y="2351077"/>
            <a:ext cx="650085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ЕЖА СБОРНАЯ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0" name="Picture 2" descr="Ежа сборн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58" y="2351077"/>
            <a:ext cx="4762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РАЙГРАС МНОГОЛЕТНИЙ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Райграс многолетн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478" y="2493953"/>
            <a:ext cx="614366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ЛИСОХВОСТ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18" name="Picture 2" descr="Лисохвост фото раст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50" y="2708267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МЯТЛИК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2" name="Picture 2" descr="Мятлик обыкновенн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351077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ПОЛЕВИЦА БЕЛАЯ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Полевица бел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64" y="2493953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371" y="1208069"/>
            <a:ext cx="9104411" cy="5656410"/>
          </a:xfrm>
        </p:spPr>
        <p:txBody>
          <a:bodyPr/>
          <a:lstStyle/>
          <a:p>
            <a:pPr marL="0" indent="715963" algn="just"/>
            <a:r>
              <a:rPr sz="2000" b="1"/>
              <a:t>Более высокая урожайность травосмесей по сравнению с чистыми посевами трав обусловливается тем, что траво­смесь полнее использует питательные вещества, солнечную энергию и воду. Преимущество травосмеси состоит также и в том, что бобовые не только обогащают азотом почву, но и способствуют увеличению содержания его в злаковых ком­понентах. Зеленая масса и сено злаково-бобовых трав содер­жат больше протеина, витаминов, микроэлементов, чем злаковых. В связи с этим и качество животноводческой продукции при скармливании злаково-бобовых трав выше, чем при использовании только злаковых.</a:t>
            </a:r>
          </a:p>
          <a:p>
            <a:pPr marL="4763" indent="442913" algn="just"/>
            <a:br>
              <a:rPr sz="2000" b="1"/>
            </a:br>
            <a:br>
              <a:rPr sz="2000" b="1"/>
            </a:br>
            <a:r>
              <a:rPr sz="2000" b="1"/>
              <a:t>В травосмесях повышается зимостойкость, засухоустой­чивость и устойчивость трав к вредителям и болезням Наблюдения показали, что в степных и лесостепных райо­нах, особенно в суровые бесснежные зимы, люцерна в чистых посевах часто выпадает, в травосмесях же сохраняется хо­рошо.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6000" y="60948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>
                <a:solidFill>
                  <a:srgbClr val="B80047"/>
                </a:solidFill>
              </a:rPr>
              <a:t>СИЛОСОВАННЫЕ КОРМА: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82616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sz="2800" b="1" dirty="0"/>
              <a:t>СИЛОС</a:t>
            </a:r>
          </a:p>
          <a:p>
            <a:pPr lvl="0" algn="ctr">
              <a:buNone/>
            </a:pPr>
            <a:endParaRPr lang="ru-RU" sz="2800" b="1" dirty="0"/>
          </a:p>
          <a:p>
            <a:pPr lvl="0" algn="ctr">
              <a:buNone/>
            </a:pPr>
            <a:r>
              <a:rPr lang="ru-RU" sz="3200" b="1" dirty="0">
                <a:solidFill>
                  <a:srgbClr val="B80047"/>
                </a:solidFill>
              </a:rPr>
              <a:t>КОРНЕКЛУБНЕПЛОДЫ И БАХЧЕВЫЕ КУЛЬТУРЫ:</a:t>
            </a:r>
          </a:p>
          <a:p>
            <a:pPr lvl="0" algn="ctr">
              <a:buNone/>
            </a:pPr>
            <a:r>
              <a:rPr lang="ru-RU" sz="3200" b="1" dirty="0"/>
              <a:t>СВЕКЛА</a:t>
            </a:r>
          </a:p>
          <a:p>
            <a:pPr lvl="0" algn="ctr">
              <a:buNone/>
            </a:pPr>
            <a:r>
              <a:rPr lang="ru-RU" sz="3200" b="1" dirty="0"/>
              <a:t>БРЮКВА</a:t>
            </a:r>
          </a:p>
          <a:p>
            <a:pPr lvl="0" algn="ctr">
              <a:buNone/>
            </a:pPr>
            <a:r>
              <a:rPr lang="ru-RU" sz="3200" b="1" dirty="0"/>
              <a:t>ТУРНЕПС</a:t>
            </a:r>
          </a:p>
          <a:p>
            <a:pPr lvl="0" algn="ctr">
              <a:buNone/>
            </a:pPr>
            <a:r>
              <a:rPr lang="ru-RU" sz="3200" b="1" dirty="0"/>
              <a:t>РЕПА</a:t>
            </a:r>
          </a:p>
          <a:p>
            <a:pPr lvl="0" algn="ctr">
              <a:buNone/>
            </a:pPr>
            <a:r>
              <a:rPr lang="ru-RU" sz="3200" b="1" dirty="0"/>
              <a:t>МОРКОВЬ</a:t>
            </a:r>
          </a:p>
          <a:p>
            <a:pPr lvl="0" algn="ctr">
              <a:buNone/>
            </a:pPr>
            <a:r>
              <a:rPr lang="ru-RU" sz="3200" b="1" dirty="0"/>
              <a:t>КАРТОФЕЛЬ</a:t>
            </a:r>
          </a:p>
          <a:p>
            <a:pPr lvl="0" algn="ctr">
              <a:buNone/>
            </a:pPr>
            <a:endParaRPr lang="ru-RU" sz="2800" dirty="0">
              <a:solidFill>
                <a:srgbClr val="B80047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B80047"/>
                </a:solidFill>
              </a:rPr>
              <a:t>ОТХОДЫ ТЕХНИЧЕСКИХ ПРОИЗВОДСТВ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476B"/>
                </a:solidFill>
                <a:latin typeface="Thorndale" pitchFamily="18"/>
              </a:rPr>
              <a:t>МУКОМОЛЬНОГО</a:t>
            </a:r>
            <a:r>
              <a:rPr lang="ru-RU" dirty="0"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(ОТРУБИ, СЕЧКА, МУЧНАЯ ПЫЛЬ, ЛУЗГА ГРЕЧИХИ, ШЕЛУХА ПРОСА И Т.Д.)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476B"/>
                </a:solidFill>
                <a:latin typeface="Thorndale" pitchFamily="18"/>
              </a:rPr>
              <a:t>МАСЛОЭКСТРАЦИОННОГО</a:t>
            </a:r>
            <a:r>
              <a:rPr lang="ru-RU" b="1" dirty="0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(ЖМЫХИ И ШРОТЫ)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006B"/>
                </a:solidFill>
                <a:latin typeface="Thorndale" pitchFamily="18"/>
              </a:rPr>
              <a:t>КРАХМАЛЬНОГО</a:t>
            </a:r>
            <a:r>
              <a:rPr lang="ru-RU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(МЕЗГА)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006B"/>
                </a:solidFill>
                <a:latin typeface="Thorndale" pitchFamily="18"/>
              </a:rPr>
              <a:t>БРОДИЛЬНОГО</a:t>
            </a:r>
            <a:r>
              <a:rPr lang="ru-RU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(БАРДА, СОЛОДОВЫЕ РОСТКИ, ПИВНАЯ ДРОБИНА, ПИВНЫЕ ДРОЖЖИ)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006B"/>
                </a:solidFill>
                <a:latin typeface="Thorndale" pitchFamily="18"/>
              </a:rPr>
              <a:t>СВЕКЛОСАХАРНОГО</a:t>
            </a:r>
            <a:r>
              <a:rPr lang="ru-RU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ЖОМ, КОРМОВАЯ ПАТОКА-МЕЛАССА)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>
                <a:solidFill>
                  <a:srgbClr val="B80047"/>
                </a:solidFill>
              </a:rPr>
              <a:t>КОРМА ЖИВОТНОГО ПРОИСХОЖДЕНИЯ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76000" y="2077200"/>
            <a:ext cx="8424000" cy="476279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МОЛОКО И ПРОДУКТЫ ЕГО ПЕРЕРАБОТКИ: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(</a:t>
            </a:r>
            <a:r>
              <a:rPr lang="ru-RU" sz="2600" b="1" i="1">
                <a:latin typeface="Thorndale" pitchFamily="18"/>
              </a:rPr>
              <a:t>ОБЕЗЖИРЕННАЯ ПАХТА, СЫВОРОТКА И ДР.)</a:t>
            </a:r>
          </a:p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ОТХОДЫ МЯСОКОМБИНАТОВ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b="1">
                <a:latin typeface="Thorndale" pitchFamily="18"/>
              </a:rPr>
              <a:t>(</a:t>
            </a:r>
            <a:r>
              <a:rPr lang="ru-RU" sz="2600" b="1" i="1">
                <a:latin typeface="Thorndale" pitchFamily="18"/>
              </a:rPr>
              <a:t>МЯСНАЯ, КРОВЯНАЯ, МЯСОКОСТНАЯ МУКА, КОРМОВОЙ ЖИР И ДР.)</a:t>
            </a:r>
          </a:p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ОТХОДЫ РЫБОКОНСЕРВНОЙ ПРОМЫШЛЕННОСТИ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b="1" i="1">
                <a:latin typeface="Thorndale" pitchFamily="18"/>
              </a:rPr>
              <a:t>(РЫБНАЯ МУКА И ФАРШ, </a:t>
            </a:r>
            <a:r>
              <a:rPr lang="ru-RU" sz="2600" b="1" i="1">
                <a:latin typeface="Thorndale" pitchFamily="18"/>
              </a:rPr>
              <a:t>РЫБИЙ ЖИР И ДР.)</a:t>
            </a:r>
          </a:p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ПОБОЧНЫЕ ПРОДУКТЫ ПТИЦЕВОДСТВА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sz="2600" b="1">
                <a:latin typeface="Thorndale" pitchFamily="18"/>
              </a:rPr>
              <a:t>ПЕРЬЕВАЯ МУКА)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/>
              <a:t>КЛАССИФИКАЦИЯ</a:t>
            </a:r>
            <a:r>
              <a:rPr lang="ru-RU"/>
              <a:t> </a:t>
            </a:r>
            <a:r>
              <a:rPr lang="ru-RU" sz="4000"/>
              <a:t>КОРМОВ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0"/>
            <a:ext cx="8608320" cy="770399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b="1" dirty="0">
                <a:solidFill>
                  <a:srgbClr val="800000"/>
                </a:solidFill>
                <a:latin typeface="Thorndale" pitchFamily="18"/>
              </a:rPr>
              <a:t>ПО</a:t>
            </a:r>
            <a:r>
              <a:rPr lang="ru-RU" sz="2600" b="1" dirty="0">
                <a:solidFill>
                  <a:srgbClr val="800000"/>
                </a:solidFill>
                <a:latin typeface="Thorndale" pitchFamily="18"/>
              </a:rPr>
              <a:t>  </a:t>
            </a:r>
            <a:r>
              <a:rPr lang="ru-RU" sz="4000" b="1" dirty="0">
                <a:solidFill>
                  <a:srgbClr val="800000"/>
                </a:solidFill>
                <a:latin typeface="Thorndale" pitchFamily="18"/>
              </a:rPr>
              <a:t>ПРОИСХОЖДЕНИЮ</a:t>
            </a:r>
            <a:r>
              <a:rPr lang="ru-RU" sz="4000" dirty="0">
                <a:solidFill>
                  <a:srgbClr val="800000"/>
                </a:solidFill>
                <a:latin typeface="Thorndale" pitchFamily="18"/>
              </a:rPr>
              <a:t>:</a:t>
            </a:r>
          </a:p>
          <a:p>
            <a:pPr marL="0" lvl="0" indent="-216000" algn="ctr">
              <a:buNone/>
            </a:pPr>
            <a:endParaRPr lang="ru-RU" dirty="0"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latin typeface="Thorndale" pitchFamily="18"/>
              </a:rPr>
              <a:t>КОРМА РАСТИТЕЛЬНОГО ПРОИСХОЖДЕНИЯ</a:t>
            </a: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latin typeface="Thorndale" pitchFamily="18"/>
              </a:rPr>
              <a:t>КОРМА ЖИВОТНОГО ПРОИСХОЖДЕНИЯ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>
                <a:solidFill>
                  <a:srgbClr val="94006B"/>
                </a:solidFill>
              </a:rPr>
              <a:t>КОНЦЕНТРИРОВАННЫЕ КОРМА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1698840"/>
            <a:ext cx="8608320" cy="556992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b="1">
                <a:solidFill>
                  <a:srgbClr val="94476B"/>
                </a:solidFill>
                <a:latin typeface="Thorndale" pitchFamily="18"/>
              </a:rPr>
              <a:t>СОДЕРЖАТ ПОВЫШЕННОЕ КОЛИЧЕСТВО ПИТАТЕЛЬНЫХ ВЕЩЕСТВ.</a:t>
            </a:r>
          </a:p>
          <a:p>
            <a:pPr marL="0" lvl="0" indent="-216000" algn="ctr">
              <a:buNone/>
            </a:pPr>
            <a:r>
              <a:rPr lang="ru-RU" sz="4000" b="1">
                <a:solidFill>
                  <a:srgbClr val="94476B"/>
                </a:solidFill>
                <a:latin typeface="Thorndale" pitchFamily="18"/>
              </a:rPr>
              <a:t>К НИМ ОТНОСЯТ ВСЕ ЗЕРНОВЫЕ КОРМА, ОТРУБИ, ЖМЫХИ, ШРОТЫ, СУХОЙ ЖОМ, СУХУЮ БАРДУ, , СУХУЮ МЕЗГУ,</a:t>
            </a:r>
            <a:r>
              <a:rPr lang="ru-RU" sz="4800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sz="4000" b="1">
                <a:solidFill>
                  <a:srgbClr val="94476B"/>
                </a:solidFill>
                <a:latin typeface="Thorndale" pitchFamily="18"/>
              </a:rPr>
              <a:t>КОМБИКОРМА И ДР</a:t>
            </a:r>
            <a:r>
              <a:rPr lang="ru-RU" sz="4800" b="1">
                <a:solidFill>
                  <a:srgbClr val="94476B"/>
                </a:solidFill>
                <a:latin typeface="Thorndale" pitchFamily="18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 i="1" dirty="0">
                <a:solidFill>
                  <a:srgbClr val="B80047"/>
                </a:solidFill>
              </a:rPr>
              <a:t>ЗЕРНОВЫЕ ЗЛАКОВЫЕ: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8762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sz="2600" b="1" dirty="0"/>
              <a:t>ОВЕС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ЯЧМЕНЬ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КУКУРУЗА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РОЖЬ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ПШЕНИЦА</a:t>
            </a:r>
          </a:p>
          <a:p>
            <a:pPr lvl="0"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/>
              <a:t>Зерна</a:t>
            </a:r>
            <a:r>
              <a:rPr sz="3600"/>
              <a:t> злаков</a:t>
            </a:r>
            <a:endParaRPr lang="ru-RU" sz="3600" dirty="0"/>
          </a:p>
        </p:txBody>
      </p:sp>
      <p:pic>
        <p:nvPicPr>
          <p:cNvPr id="5" name="Picture 2" descr="https://tapoc.trbo.yandex.net/tapoc_secure_proxy/032c0dc7ae5e859495c0f81635991d96?url=https%3A//nashzeleniymir.ru/wp-content/uploads/2016/07/%25D0%2597%25D0%25BB%25D0%25B0%25D0%25BA%25D0%25B8-%25D1%2584%25D0%25BE%25D1%2582%25D0%25BE-%25D1%2580%25D0%25BE%25D0%25B6%25D1%258C-%25D0%25BF%25D1%2588%25D0%25B5%25D0%25BD%25D0%25B8%25D1%2586%25D0%25B0-%25D1%258F%25D1%2587%25D0%25BC%25D0%25B5%25D0%25BD%25D1%258C-%25D0%25BE%25D0%25B2%25D0%25B5%25D1%2581-%25D1%2582%25D1%2580%25D0%25B8%25D1%2582%25D0%25B8%25D0%25BA%25D0%25B0%25D0%25BB%25D0%25B5-%25D0%25B3%25D0%25B8%25D0%25B1%25D1%2580%25D0%25B8%25D0%25B4-%25D0%25BF%25D1%2588%25D0%25B5%25D0%25BD%25D0%25B8%25D1%2586%25D1%258B-%25D0%25B8-%25D1%2580%25D0%25B6%25D0%25B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7040" y="1493821"/>
            <a:ext cx="685804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https://tapoc.trbo.yandex.net/tapoc_secure_proxy/6749e23996b1f3f05cde4e1574643052?url=http%3A//nastanova.com/wp-content/uploads/2018/01/c835a743136d4da91520e2f2ad0027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779441"/>
            <a:ext cx="9215502" cy="6491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4000" i="1" dirty="0">
                <a:solidFill>
                  <a:srgbClr val="B80047"/>
                </a:solidFill>
              </a:rPr>
              <a:t>ЗЕРНОВЫЕ БОБОВЫЕ</a:t>
            </a:r>
            <a:r>
              <a:rPr lang="ru-RU" sz="4000" dirty="0">
                <a:solidFill>
                  <a:srgbClr val="B80047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600" b="1" dirty="0"/>
              <a:t>СОРГО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ГОРОХ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СОЯ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ВИКА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ЧЕЧЕВИЦА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ЧИНА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ЛЮПИН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23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s://tapoc.trbo.yandex.net/tapoc_secure_proxy/88d7bf9f945abd362d43764cd1adf8bd?url=http%3A//sc02.alicdn.com/kf/UTB8drbrXpPJXKJkSahVq6xyzFXac/Soybean-Soya-Bean-Soybean-Seeds-Soya-B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708135"/>
            <a:ext cx="8628091" cy="5351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горох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https://tapoc.trbo.yandex.net/tapoc_secure_proxy/a5d9086176c3b750b2d791c78097d390?url=http%3A//i.ytimg.com/vi/dVoeABqDJD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4" y="-13579597"/>
            <a:ext cx="18288000" cy="10287000"/>
          </a:xfrm>
          <a:prstGeom prst="rect">
            <a:avLst/>
          </a:prstGeom>
          <a:noFill/>
        </p:spPr>
      </p:pic>
      <p:pic>
        <p:nvPicPr>
          <p:cNvPr id="86020" name="Picture 4" descr="https://im0-tub-ru.yandex.net/i?id=c335a765d6cda381b2118cacfaa8ae99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60" y="2351077"/>
            <a:ext cx="771530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КОРМОВЫЕ БОБЫ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https://tapoc.trbo.yandex.net/tapoc_secure_proxy/e78d48fc7f5004d158a5e82e9bfd7ffc?url=http%3A//mir-ovosey.ru/wp-content/uploads/2016/02/sort-fasoli-Last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922449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СОРГО</a:t>
            </a:r>
            <a:endParaRPr lang="ru-RU" dirty="0"/>
          </a:p>
        </p:txBody>
      </p:sp>
      <p:pic>
        <p:nvPicPr>
          <p:cNvPr id="5" name="Picture 2" descr="https://tapoc.trbo.yandex.net/tapoc_secure_proxy/fb8defce0dfcde3f2b06854ecc45a69d?url=https%3A//c1.staticflickr.com/5/4168/33861350813_31bcafed37_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5413" y="2101850"/>
            <a:ext cx="8459324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1140" name="Picture 4" descr="https://im0-tub-ru.yandex.net/i?id=eda0c9533ad7a55208faedd38db13edd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136763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71480" y="5904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5680" y="565199"/>
            <a:ext cx="8608320" cy="6671021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marL="0" lvl="0" indent="343080" algn="just">
              <a:lnSpc>
                <a:spcPct val="150000"/>
              </a:lnSpc>
              <a:buNone/>
            </a:pPr>
            <a:endParaRPr lang="ru-RU" sz="1400" dirty="0"/>
          </a:p>
          <a:p>
            <a:pPr marL="0" lvl="0" indent="343080" algn="just">
              <a:lnSpc>
                <a:spcPct val="150000"/>
              </a:lnSpc>
              <a:buNone/>
            </a:pPr>
            <a:endParaRPr lang="ru-RU" sz="1400" dirty="0"/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800000"/>
                </a:solidFill>
              </a:rPr>
              <a:t>ПО ХИМИЧЕСКОМУ СОСТАВУ И ФИЗИОЛОГИЧЕСКОМУ ДЕЙСТВИЮ НА ОРГАНИЗМ ЖИВОТНОГО КОРМА РАСТИТЕЛЬНОГО ПРОИСХОЖДЕНИЯ</a:t>
            </a: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200" b="1" dirty="0">
                <a:solidFill>
                  <a:srgbClr val="800000"/>
                </a:solidFill>
              </a:rPr>
              <a:t>ДЕЛЯТ НА:</a:t>
            </a: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ОБЪЕМИСТЫЕ</a:t>
            </a: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КОНЦЕНТРИРОВАННЫЕ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ЧИНА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62" name="Picture 2" descr="https://im0-tub-ru.yandex.net/i?id=8d08812703b1d2183fce27cc28720e08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54" y="2351077"/>
            <a:ext cx="464347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ЛЮПИН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https://tapoc.trbo.yandex.net/tapoc_secure_proxy/4328ee4bc60dfe1e19607440f67f5226?url=http%3A//bigopt.com/static-files/img/goods/91/2b/lyupin-kristal-agromag-7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2136763"/>
            <a:ext cx="7143755" cy="514349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https://tapoc.trbo.yandex.net/tapoc_secure_proxy/cb3e44aa574ff264989d668a1d64dfc3?url=https%3A//t3.ftcdn.net/jpg/00/04/93/42/500_F_4934255_FqQKDf6MwL6n6eh90aL8nAamgtC182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351077"/>
            <a:ext cx="650085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800">
                <a:solidFill>
                  <a:srgbClr val="94006B"/>
                </a:solidFill>
              </a:rPr>
              <a:t>КОРМОВЫЕ ДОБАВКИ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1869839"/>
            <a:ext cx="8608320" cy="52268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2600" b="1">
                <a:solidFill>
                  <a:srgbClr val="280099"/>
                </a:solidFill>
                <a:latin typeface="Thorndale" pitchFamily="18"/>
              </a:rPr>
              <a:t>ЭТО ВЕЩЕСТВА, БАЛАНСИРУЮЩИЕ ГЛАВНЫМ ОБРАЗОМ НЕДОСТАТОК В РАЦИОНАХ ТЕХ ИЛИ ИНЫХ ПИТАТЕЛЬНЫХ И БИОЛОГИЧЕСКИ АКТИВНЫХ ВЕЩЕСТВ.</a:t>
            </a:r>
          </a:p>
          <a:p>
            <a:pPr marL="0" lvl="0" indent="-216000" algn="ctr">
              <a:buNone/>
            </a:pPr>
            <a:r>
              <a:rPr lang="ru-RU" sz="2600" b="1">
                <a:solidFill>
                  <a:srgbClr val="280099"/>
                </a:solidFill>
                <a:latin typeface="Thorndale" pitchFamily="18"/>
              </a:rPr>
              <a:t>РАЗЛИЧАЮТ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МИНЕРАЛЬНЫЕ </a:t>
            </a:r>
            <a:r>
              <a:rPr lang="ru-RU" sz="2600" b="1">
                <a:solidFill>
                  <a:srgbClr val="280099"/>
                </a:solidFill>
                <a:latin typeface="Thorndale" pitchFamily="18"/>
              </a:rPr>
              <a:t>(ПОВАРЕННАЯ СОЛЬ, КОРМОВОЙ МЕЛ, КОСТНАЯ МУКА, КОРМОВЫЕ ФОСФАТЫ, СОЛИ МИКРОЭЛЕМЕНТОВ И ДР.),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ВИТАМИННЫЕ 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(ЖИРОРАСТВОРИМЫЕ И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 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ВОДОРАСТВОРИМЫЕ ВИТАМИНЫ),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ФЕРМЕНТНЫЕ ПРЕПАРАТЫ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 (АМИЛОРИЗИН, ПЕКТАВАМОРИН И ДР.),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КОРМОВЫЕ АНТИБИОТИКИ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 (ГРИЗИН, БАЦИТРАЦИН),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ТРАНКВЕЛИЗАТОРЫ (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РЕЗЕРПИН, АЛИПАЗИН И ДР.)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Переваримость зеленого корма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16"/>
              </p:ext>
            </p:extLst>
          </p:nvPr>
        </p:nvGraphicFramePr>
        <p:xfrm>
          <a:off x="503809" y="2101850"/>
          <a:ext cx="884498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Клевер перед цветением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Люцерна перед цветением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Люпин перед цветением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err="1">
                          <a:solidFill>
                            <a:schemeClr val="tx2"/>
                          </a:solidFill>
                        </a:rPr>
                        <a:t>Органи-ческое</a:t>
                      </a:r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в-во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жвачные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tx2"/>
                          </a:solidFill>
                        </a:rPr>
                        <a:t>свиньи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Протеин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жвачные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свиньи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2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863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5400"/>
              <a:t>ВЕХ ЯДОВИТЫЙ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818000"/>
            <a:ext cx="9648000" cy="5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400"/>
              <a:t>БЕЛЕНА ЧЕРНАЯ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655999"/>
            <a:ext cx="1056168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51445"/>
            <a:ext cx="907300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28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sent5.com/presentation/75349954_451120742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51445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64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9d8/000bc9a7-b4219c69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0724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8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94006B"/>
                </a:solidFill>
              </a:rPr>
              <a:t>К ОБЪЕМИСТЫМ КОРМАМ ОТНОСЯТ: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400" b="1" i="1" dirty="0">
                <a:solidFill>
                  <a:srgbClr val="94476B"/>
                </a:solidFill>
                <a:latin typeface="Thorndale" pitchFamily="18"/>
              </a:rPr>
              <a:t>ГРУБЫЕ</a:t>
            </a:r>
            <a:r>
              <a:rPr lang="ru-RU" sz="4400" b="1" dirty="0">
                <a:solidFill>
                  <a:srgbClr val="94476B"/>
                </a:solidFill>
                <a:latin typeface="Thorndale" pitchFamily="18"/>
              </a:rPr>
              <a:t>,</a:t>
            </a:r>
            <a:r>
              <a:rPr lang="ru-RU" sz="3200" b="1" dirty="0">
                <a:latin typeface="Thorndale" pitchFamily="18"/>
              </a:rPr>
              <a:t> СОДЕРЖАЩИЕ МНОГО СУХОГО ВЕЩЕСТВА (83-85%) И  КЛЕТЧАТКИ (БОЛЕЕ 18%)  И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horndale" pitchFamily="18"/>
              </a:rPr>
              <a:t>ВЛ</a:t>
            </a: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  <a:latin typeface="Thorndale" pitchFamily="18"/>
              </a:rPr>
              <a:t>АЖНЫЕ</a:t>
            </a:r>
            <a:r>
              <a:rPr lang="ru-RU" sz="4400" b="1" dirty="0">
                <a:latin typeface="Thorndale" pitchFamily="18"/>
              </a:rPr>
              <a:t>, </a:t>
            </a:r>
            <a:r>
              <a:rPr lang="ru-RU" sz="3200" b="1" dirty="0">
                <a:latin typeface="Thorndale" pitchFamily="18"/>
              </a:rPr>
              <a:t>СОДЕРЖАЩИЕ ПОВЫШЕННОЕ КОЛИЧЕСТВО ВЛАГИ.</a:t>
            </a:r>
          </a:p>
          <a:p>
            <a:pPr marL="0" lvl="0" indent="-216000" algn="ctr">
              <a:buNone/>
            </a:pPr>
            <a:r>
              <a:rPr lang="ru-RU" sz="4000" b="1" i="1" dirty="0">
                <a:solidFill>
                  <a:srgbClr val="94006B"/>
                </a:solidFill>
                <a:latin typeface="Thorndale" pitchFamily="18"/>
              </a:rPr>
              <a:t>ВЛАЖНЫЕ</a:t>
            </a:r>
            <a:r>
              <a:rPr lang="ru-RU" sz="3200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sz="3200" b="1" dirty="0">
                <a:latin typeface="Thorndale" pitchFamily="18"/>
              </a:rPr>
              <a:t>КОРМА БЫВАЮТ </a:t>
            </a:r>
            <a:r>
              <a:rPr lang="ru-RU" sz="3200" b="1" dirty="0">
                <a:solidFill>
                  <a:srgbClr val="94006B"/>
                </a:solidFill>
                <a:latin typeface="Thorndale" pitchFamily="18"/>
              </a:rPr>
              <a:t>СОЧНЫЕ И ВОДЯНИСТЫЕ	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ina-sustav.ru/wp-content/uploads/2016/05/okopnik-lekarstvenn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53" y="683493"/>
            <a:ext cx="6667500" cy="52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47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/>
              <a:t>БОЛИГОЛОВ</a:t>
            </a:r>
            <a:r>
              <a:rPr lang="ru-RU"/>
              <a:t> </a:t>
            </a:r>
            <a:r>
              <a:rPr lang="ru-RU" sz="4000"/>
              <a:t>ПЯТНИСТЫЙ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944000"/>
            <a:ext cx="1064664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400"/>
              <a:t>ДУРМАН ВОНЮЧИЙ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872000"/>
            <a:ext cx="964908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6000"/>
              <a:t>МОЛОЧАЙ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655999"/>
            <a:ext cx="9347399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5400"/>
              <a:t>МОЛОЧАЙ ОСТРЫЙ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872000"/>
            <a:ext cx="964800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6000"/>
              <a:t>ЧЕМЕРИЦА ЛОБЕЛЯ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818000"/>
            <a:ext cx="9875160" cy="57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6000"/>
              <a:t>ГОРЧАК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872000"/>
            <a:ext cx="89172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B80047"/>
                </a:solidFill>
              </a:rPr>
              <a:t>ГРУБЫЕ</a:t>
            </a:r>
            <a:r>
              <a:rPr lang="ru-RU" sz="2800">
                <a:solidFill>
                  <a:srgbClr val="B80047"/>
                </a:solidFill>
              </a:rPr>
              <a:t> </a:t>
            </a:r>
            <a:r>
              <a:rPr lang="ru-RU" sz="3600">
                <a:solidFill>
                  <a:srgbClr val="B80047"/>
                </a:solidFill>
              </a:rPr>
              <a:t>КОРМА</a:t>
            </a:r>
            <a:r>
              <a:rPr lang="ru-RU" sz="2800">
                <a:solidFill>
                  <a:srgbClr val="B80047"/>
                </a:solidFill>
              </a:rPr>
              <a:t>: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1561680"/>
            <a:ext cx="8608320" cy="5458517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lnSpc>
                <a:spcPct val="150000"/>
              </a:lnSpc>
              <a:buNone/>
            </a:pPr>
            <a:endParaRPr lang="ru-RU" sz="3200" b="1" dirty="0">
              <a:latin typeface="Thorndale" pitchFamily="18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СЕНО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СЕНАЖ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ТРАВЯНАЯ МУКА И РЕЗКА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МЯКИНА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СОЛОМА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ДРЕВЕСНЫЙ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ВЕТОЧНЫЙ КОРМ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СТЕРЖНИ ПОЧАТКОВ КУКУРУЗЫ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СУХИЕ ВОДОРОСЛИ И ДР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128" y="1902600"/>
            <a:ext cx="3158280" cy="1033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  <a:defRPr sz="2400"/>
            </a:pPr>
            <a:endParaRPr lang="ru-RU" sz="2400" b="1" i="0" u="none" strike="noStrike">
              <a:ln>
                <a:noFill/>
              </a:ln>
              <a:solidFill>
                <a:srgbClr val="B80047"/>
              </a:solidFill>
              <a:latin typeface="Thorndale" pitchFamily="18"/>
              <a:ea typeface="Arial Unicode MS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  <a:defRPr sz="2400"/>
            </a:pPr>
            <a:endParaRPr lang="ru-RU" sz="2400" b="1" i="0" u="none" strike="noStrike">
              <a:ln>
                <a:noFill/>
              </a:ln>
              <a:solidFill>
                <a:srgbClr val="B80047"/>
              </a:solidFill>
              <a:latin typeface="Thorndale" pitchFamily="18"/>
              <a:ea typeface="Arial Unicode MS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  <a:defRPr sz="2400"/>
            </a:pPr>
            <a:endParaRPr lang="ru-RU" sz="2400" b="1" i="0" u="none" strike="noStrike">
              <a:ln>
                <a:noFill/>
              </a:ln>
              <a:solidFill>
                <a:srgbClr val="B80047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48000" y="-1104120"/>
            <a:ext cx="8424000" cy="625428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latin typeface="Thorndale" pitchFamily="18"/>
              </a:rPr>
              <a:t>К СОЧНЫМ КОРМАМ ОТНОСЯТ:</a:t>
            </a:r>
          </a:p>
          <a:p>
            <a:pPr marL="0" lvl="0" indent="-216000" algn="ctr">
              <a:buNone/>
            </a:pPr>
            <a:endParaRPr lang="ru-RU" b="1" dirty="0">
              <a:solidFill>
                <a:srgbClr val="4700B8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solidFill>
                  <a:srgbClr val="B80047"/>
                </a:solidFill>
                <a:latin typeface="Thorndale" pitchFamily="18"/>
              </a:rPr>
              <a:t>ЗЕЛЕНЫЕ КОРМА</a:t>
            </a:r>
          </a:p>
          <a:p>
            <a:pPr marL="0" lvl="0" indent="-216000" algn="ctr">
              <a:buNone/>
            </a:pPr>
            <a:endParaRPr lang="ru-RU" dirty="0">
              <a:solidFill>
                <a:srgbClr val="800000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endParaRPr lang="ru-RU" dirty="0">
              <a:solidFill>
                <a:srgbClr val="800000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solidFill>
                  <a:srgbClr val="800000"/>
                </a:solidFill>
                <a:latin typeface="Thorndale" pitchFamily="18"/>
              </a:rPr>
              <a:t>ТРАВА ПАСТБИЩ, ЛУГОВ</a:t>
            </a:r>
          </a:p>
          <a:p>
            <a:pPr marL="0" lvl="0" indent="-216000" algn="ctr">
              <a:buNone/>
            </a:pPr>
            <a:endParaRPr lang="ru-RU" b="1" dirty="0">
              <a:solidFill>
                <a:srgbClr val="800000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solidFill>
                  <a:srgbClr val="800000"/>
                </a:solidFill>
                <a:latin typeface="Thorndale" pitchFamily="18"/>
              </a:rPr>
              <a:t>ПОСЕВНЫХ РАСТЕНИЙ</a:t>
            </a:r>
          </a:p>
          <a:p>
            <a:pPr marL="0" lvl="0" indent="-216000" algn="ctr">
              <a:buNone/>
            </a:pPr>
            <a:endParaRPr lang="ru-RU" b="1" dirty="0">
              <a:solidFill>
                <a:srgbClr val="800000"/>
              </a:solidFill>
              <a:latin typeface="Thorndale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Красный клевер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64" y="2208201"/>
            <a:ext cx="614366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КЛЕВЕР ШВЕДСКИЙ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Клевер Шведск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50" y="2136763"/>
            <a:ext cx="721523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539</Words>
  <Application>Microsoft Office PowerPoint</Application>
  <PresentationFormat>Произвольный</PresentationFormat>
  <Paragraphs>161</Paragraphs>
  <Slides>56</Slides>
  <Notes>20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Albany</vt:lpstr>
      <vt:lpstr>Arial</vt:lpstr>
      <vt:lpstr>Calibri</vt:lpstr>
      <vt:lpstr>StarSymbol</vt:lpstr>
      <vt:lpstr>Thorndale</vt:lpstr>
      <vt:lpstr>Times New Roman</vt:lpstr>
      <vt:lpstr>lyt-cool</vt:lpstr>
      <vt:lpstr>КОРМА И КОРМОВЫЕ ДОБАВКИ</vt:lpstr>
      <vt:lpstr>Литература:</vt:lpstr>
      <vt:lpstr>КЛАССИФИКАЦИЯ КОРМОВ</vt:lpstr>
      <vt:lpstr>Презентация PowerPoint</vt:lpstr>
      <vt:lpstr>К ОБЪЕМИСТЫМ КОРМАМ ОТНОСЯТ:</vt:lpstr>
      <vt:lpstr>ГРУБЫЕ КОРМА:</vt:lpstr>
      <vt:lpstr>Презентация PowerPoint</vt:lpstr>
      <vt:lpstr>Презентация PowerPoint</vt:lpstr>
      <vt:lpstr>КЛЕВЕР ШВЕДСКИЙ</vt:lpstr>
      <vt:lpstr>КЛЕВЕР БЕЛЫЙ</vt:lpstr>
      <vt:lpstr>КЛЕВЕР ПУНЦОВЫЙ</vt:lpstr>
      <vt:lpstr>ЛЮЦЕРНА ПОСЕВНАЯ</vt:lpstr>
      <vt:lpstr>ЭСПАРЦЕТ</vt:lpstr>
      <vt:lpstr>ВИКА ПОСЕВНАЯ</vt:lpstr>
      <vt:lpstr>КОСТЕР БЕЗОСТЫЙ</vt:lpstr>
      <vt:lpstr>СУДАНСКАЯ ТРАВА</vt:lpstr>
      <vt:lpstr>МОГАР</vt:lpstr>
      <vt:lpstr>СОРГО</vt:lpstr>
      <vt:lpstr>ТИМОФЕЕВКА</vt:lpstr>
      <vt:lpstr>ОВСЯНИЦА ЛУГОВАЯ</vt:lpstr>
      <vt:lpstr>ЕЖА СБОРНАЯ</vt:lpstr>
      <vt:lpstr>РАЙГРАС МНОГОЛЕТНИЙ</vt:lpstr>
      <vt:lpstr>ЛИСОХВОСТ</vt:lpstr>
      <vt:lpstr>МЯТЛИК</vt:lpstr>
      <vt:lpstr>ПОЛЕВИЦА БЕЛАЯ</vt:lpstr>
      <vt:lpstr>Презентация PowerPoint</vt:lpstr>
      <vt:lpstr>СИЛОСОВАННЫЕ КОРМА:</vt:lpstr>
      <vt:lpstr>ОТХОДЫ ТЕХНИЧЕСКИХ ПРОИЗВОДСТВ</vt:lpstr>
      <vt:lpstr>КОРМА ЖИВОТНОГО ПРОИСХОЖДЕНИЯ</vt:lpstr>
      <vt:lpstr>КОНЦЕНТРИРОВАННЫЕ КОРМА</vt:lpstr>
      <vt:lpstr>ЗЕРНОВЫЕ ЗЛАКОВЫЕ:</vt:lpstr>
      <vt:lpstr>Зерна злаков</vt:lpstr>
      <vt:lpstr>Презентация PowerPoint</vt:lpstr>
      <vt:lpstr>ЗЕРНОВЫЕ БОБОВЫЕ:</vt:lpstr>
      <vt:lpstr>соя</vt:lpstr>
      <vt:lpstr>горох</vt:lpstr>
      <vt:lpstr>КОРМОВЫЕ БОБЫ</vt:lpstr>
      <vt:lpstr>СОРГО</vt:lpstr>
      <vt:lpstr>вика</vt:lpstr>
      <vt:lpstr>ЧИНА</vt:lpstr>
      <vt:lpstr>ЛЮПИН</vt:lpstr>
      <vt:lpstr>Презентация PowerPoint</vt:lpstr>
      <vt:lpstr>КОРМОВЫЕ ДОБАВКИ</vt:lpstr>
      <vt:lpstr>Переваримость зеленого корма</vt:lpstr>
      <vt:lpstr>ВЕХ ЯДОВИТЫЙ</vt:lpstr>
      <vt:lpstr>БЕЛЕНА ЧЕРНАЯ</vt:lpstr>
      <vt:lpstr>Презентация PowerPoint</vt:lpstr>
      <vt:lpstr>Презентация PowerPoint</vt:lpstr>
      <vt:lpstr>Презентация PowerPoint</vt:lpstr>
      <vt:lpstr>Презентация PowerPoint</vt:lpstr>
      <vt:lpstr>БОЛИГОЛОВ ПЯТНИСТЫЙ</vt:lpstr>
      <vt:lpstr>ДУРМАН ВОНЮЧИЙ</vt:lpstr>
      <vt:lpstr>МОЛОЧАЙ</vt:lpstr>
      <vt:lpstr>МОЛОЧАЙ ОСТРЫЙ</vt:lpstr>
      <vt:lpstr>ЧЕМЕРИЦА ЛОБЕЛЯ</vt:lpstr>
      <vt:lpstr>ГОРЧАК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КОРМА И КОРМОВЫЕ ДОБАВКИ</dc:title>
  <dc:creator>Пользователь</dc:creator>
  <cp:lastModifiedBy>user</cp:lastModifiedBy>
  <cp:revision>24</cp:revision>
  <dcterms:created xsi:type="dcterms:W3CDTF">2013-03-28T18:32:43Z</dcterms:created>
  <dcterms:modified xsi:type="dcterms:W3CDTF">2020-09-01T07:54:35Z</dcterms:modified>
</cp:coreProperties>
</file>