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1"/>
  </p:notesMasterIdLst>
  <p:sldIdLst>
    <p:sldId id="256" r:id="rId2"/>
    <p:sldId id="299" r:id="rId3"/>
    <p:sldId id="319" r:id="rId4"/>
    <p:sldId id="300" r:id="rId5"/>
    <p:sldId id="301" r:id="rId6"/>
    <p:sldId id="302" r:id="rId7"/>
    <p:sldId id="303" r:id="rId8"/>
    <p:sldId id="304" r:id="rId9"/>
    <p:sldId id="261" r:id="rId10"/>
    <p:sldId id="305" r:id="rId11"/>
    <p:sldId id="306" r:id="rId12"/>
    <p:sldId id="307" r:id="rId13"/>
    <p:sldId id="309" r:id="rId14"/>
    <p:sldId id="308" r:id="rId15"/>
    <p:sldId id="310" r:id="rId16"/>
    <p:sldId id="311" r:id="rId17"/>
    <p:sldId id="312" r:id="rId18"/>
    <p:sldId id="313" r:id="rId19"/>
    <p:sldId id="314" r:id="rId20"/>
    <p:sldId id="316" r:id="rId21"/>
    <p:sldId id="317" r:id="rId22"/>
    <p:sldId id="318" r:id="rId23"/>
    <p:sldId id="325" r:id="rId24"/>
    <p:sldId id="326" r:id="rId25"/>
    <p:sldId id="329" r:id="rId26"/>
    <p:sldId id="327" r:id="rId27"/>
    <p:sldId id="330" r:id="rId28"/>
    <p:sldId id="331" r:id="rId29"/>
    <p:sldId id="328" r:id="rId30"/>
    <p:sldId id="334" r:id="rId31"/>
    <p:sldId id="333" r:id="rId32"/>
    <p:sldId id="332" r:id="rId33"/>
    <p:sldId id="320" r:id="rId34"/>
    <p:sldId id="321" r:id="rId35"/>
    <p:sldId id="315" r:id="rId36"/>
    <p:sldId id="322" r:id="rId37"/>
    <p:sldId id="323" r:id="rId38"/>
    <p:sldId id="324" r:id="rId39"/>
    <p:sldId id="335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CAB1BED-73F3-43F4-A82C-9781148CF66D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B454A02-5711-4891-B620-1922CA0B8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2ECA3-6F1A-4CE3-A9F6-AAE5E70F9510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C6BB3-0DD1-48C4-BBF7-E885FA4D2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20410-2CBA-4E69-88FD-7CBB110AB1B5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D2890-F096-4E9D-9B62-5A7A482C7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BA718-ED00-4761-8816-33DC02502794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330EA-F106-42E0-89EE-E6EBF1983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A93590F-5363-4B73-9FAA-9E72A8389309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852844B-BB63-4153-A74C-1400EBC598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DB9F5-3DAE-472A-A96F-8D75C305E4CC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40DD-2C5A-40E1-BBA1-E905845F2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77C80-B24E-4515-A8A7-E83873066DCA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AA879-C833-4183-AF58-5AD25BCC76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9E220-BD86-4E3C-89E4-F8B1E9C30DDC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76E34-F082-4D77-BA43-EF1618042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4EFE6B-7731-4547-A06F-BEEF7F708AF9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83C03C-54B7-4DAA-9E86-79E6F63B9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05BCC-90BC-4089-A4D3-E5E9B3481D2B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32886-048C-4241-992D-3D4313D1E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1D4A5D2-5C45-4577-8FAF-7C135BD433C8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21DE56-7A46-4AA6-91DB-26552D5CA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B4B62FE-AD1C-4443-A876-3935A6AD2A63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F76757-B9D2-46C0-937C-02C8FC208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2E93ADE-55EF-4D2B-85BC-DDB7C7A28163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51870F7-D795-48F6-A0AC-457CBE0E45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87" r:id="rId4"/>
    <p:sldLayoutId id="2147483886" r:id="rId5"/>
    <p:sldLayoutId id="2147483891" r:id="rId6"/>
    <p:sldLayoutId id="2147483885" r:id="rId7"/>
    <p:sldLayoutId id="2147483892" r:id="rId8"/>
    <p:sldLayoutId id="2147483893" r:id="rId9"/>
    <p:sldLayoutId id="2147483884" r:id="rId10"/>
    <p:sldLayoutId id="21474838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88" y="1285875"/>
            <a:ext cx="6786562" cy="26431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Тема 3 Индивидуальный тайм-менеджмент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931863"/>
            <a:ext cx="8501062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Личностные:</a:t>
            </a:r>
            <a:endParaRPr lang="ru-RU" smtClean="0"/>
          </a:p>
          <a:p>
            <a:pPr eaLnBrk="1" hangingPunct="1"/>
            <a:r>
              <a:rPr lang="ru-RU" smtClean="0"/>
              <a:t>прокрастинация (</a:t>
            </a:r>
            <a:r>
              <a:rPr lang="ru-RU" i="1" smtClean="0"/>
              <a:t>откладывание дел на завтра</a:t>
            </a:r>
            <a:r>
              <a:rPr lang="ru-RU" smtClean="0"/>
              <a:t>);</a:t>
            </a:r>
          </a:p>
          <a:p>
            <a:pPr eaLnBrk="1" hangingPunct="1"/>
            <a:r>
              <a:rPr lang="ru-RU" smtClean="0"/>
              <a:t>перфекционизм (</a:t>
            </a:r>
            <a:r>
              <a:rPr lang="ru-RU" i="1" smtClean="0"/>
              <a:t>это позиция человека, при которой абсолютно все необходимо делать идеально, неидеальный результат неприемлем)</a:t>
            </a:r>
            <a:endParaRPr lang="ru-RU" smtClean="0"/>
          </a:p>
          <a:p>
            <a:pPr eaLnBrk="1" hangingPunct="1"/>
            <a:r>
              <a:rPr lang="ru-RU" smtClean="0"/>
              <a:t>лень;</a:t>
            </a:r>
          </a:p>
          <a:p>
            <a:pPr eaLnBrk="1" hangingPunct="1"/>
            <a:r>
              <a:rPr lang="ru-RU" smtClean="0"/>
              <a:t>медлительность;</a:t>
            </a:r>
          </a:p>
          <a:p>
            <a:pPr eaLnBrk="1" hangingPunct="1"/>
            <a:r>
              <a:rPr lang="ru-RU" smtClean="0"/>
              <a:t>суетливость;</a:t>
            </a:r>
          </a:p>
          <a:p>
            <a:pPr eaLnBrk="1" hangingPunct="1"/>
            <a:r>
              <a:rPr lang="ru-RU" smtClean="0"/>
              <a:t>рассеянность;</a:t>
            </a:r>
          </a:p>
          <a:p>
            <a:pPr eaLnBrk="1" hangingPunct="1"/>
            <a:r>
              <a:rPr lang="ru-RU" smtClean="0"/>
              <a:t>отсутствие самомотивации;</a:t>
            </a:r>
          </a:p>
          <a:p>
            <a:pPr eaLnBrk="1" hangingPunct="1"/>
            <a:r>
              <a:rPr lang="ru-RU" smtClean="0"/>
              <a:t>навязчивые переживания.</a:t>
            </a:r>
          </a:p>
        </p:txBody>
      </p:sp>
      <p:sp>
        <p:nvSpPr>
          <p:cNvPr id="23554" name="AutoShape 2" descr="Как побороть лень: 10 простых способ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5" name="AutoShape 4" descr="Как побороть лень: 10 простых способ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3556" name="Picture 6" descr="Как побороть лень: 10 простых способ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1488" y="4357688"/>
            <a:ext cx="316388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8900"/>
            <a:ext cx="8258175" cy="30781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Компетентностные</a:t>
            </a:r>
            <a:endParaRPr lang="ru-RU" smtClean="0"/>
          </a:p>
          <a:p>
            <a:pPr eaLnBrk="1" hangingPunct="1"/>
            <a:r>
              <a:rPr lang="ru-RU" smtClean="0"/>
              <a:t>неразвитость чувства времени;</a:t>
            </a:r>
          </a:p>
          <a:p>
            <a:pPr eaLnBrk="1" hangingPunct="1"/>
            <a:r>
              <a:rPr lang="ru-RU" smtClean="0"/>
              <a:t>отсутствие самоанализа;</a:t>
            </a:r>
          </a:p>
          <a:p>
            <a:pPr eaLnBrk="1" hangingPunct="1"/>
            <a:r>
              <a:rPr lang="ru-RU" smtClean="0"/>
              <a:t>отсутствие учета времени;</a:t>
            </a:r>
          </a:p>
          <a:p>
            <a:pPr eaLnBrk="1" hangingPunct="1"/>
            <a:r>
              <a:rPr lang="ru-RU" smtClean="0"/>
              <a:t>отсутствие классификации задач;</a:t>
            </a:r>
          </a:p>
          <a:p>
            <a:pPr eaLnBrk="1" hangingPunct="1"/>
            <a:r>
              <a:rPr lang="ru-RU" smtClean="0"/>
              <a:t>отсутствие планирования времени.</a:t>
            </a:r>
          </a:p>
          <a:p>
            <a:pPr eaLnBrk="1" hangingPunct="1"/>
            <a:endParaRPr lang="ru-RU" smtClean="0"/>
          </a:p>
        </p:txBody>
      </p:sp>
      <p:pic>
        <p:nvPicPr>
          <p:cNvPr id="24578" name="Picture 2" descr="Как в табеле учета рабочего времени отразить отпуск по беременности и родам  - Юридические справки и консуль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75" y="4733925"/>
            <a:ext cx="28575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63663"/>
            <a:ext cx="7467600" cy="307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Внешние: </a:t>
            </a:r>
            <a:r>
              <a:rPr lang="ru-RU" smtClean="0"/>
              <a:t> хронофаги (похитители времени)</a:t>
            </a:r>
          </a:p>
          <a:p>
            <a:pPr eaLnBrk="1" hangingPunct="1"/>
            <a:r>
              <a:rPr lang="ru-RU" smtClean="0"/>
              <a:t>непредвиденные ситуации;</a:t>
            </a:r>
          </a:p>
          <a:p>
            <a:pPr eaLnBrk="1" hangingPunct="1"/>
            <a:r>
              <a:rPr lang="ru-RU" smtClean="0"/>
              <a:t>люди;</a:t>
            </a:r>
          </a:p>
          <a:p>
            <a:pPr eaLnBrk="1" hangingPunct="1"/>
            <a:r>
              <a:rPr lang="ru-RU" smtClean="0"/>
              <a:t>предметы;</a:t>
            </a:r>
          </a:p>
          <a:p>
            <a:pPr eaLnBrk="1" hangingPunct="1"/>
            <a:r>
              <a:rPr lang="ru-RU" smtClean="0"/>
              <a:t>технические средства, носители ненужной информации.</a:t>
            </a:r>
          </a:p>
          <a:p>
            <a:pPr eaLnBrk="1" hangingPunct="1"/>
            <a:endParaRPr lang="ru-RU" smtClean="0"/>
          </a:p>
        </p:txBody>
      </p:sp>
      <p:pic>
        <p:nvPicPr>
          <p:cNvPr id="25602" name="Picture 4" descr="Тайм-менеджмент. Система управления временем, своими действиями во времени.  Уборка в офисе - online present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3100" y="4429125"/>
            <a:ext cx="29622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88" y="1577975"/>
            <a:ext cx="6786562" cy="26431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cap="none" smtClean="0">
                <a:solidFill>
                  <a:schemeClr val="tx1"/>
                </a:solidFill>
              </a:rPr>
              <a:t>3. КЛАССИФИКАЦИЯ ЗАДАЧ</a:t>
            </a:r>
            <a:r>
              <a:rPr lang="ru-RU" cap="none" smtClean="0"/>
              <a:t/>
            </a:r>
            <a:br>
              <a:rPr lang="ru-RU" cap="none" smtClean="0"/>
            </a:br>
            <a:endParaRPr lang="ru-RU" cap="none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987425"/>
            <a:ext cx="8286750" cy="5178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1. По связи с конкретным временем:</a:t>
            </a:r>
          </a:p>
          <a:p>
            <a:pPr eaLnBrk="1" hangingPunct="1"/>
            <a:r>
              <a:rPr lang="ru-RU" smtClean="0"/>
              <a:t>«Жесткие» задачи – привязаны к конкретному времени (встречи, совещания, презентации и др., например «совещание сегодня в 11.00»).</a:t>
            </a:r>
          </a:p>
          <a:p>
            <a:pPr eaLnBrk="1" hangingPunct="1"/>
            <a:r>
              <a:rPr lang="ru-RU" smtClean="0"/>
              <a:t>«Гибкие» задачи – не привязанные ко времени («подшить документы в дело»). «Гибкие» не означает «не обязательные» и не означает «не имеющие срока исполнения» — у этой задачи может есть срок, но нет конкретного момента времени, выполнения.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Правила</a:t>
            </a:r>
            <a:r>
              <a:rPr lang="ru-RU" i="1" smtClean="0"/>
              <a:t>:</a:t>
            </a:r>
            <a:endParaRPr lang="ru-RU" smtClean="0"/>
          </a:p>
          <a:p>
            <a:pPr eaLnBrk="1" hangingPunct="1"/>
            <a:r>
              <a:rPr lang="ru-RU" i="1" smtClean="0"/>
              <a:t>«Жесткие» задачи – выполнять вовремя.</a:t>
            </a:r>
            <a:endParaRPr lang="ru-RU" smtClean="0"/>
          </a:p>
          <a:p>
            <a:pPr eaLnBrk="1" hangingPunct="1"/>
            <a:r>
              <a:rPr lang="ru-RU" i="1" smtClean="0"/>
              <a:t>«Гибкие» задачи – не доводить до последнего срока выполнения.</a:t>
            </a:r>
            <a:endParaRPr 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369888"/>
            <a:ext cx="8320088" cy="48593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2. По длительности</a:t>
            </a:r>
          </a:p>
          <a:p>
            <a:pPr eaLnBrk="1" hangingPunct="1"/>
            <a:r>
              <a:rPr lang="ru-RU" smtClean="0"/>
              <a:t>мелкие задачи;</a:t>
            </a:r>
          </a:p>
          <a:p>
            <a:pPr eaLnBrk="1" hangingPunct="1"/>
            <a:r>
              <a:rPr lang="ru-RU" smtClean="0"/>
              <a:t>крупные задачи.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Правила</a:t>
            </a:r>
            <a:r>
              <a:rPr lang="ru-RU" i="1" smtClean="0"/>
              <a:t>:</a:t>
            </a:r>
            <a:endParaRPr lang="ru-RU" smtClean="0"/>
          </a:p>
          <a:p>
            <a:pPr eaLnBrk="1" hangingPunct="1"/>
            <a:r>
              <a:rPr lang="ru-RU" i="1" smtClean="0"/>
              <a:t>мелкие задачи – объединять в блоки, формировать блоки различного объема, в зависимости от имеющегося ресурса времени.</a:t>
            </a:r>
            <a:endParaRPr lang="ru-RU" smtClean="0"/>
          </a:p>
          <a:p>
            <a:pPr eaLnBrk="1" hangingPunct="1"/>
            <a:r>
              <a:rPr lang="ru-RU" i="1" smtClean="0"/>
              <a:t>крупные задачи: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i="1" smtClean="0"/>
              <a:t>– делить на мелкие (Метод «Как съесть слона»: «слона» можно съесть, разделив на части)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i="1" smtClean="0"/>
              <a:t>– бюджетировать (выделять достаточный лимит времени).</a:t>
            </a:r>
            <a:endParaRPr lang="ru-RU" smtClean="0"/>
          </a:p>
        </p:txBody>
      </p:sp>
      <p:pic>
        <p:nvPicPr>
          <p:cNvPr id="28674" name="Picture 2" descr="Как съесть слона: секреты достижения любых целей | МногоЗадачнос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88" y="5062538"/>
            <a:ext cx="3214687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31863"/>
            <a:ext cx="8258175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3. По повторяемости (частоте)</a:t>
            </a:r>
          </a:p>
          <a:p>
            <a:pPr eaLnBrk="1" hangingPunct="1"/>
            <a:r>
              <a:rPr lang="ru-RU" smtClean="0"/>
              <a:t>единичные задачи;</a:t>
            </a:r>
          </a:p>
          <a:p>
            <a:pPr eaLnBrk="1" hangingPunct="1"/>
            <a:r>
              <a:rPr lang="ru-RU" smtClean="0"/>
              <a:t>повторяющиеся задачи;</a:t>
            </a:r>
          </a:p>
          <a:p>
            <a:pPr eaLnBrk="1" hangingPunct="1">
              <a:buFont typeface="Wingdings" pitchFamily="2" charset="2"/>
              <a:buNone/>
            </a:pPr>
            <a:endParaRPr lang="ru-RU" i="1" smtClean="0"/>
          </a:p>
          <a:p>
            <a:pPr eaLnBrk="1" hangingPunct="1">
              <a:buFont typeface="Wingdings" pitchFamily="2" charset="2"/>
              <a:buNone/>
            </a:pPr>
            <a:endParaRPr lang="ru-RU" i="1" smtClean="0"/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Правила:</a:t>
            </a:r>
            <a:endParaRPr lang="ru-RU" b="1" smtClean="0"/>
          </a:p>
          <a:p>
            <a:pPr eaLnBrk="1" hangingPunct="1"/>
            <a:r>
              <a:rPr lang="ru-RU" i="1" smtClean="0"/>
              <a:t>единичные задачи – выделять лимит времени;</a:t>
            </a:r>
            <a:endParaRPr lang="ru-RU" smtClean="0"/>
          </a:p>
          <a:p>
            <a:pPr eaLnBrk="1" hangingPunct="1"/>
            <a:r>
              <a:rPr lang="ru-RU" i="1" smtClean="0"/>
              <a:t>повторяющиеся задачи – проводить хронометраж.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860425"/>
            <a:ext cx="8143875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4. По важности</a:t>
            </a:r>
          </a:p>
          <a:p>
            <a:pPr eaLnBrk="1" hangingPunct="1"/>
            <a:r>
              <a:rPr lang="ru-RU" smtClean="0"/>
              <a:t>важные задачи;</a:t>
            </a:r>
          </a:p>
          <a:p>
            <a:pPr eaLnBrk="1" hangingPunct="1"/>
            <a:r>
              <a:rPr lang="ru-RU" smtClean="0"/>
              <a:t>не важные задачи.</a:t>
            </a:r>
          </a:p>
          <a:p>
            <a:pPr eaLnBrk="1" hangingPunct="1">
              <a:buFont typeface="Wingdings" pitchFamily="2" charset="2"/>
              <a:buNone/>
            </a:pPr>
            <a:endParaRPr lang="ru-RU" i="1" smtClean="0"/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Правила:</a:t>
            </a:r>
            <a:endParaRPr lang="ru-RU" b="1" smtClean="0"/>
          </a:p>
          <a:p>
            <a:pPr eaLnBrk="1" hangingPunct="1"/>
            <a:r>
              <a:rPr lang="ru-RU" i="1" smtClean="0"/>
              <a:t>важные задачи – выполнять в первую очередь;</a:t>
            </a:r>
            <a:endParaRPr lang="ru-RU" smtClean="0"/>
          </a:p>
          <a:p>
            <a:pPr eaLnBrk="1" hangingPunct="1"/>
            <a:r>
              <a:rPr lang="ru-RU" i="1" smtClean="0"/>
              <a:t>неважные задачи – можно отложить или делегировать, т.е. поручить их выполнение подчиненным, специализированным службам (например доставка документов курьером).</a:t>
            </a:r>
            <a:endParaRPr lang="ru-RU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482600"/>
            <a:ext cx="8643937" cy="57546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5. По приоритетности</a:t>
            </a:r>
          </a:p>
          <a:p>
            <a:pPr eaLnBrk="1" hangingPunct="1"/>
            <a:r>
              <a:rPr lang="ru-RU" smtClean="0"/>
              <a:t>приоритетные (это безотлагательные, жизненно важные, критически значимые для основных процессов);</a:t>
            </a:r>
          </a:p>
          <a:p>
            <a:pPr eaLnBrk="1" hangingPunct="1"/>
            <a:r>
              <a:rPr lang="ru-RU" smtClean="0"/>
              <a:t>уточняющие задачи (те, выполнение которых требует не немного времени, но задает дальнейший порядок. </a:t>
            </a:r>
            <a:r>
              <a:rPr lang="ru-RU" sz="2000" i="1" smtClean="0"/>
              <a:t>«Узнать время презентации», «уточнить, необходима ли личная встреча или достаточно телефонного разговора» и т. п.);</a:t>
            </a:r>
          </a:p>
          <a:p>
            <a:pPr eaLnBrk="1" hangingPunct="1"/>
            <a:r>
              <a:rPr lang="ru-RU" smtClean="0"/>
              <a:t>второстепенные.</a:t>
            </a:r>
          </a:p>
          <a:p>
            <a:pPr eaLnBrk="1" hangingPunct="1">
              <a:buFont typeface="Wingdings" pitchFamily="2" charset="2"/>
              <a:buNone/>
            </a:pPr>
            <a:endParaRPr lang="ru-RU" b="1" i="1" smtClean="0"/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Правила</a:t>
            </a:r>
            <a:r>
              <a:rPr lang="ru-RU" i="1" smtClean="0"/>
              <a:t>:</a:t>
            </a:r>
            <a:endParaRPr lang="ru-RU" smtClean="0"/>
          </a:p>
          <a:p>
            <a:pPr eaLnBrk="1" hangingPunct="1"/>
            <a:r>
              <a:rPr lang="ru-RU" i="1" smtClean="0"/>
              <a:t>уточняющие задачи – выполнять в первую очередь;</a:t>
            </a:r>
            <a:endParaRPr lang="ru-RU" smtClean="0"/>
          </a:p>
          <a:p>
            <a:pPr eaLnBrk="1" hangingPunct="1"/>
            <a:r>
              <a:rPr lang="ru-RU" i="1" smtClean="0"/>
              <a:t>приоритетные задачи – выполнять следующими;</a:t>
            </a:r>
            <a:endParaRPr lang="ru-RU" smtClean="0"/>
          </a:p>
          <a:p>
            <a:pPr eaLnBrk="1" hangingPunct="1"/>
            <a:r>
              <a:rPr lang="ru-RU" i="1" smtClean="0"/>
              <a:t>второстепенные – согласно списку.</a:t>
            </a:r>
            <a:endParaRPr lang="ru-R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573088"/>
            <a:ext cx="8358188" cy="5664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6. По взаимосвязи во времени (последовательности):</a:t>
            </a:r>
          </a:p>
          <a:p>
            <a:pPr eaLnBrk="1" hangingPunct="1"/>
            <a:r>
              <a:rPr lang="ru-RU" smtClean="0"/>
              <a:t>не связанные задачи (это задачи, выполнение которых не имеет определенной последовательности, не выполнение одной задачи, не влечет за собой срыв другой задачи и т.п.);</a:t>
            </a:r>
          </a:p>
          <a:p>
            <a:pPr eaLnBrk="1" hangingPunct="1"/>
            <a:r>
              <a:rPr lang="ru-RU" smtClean="0"/>
              <a:t>Связанные (это последовательные задачи, выполнение одной обусловливает выполнение другой задачи).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 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Правила:</a:t>
            </a:r>
            <a:endParaRPr lang="ru-RU" b="1" smtClean="0"/>
          </a:p>
          <a:p>
            <a:pPr eaLnBrk="1" hangingPunct="1"/>
            <a:r>
              <a:rPr lang="ru-RU" i="1" smtClean="0"/>
              <a:t>не связанные задачи – планировать по отдельности;</a:t>
            </a:r>
            <a:endParaRPr lang="ru-RU" smtClean="0"/>
          </a:p>
          <a:p>
            <a:pPr eaLnBrk="1" hangingPunct="1"/>
            <a:r>
              <a:rPr lang="ru-RU" i="1" smtClean="0"/>
              <a:t>связанные задачи – планировать вместе, последовательно.</a:t>
            </a: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ПЛАН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1. Понятие индивидуального тайм-менеджмента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2. Причины дефицита времени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3. Классификация задач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4. Индивидуальное рабочее время руководителя, специалиста.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5. «Реактивный» и «проактивный» подход к организации времени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1076325"/>
            <a:ext cx="8186738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7. По взаимосвязи в пространстве:</a:t>
            </a:r>
          </a:p>
          <a:p>
            <a:pPr eaLnBrk="1" hangingPunct="1"/>
            <a:r>
              <a:rPr lang="ru-RU" smtClean="0"/>
              <a:t>задачи, которые выполняются в различных местах;</a:t>
            </a:r>
          </a:p>
          <a:p>
            <a:pPr eaLnBrk="1" hangingPunct="1"/>
            <a:r>
              <a:rPr lang="ru-RU" smtClean="0"/>
              <a:t>задачи, которые выполняются в одном месте;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 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Правила:</a:t>
            </a:r>
            <a:endParaRPr lang="ru-RU" b="1" smtClean="0"/>
          </a:p>
          <a:p>
            <a:pPr eaLnBrk="1" hangingPunct="1"/>
            <a:r>
              <a:rPr lang="ru-RU" i="1" smtClean="0"/>
              <a:t>использовать контекстное планирование, то есть группировать задачи по местам их выполнения.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i="1" smtClean="0"/>
              <a:t>Например, если я поеду в центр города, то там нужно:</a:t>
            </a:r>
          </a:p>
          <a:p>
            <a:pPr eaLnBrk="1" hangingPunct="1">
              <a:buFontTx/>
              <a:buChar char="-"/>
            </a:pPr>
            <a:r>
              <a:rPr lang="ru-RU" i="1" smtClean="0"/>
              <a:t>зайти в банк;</a:t>
            </a:r>
          </a:p>
          <a:p>
            <a:pPr eaLnBrk="1" hangingPunct="1">
              <a:buFontTx/>
              <a:buChar char="-"/>
            </a:pPr>
            <a:r>
              <a:rPr lang="ru-RU" i="1" smtClean="0"/>
              <a:t>встретиться с поставщиком и т.п.</a:t>
            </a:r>
            <a:endParaRPr lang="ru-RU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Содержимое 2"/>
          <p:cNvSpPr>
            <a:spLocks noGrp="1"/>
          </p:cNvSpPr>
          <p:nvPr>
            <p:ph sz="quarter" idx="1"/>
          </p:nvPr>
        </p:nvSpPr>
        <p:spPr>
          <a:xfrm>
            <a:off x="395288" y="1433513"/>
            <a:ext cx="8186737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8. По предсказуемости, плановости:</a:t>
            </a:r>
          </a:p>
          <a:p>
            <a:pPr eaLnBrk="1" hangingPunct="1"/>
            <a:r>
              <a:rPr lang="ru-RU" smtClean="0"/>
              <a:t>плановые задачи;</a:t>
            </a:r>
          </a:p>
          <a:p>
            <a:pPr eaLnBrk="1" hangingPunct="1"/>
            <a:r>
              <a:rPr lang="ru-RU" smtClean="0"/>
              <a:t>неплановые (непредвиденные) задачи.</a:t>
            </a:r>
          </a:p>
          <a:p>
            <a:pPr eaLnBrk="1" hangingPunct="1"/>
            <a:endParaRPr lang="ru-RU" i="1" smtClean="0"/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Правила:</a:t>
            </a:r>
            <a:endParaRPr lang="ru-RU" b="1" smtClean="0"/>
          </a:p>
          <a:p>
            <a:pPr eaLnBrk="1" hangingPunct="1"/>
            <a:r>
              <a:rPr lang="ru-RU" i="1" smtClean="0"/>
              <a:t>плановые задачи – согласно плану;</a:t>
            </a:r>
            <a:endParaRPr lang="ru-RU" smtClean="0"/>
          </a:p>
          <a:p>
            <a:pPr eaLnBrk="1" hangingPunct="1"/>
            <a:r>
              <a:rPr lang="ru-RU" i="1" smtClean="0"/>
              <a:t>неплановые задачи – предусмотреть, резервировать время на них.</a:t>
            </a:r>
            <a:endParaRPr lang="ru-RU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7550"/>
            <a:ext cx="8186738" cy="2927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9. По личному отношению к задачам:</a:t>
            </a:r>
          </a:p>
          <a:p>
            <a:pPr eaLnBrk="1" hangingPunct="1"/>
            <a:r>
              <a:rPr lang="ru-RU" smtClean="0"/>
              <a:t>задачи, выполнять которые нравится;</a:t>
            </a:r>
          </a:p>
          <a:p>
            <a:pPr eaLnBrk="1" hangingPunct="1"/>
            <a:r>
              <a:rPr lang="ru-RU" smtClean="0"/>
              <a:t>неприятные задачи («лягушки»).</a:t>
            </a:r>
          </a:p>
          <a:p>
            <a:pPr eaLnBrk="1" hangingPunct="1"/>
            <a:endParaRPr lang="ru-RU" i="1" smtClean="0"/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Правило:</a:t>
            </a:r>
            <a:endParaRPr lang="ru-RU" b="1" smtClean="0"/>
          </a:p>
          <a:p>
            <a:pPr eaLnBrk="1" hangingPunct="1"/>
            <a:r>
              <a:rPr lang="ru-RU" i="1" smtClean="0"/>
              <a:t>неприятные задачи – выполнять в первую очередь.</a:t>
            </a:r>
            <a:endParaRPr lang="ru-RU" smtClean="0"/>
          </a:p>
        </p:txBody>
      </p:sp>
      <p:pic>
        <p:nvPicPr>
          <p:cNvPr id="35842" name="Picture 4" descr="Почему техника «съешь лягушку до обеда» не работает? | book.bloger | Яндекс  Дзе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5438" y="3500438"/>
            <a:ext cx="4579937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4313" y="4214813"/>
            <a:ext cx="3857625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i="1" dirty="0">
                <a:latin typeface="+mn-lt"/>
              </a:rPr>
              <a:t>«Если с утра съесть лягушку, остаток дня обещает быть чудесным, поскольку худшее на сегодня уже позади».</a:t>
            </a:r>
          </a:p>
          <a:p>
            <a:pPr>
              <a:defRPr/>
            </a:pPr>
            <a:r>
              <a:rPr lang="ru-RU" sz="2000" i="1" dirty="0">
                <a:latin typeface="+mn-lt"/>
              </a:rPr>
              <a:t> Марк Твен.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4713" y="1989138"/>
            <a:ext cx="6388100" cy="2087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4. Индивидуальное рабочее время руководителя, специалиста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5538"/>
            <a:ext cx="8186738" cy="9366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ru-RU" sz="2400" cap="none" smtClean="0">
                <a:solidFill>
                  <a:schemeClr val="tx1"/>
                </a:solidFill>
              </a:rPr>
              <a:t>ВРЕМЯ РУКОВОДИТЕЛЯ, СПЕЦИАЛИСТА ВКЛЮЧАЕТ СЛЕДУЮЩИЕ ВИДЫ РАБОТ:</a:t>
            </a:r>
          </a:p>
        </p:txBody>
      </p:sp>
      <p:sp>
        <p:nvSpPr>
          <p:cNvPr id="37890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76475"/>
            <a:ext cx="7467600" cy="4197350"/>
          </a:xfrm>
        </p:spPr>
        <p:txBody>
          <a:bodyPr/>
          <a:lstStyle/>
          <a:p>
            <a:pPr eaLnBrk="1" hangingPunct="1"/>
            <a:r>
              <a:rPr lang="ru-RU" smtClean="0"/>
              <a:t>Организационно-административная работа;</a:t>
            </a:r>
          </a:p>
          <a:p>
            <a:pPr eaLnBrk="1" hangingPunct="1"/>
            <a:r>
              <a:rPr lang="ru-RU" smtClean="0"/>
              <a:t>Творческо-аналитическая работа;</a:t>
            </a:r>
          </a:p>
          <a:p>
            <a:pPr eaLnBrk="1" hangingPunct="1"/>
            <a:r>
              <a:rPr lang="ru-RU" smtClean="0"/>
              <a:t>Техническая работа;</a:t>
            </a:r>
          </a:p>
          <a:p>
            <a:pPr eaLnBrk="1" hangingPunct="1"/>
            <a:r>
              <a:rPr lang="ru-RU" smtClean="0"/>
              <a:t>Выработка решений;</a:t>
            </a:r>
          </a:p>
          <a:p>
            <a:pPr eaLnBrk="1" hangingPunct="1"/>
            <a:r>
              <a:rPr lang="ru-RU" smtClean="0"/>
              <a:t>Планирование;</a:t>
            </a:r>
          </a:p>
          <a:p>
            <a:pPr eaLnBrk="1" hangingPunct="1"/>
            <a:r>
              <a:rPr lang="ru-RU" smtClean="0"/>
              <a:t>Формально-логическая работа;</a:t>
            </a:r>
          </a:p>
          <a:p>
            <a:pPr eaLnBrk="1" hangingPunct="1"/>
            <a:r>
              <a:rPr lang="ru-RU" smtClean="0"/>
              <a:t>Рабочие переговоры, в т.ч. телефонные.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31863"/>
            <a:ext cx="8115300" cy="49450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Организационно-административная рабо</a:t>
            </a:r>
            <a:r>
              <a:rPr lang="ru-RU" smtClean="0"/>
              <a:t>та - это работа, связанная с управленческой деятельностью.</a:t>
            </a:r>
          </a:p>
          <a:p>
            <a:pPr eaLnBrk="1" hangingPunct="1">
              <a:buFont typeface="Wingdings" pitchFamily="2" charset="2"/>
              <a:buNone/>
            </a:pPr>
            <a:endParaRPr lang="ru-RU" sz="800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Она включает :</a:t>
            </a:r>
          </a:p>
          <a:p>
            <a:pPr eaLnBrk="1" hangingPunct="1"/>
            <a:r>
              <a:rPr lang="ru-RU" smtClean="0"/>
              <a:t>Администрирование </a:t>
            </a:r>
            <a:r>
              <a:rPr lang="ru-RU" sz="2000" smtClean="0"/>
              <a:t>(например, подписание документов);</a:t>
            </a:r>
          </a:p>
          <a:p>
            <a:pPr eaLnBrk="1" hangingPunct="1"/>
            <a:r>
              <a:rPr lang="ru-RU" smtClean="0"/>
              <a:t>Проведение бесед </a:t>
            </a:r>
            <a:r>
              <a:rPr lang="ru-RU" sz="2000" smtClean="0"/>
              <a:t>(например, проведение собеседования с потенциальным сотрудником);</a:t>
            </a:r>
          </a:p>
          <a:p>
            <a:pPr eaLnBrk="1" hangingPunct="1"/>
            <a:r>
              <a:rPr lang="ru-RU" smtClean="0"/>
              <a:t>Контроль </a:t>
            </a:r>
            <a:r>
              <a:rPr lang="ru-RU" sz="2000" smtClean="0"/>
              <a:t>(например, проверка выполнения задания подчиненным);</a:t>
            </a:r>
          </a:p>
          <a:p>
            <a:pPr eaLnBrk="1" hangingPunct="1"/>
            <a:r>
              <a:rPr lang="ru-RU" smtClean="0"/>
              <a:t>Контакты делового характера</a:t>
            </a:r>
            <a:r>
              <a:rPr lang="ru-RU" sz="2000" smtClean="0"/>
              <a:t> (например, встреча с поставщиками);</a:t>
            </a:r>
          </a:p>
          <a:p>
            <a:pPr eaLnBrk="1" hangingPunct="1"/>
            <a:r>
              <a:rPr lang="ru-RU" smtClean="0"/>
              <a:t>Совещания </a:t>
            </a:r>
            <a:r>
              <a:rPr lang="ru-RU" sz="2000" smtClean="0"/>
              <a:t>(например, ежедневное совещание руководителей).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500063"/>
            <a:ext cx="8321675" cy="5973762"/>
          </a:xfrm>
        </p:spPr>
        <p:txBody>
          <a:bodyPr/>
          <a:lstStyle/>
          <a:p>
            <a:pPr eaLnBrk="1" hangingPunct="1"/>
            <a:r>
              <a:rPr lang="ru-RU" sz="2200" b="1" smtClean="0"/>
              <a:t>Творческо-аналитическая работа </a:t>
            </a:r>
            <a:r>
              <a:rPr lang="ru-RU" sz="2200" smtClean="0"/>
              <a:t>- это работа, включающая в себя элементы планирования, проектирования, анализа информации.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200" smtClean="0"/>
              <a:t>Основные виды творческой работы;</a:t>
            </a:r>
          </a:p>
          <a:p>
            <a:pPr eaLnBrk="1" hangingPunct="1"/>
            <a:r>
              <a:rPr lang="ru-RU" sz="2200" smtClean="0"/>
              <a:t>подготовка проектов постановлений, приказов, инструкций, справок и других документов;</a:t>
            </a:r>
          </a:p>
          <a:p>
            <a:pPr eaLnBrk="1" hangingPunct="1"/>
            <a:r>
              <a:rPr lang="ru-RU" sz="2200" smtClean="0"/>
              <a:t>рассмотрение предложений, планов, отчетов, а так же подготовка по ним заключений, отзывов, замечаний;</a:t>
            </a:r>
          </a:p>
          <a:p>
            <a:pPr eaLnBrk="1" hangingPunct="1"/>
            <a:r>
              <a:rPr lang="ru-RU" sz="2200" smtClean="0"/>
              <a:t>составление различных планов, отчетов, графиков, перечней, заявок;</a:t>
            </a:r>
          </a:p>
          <a:p>
            <a:pPr eaLnBrk="1" hangingPunct="1"/>
            <a:r>
              <a:rPr lang="ru-RU" sz="2200" smtClean="0"/>
              <a:t>подготовка ответов на письма;</a:t>
            </a:r>
          </a:p>
          <a:p>
            <a:pPr eaLnBrk="1" hangingPunct="1"/>
            <a:r>
              <a:rPr lang="ru-RU" sz="2200" smtClean="0"/>
              <a:t>изучение и обобщение материалов передового опыта;</a:t>
            </a:r>
          </a:p>
          <a:p>
            <a:pPr eaLnBrk="1" hangingPunct="1"/>
            <a:r>
              <a:rPr lang="ru-RU" sz="2200" smtClean="0"/>
              <a:t>анализ выполнения плана за прошлый период;</a:t>
            </a:r>
          </a:p>
          <a:p>
            <a:pPr eaLnBrk="1" hangingPunct="1"/>
            <a:r>
              <a:rPr lang="ru-RU" sz="2200" smtClean="0"/>
              <a:t>экономические расчеты.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692150"/>
            <a:ext cx="8462963" cy="5781675"/>
          </a:xfrm>
        </p:spPr>
        <p:txBody>
          <a:bodyPr/>
          <a:lstStyle/>
          <a:p>
            <a:pPr eaLnBrk="1" hangingPunct="1"/>
            <a:r>
              <a:rPr lang="ru-RU" b="1" smtClean="0"/>
              <a:t>Техническая работа </a:t>
            </a:r>
            <a:r>
              <a:rPr lang="ru-RU" smtClean="0"/>
              <a:t>– это работа, связанная со сбором и передачей информации, а также с использованием различной оргтехники.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Данная работа является простой и предназначена к выполнению специалистами средней квалификации.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К технической работе можно отнести:</a:t>
            </a:r>
          </a:p>
          <a:p>
            <a:pPr eaLnBrk="1" hangingPunct="1"/>
            <a:r>
              <a:rPr lang="ru-RU" smtClean="0"/>
              <a:t>ксерокопирование документов;</a:t>
            </a:r>
          </a:p>
          <a:p>
            <a:pPr eaLnBrk="1" hangingPunct="1"/>
            <a:r>
              <a:rPr lang="ru-RU" smtClean="0"/>
              <a:t>выполнение расчетно-математических операций;</a:t>
            </a:r>
          </a:p>
          <a:p>
            <a:pPr eaLnBrk="1" hangingPunct="1"/>
            <a:r>
              <a:rPr lang="ru-RU" smtClean="0"/>
              <a:t>поиск информации в интернете;</a:t>
            </a:r>
          </a:p>
          <a:p>
            <a:pPr eaLnBrk="1" hangingPunct="1"/>
            <a:r>
              <a:rPr lang="ru-RU" smtClean="0"/>
              <a:t>передача документов по факсу;</a:t>
            </a:r>
          </a:p>
          <a:p>
            <a:pPr eaLnBrk="1" hangingPunct="1"/>
            <a:r>
              <a:rPr lang="ru-RU" smtClean="0"/>
              <a:t>подшив документов.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00" cy="4873625"/>
          </a:xfrm>
        </p:spPr>
        <p:txBody>
          <a:bodyPr/>
          <a:lstStyle/>
          <a:p>
            <a:pPr eaLnBrk="1" hangingPunct="1"/>
            <a:r>
              <a:rPr lang="ru-RU" b="1" smtClean="0"/>
              <a:t>Выработка решений </a:t>
            </a:r>
            <a:r>
              <a:rPr lang="ru-RU" smtClean="0"/>
              <a:t>представляет собой работу по поиску оптимальных управленческих решений, направленных на достижение целей организации. Результатом данной работы является конечное управленческое решение. Например, решение о выборе оборудования и поставщика.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b="1" smtClean="0"/>
              <a:t>Планирование</a:t>
            </a:r>
            <a:r>
              <a:rPr lang="ru-RU" smtClean="0"/>
              <a:t> - это работа, связанная с прогнозированием будущего. Например, планирование продаж на следующий месяц.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Содержимое 2"/>
          <p:cNvSpPr>
            <a:spLocks noGrp="1"/>
          </p:cNvSpPr>
          <p:nvPr>
            <p:ph sz="quarter" idx="1"/>
          </p:nvPr>
        </p:nvSpPr>
        <p:spPr>
          <a:xfrm>
            <a:off x="395288" y="1557338"/>
            <a:ext cx="8248650" cy="4459287"/>
          </a:xfrm>
        </p:spPr>
        <p:txBody>
          <a:bodyPr/>
          <a:lstStyle/>
          <a:p>
            <a:pPr eaLnBrk="1" hangingPunct="1"/>
            <a:r>
              <a:rPr lang="ru-RU" b="1" smtClean="0"/>
              <a:t>Формально-логическая работа </a:t>
            </a:r>
            <a:r>
              <a:rPr lang="ru-RU" smtClean="0"/>
              <a:t>связана с преобразованием информации по установленным методикам, правилам, алгоритмам. Например, анализ уровня продаж.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b="1" smtClean="0"/>
              <a:t>Рабочие переговоры, в т.ч. телефонные </a:t>
            </a:r>
            <a:r>
              <a:rPr lang="ru-RU" smtClean="0"/>
              <a:t>включают в себя затраты времени на обсуждение рабочих вопросов, в т.ч. с помощью средств телефонной связи. Например, делегирование задания генеральным директором руководителю отдела по телефону или ежедневная планерка.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88" y="1285875"/>
            <a:ext cx="6786562" cy="26431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1. Понятие индивидуального тайм-менеджмента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28788"/>
            <a:ext cx="7972425" cy="3571875"/>
          </a:xfrm>
        </p:spPr>
        <p:txBody>
          <a:bodyPr/>
          <a:lstStyle/>
          <a:p>
            <a:pPr eaLnBrk="1" hangingPunct="1"/>
            <a:r>
              <a:rPr lang="ru-RU" smtClean="0"/>
              <a:t>Анализ индивидуального рабочего времени проводится на основе самофотографии рабочего дня.</a:t>
            </a:r>
          </a:p>
          <a:p>
            <a:pPr eaLnBrk="1" hangingPunct="1"/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Самофотография</a:t>
            </a:r>
            <a:r>
              <a:rPr lang="ru-RU" smtClean="0"/>
              <a:t> рабочего дня – это вид наблюдения, при котором работник самостоятельно фиксирует (записывает) данные о затратах рабочего времени в течение дня.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ru-RU" sz="2400" cap="none" smtClean="0">
                <a:solidFill>
                  <a:schemeClr val="tx1"/>
                </a:solidFill>
              </a:rPr>
              <a:t>АНАЛИЗ ИНДИВИДУАЛЬНОГО РАБОЧЕГО ВРЕМЕНИ ВКЛЮЧАЕТ РАСЧЕТ ПОКАЗАТЕЛЕЙ</a:t>
            </a:r>
          </a:p>
        </p:txBody>
      </p:sp>
      <p:sp>
        <p:nvSpPr>
          <p:cNvPr id="45058" name="Содержимое 2"/>
          <p:cNvSpPr>
            <a:spLocks noGrp="1"/>
          </p:cNvSpPr>
          <p:nvPr>
            <p:ph sz="quarter" idx="1"/>
          </p:nvPr>
        </p:nvSpPr>
        <p:spPr>
          <a:xfrm>
            <a:off x="142875" y="1724025"/>
            <a:ext cx="8715375" cy="4873625"/>
          </a:xfrm>
        </p:spPr>
        <p:txBody>
          <a:bodyPr/>
          <a:lstStyle/>
          <a:p>
            <a:pPr eaLnBrk="1" hangingPunct="1"/>
            <a:r>
              <a:rPr lang="ru-RU" b="1" smtClean="0"/>
              <a:t>Коэффициент использования рабочего времени на выполнение основной задачи ( Кз ):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Кз = Вз / Пф,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где  Вз – время, посвященное выполнению основной задачи;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     Пф - фактическая продолжительность рабочего дня, ч.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Этот коэффициент называют так же КПД выполнения основной задачи.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713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Аналогичным образом определяются:</a:t>
            </a:r>
          </a:p>
          <a:p>
            <a:pPr eaLnBrk="1" hangingPunct="1"/>
            <a:r>
              <a:rPr lang="ru-RU" smtClean="0"/>
              <a:t>Коэффициент времени, потраченного на выполнение свойственных работнику функций (или несвойственных функций);</a:t>
            </a:r>
          </a:p>
          <a:p>
            <a:pPr eaLnBrk="1" hangingPunct="1"/>
            <a:r>
              <a:rPr lang="ru-RU" smtClean="0"/>
              <a:t>Коэффициент времени, потраченного на выполнение организационно-административной работы; творческой работы; технической работы;</a:t>
            </a:r>
          </a:p>
          <a:p>
            <a:pPr eaLnBrk="1" hangingPunct="1"/>
            <a:r>
              <a:rPr lang="ru-RU" smtClean="0"/>
              <a:t>Коэффициент времени, потраченного на выполнение плановых (неплановых) задач.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050" y="1285875"/>
            <a:ext cx="6929438" cy="26431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5. «Реактивный» и «</a:t>
            </a:r>
            <a:r>
              <a:rPr lang="ru-RU" sz="3200" dirty="0" err="1" smtClean="0">
                <a:solidFill>
                  <a:schemeClr val="tx1"/>
                </a:solidFill>
              </a:rPr>
              <a:t>проактивный</a:t>
            </a:r>
            <a:r>
              <a:rPr lang="ru-RU" sz="3200" dirty="0" smtClean="0">
                <a:solidFill>
                  <a:schemeClr val="tx1"/>
                </a:solidFill>
              </a:rPr>
              <a:t>» подход к организации времени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71750"/>
            <a:ext cx="8043863" cy="3902075"/>
          </a:xfrm>
        </p:spPr>
        <p:txBody>
          <a:bodyPr/>
          <a:lstStyle/>
          <a:p>
            <a:pPr eaLnBrk="1" hangingPunct="1"/>
            <a:r>
              <a:rPr lang="ru-RU" b="1" i="1" smtClean="0"/>
              <a:t>Реактивный</a:t>
            </a:r>
            <a:r>
              <a:rPr lang="ru-RU" smtClean="0"/>
              <a:t> подход — это пассивное реагирование на внешние обстоятельства, отказ от принятия решений, инициативы, действий.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i="1" smtClean="0"/>
              <a:t>Действия по принципу:  «так сложилось», «так получилось».</a:t>
            </a:r>
          </a:p>
          <a:p>
            <a:pPr eaLnBrk="1" hangingPunct="1">
              <a:buFont typeface="Wingdings" pitchFamily="2" charset="2"/>
              <a:buNone/>
            </a:pPr>
            <a:endParaRPr lang="ru-RU" i="1" smtClean="0"/>
          </a:p>
          <a:p>
            <a:pPr eaLnBrk="1" hangingPunct="1"/>
            <a:r>
              <a:rPr lang="ru-RU" smtClean="0"/>
              <a:t> </a:t>
            </a:r>
            <a:r>
              <a:rPr lang="ru-RU" b="1" i="1" smtClean="0"/>
              <a:t>Проактивный</a:t>
            </a:r>
            <a:r>
              <a:rPr lang="ru-RU" smtClean="0"/>
              <a:t> подход — это активное влияние на события и обстоятельства, инициативные действия, принятие решений, ответственность.</a:t>
            </a:r>
          </a:p>
          <a:p>
            <a:pPr eaLnBrk="1" hangingPunct="1"/>
            <a:endParaRPr lang="ru-RU" smtClean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50" y="285750"/>
            <a:ext cx="8358188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defRPr/>
            </a:pPr>
            <a:r>
              <a:rPr lang="ru-RU" sz="2400" dirty="0">
                <a:latin typeface="+mn-lt"/>
              </a:rPr>
              <a:t>Известный американский специалист по управлению временем </a:t>
            </a:r>
            <a:r>
              <a:rPr lang="ru-RU" sz="2400" b="1" dirty="0">
                <a:latin typeface="+mn-lt"/>
              </a:rPr>
              <a:t>Стивен </a:t>
            </a:r>
            <a:r>
              <a:rPr lang="ru-RU" sz="2400" b="1" dirty="0" err="1">
                <a:latin typeface="+mn-lt"/>
              </a:rPr>
              <a:t>Кови</a:t>
            </a:r>
            <a:r>
              <a:rPr lang="ru-RU" sz="2400" b="1" dirty="0">
                <a:latin typeface="+mn-lt"/>
              </a:rPr>
              <a:t> </a:t>
            </a:r>
            <a:r>
              <a:rPr lang="ru-RU" sz="2400" dirty="0">
                <a:latin typeface="+mn-lt"/>
              </a:rPr>
              <a:t>в своей книге </a:t>
            </a:r>
            <a:r>
              <a:rPr lang="ru-RU" sz="2400" b="1" dirty="0">
                <a:latin typeface="+mn-lt"/>
              </a:rPr>
              <a:t>«Семь навыков высокоэффективных людей» </a:t>
            </a:r>
            <a:r>
              <a:rPr lang="ru-RU" sz="2400" dirty="0">
                <a:latin typeface="+mn-lt"/>
              </a:rPr>
              <a:t>выделял два типа отношения людей к жизни</a:t>
            </a:r>
            <a:r>
              <a:rPr lang="en-US" sz="2400" dirty="0">
                <a:latin typeface="+mn-lt"/>
              </a:rPr>
              <a:t> </a:t>
            </a:r>
            <a:r>
              <a:rPr lang="ru-RU" sz="2400" dirty="0">
                <a:latin typeface="+mn-lt"/>
              </a:rPr>
              <a:t>и управлению своим временем: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75"/>
            <a:ext cx="8186738" cy="5429250"/>
          </a:xfrm>
        </p:spPr>
        <p:txBody>
          <a:bodyPr/>
          <a:lstStyle/>
          <a:p>
            <a:pPr eaLnBrk="1" hangingPunct="1"/>
            <a:r>
              <a:rPr lang="ru-RU" dirty="0" smtClean="0"/>
              <a:t>Каждого из нас волнует значительный перечень вопросов и явлений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мировая </a:t>
            </a:r>
            <a:r>
              <a:rPr lang="ru-RU" dirty="0" smtClean="0"/>
              <a:t>политика, безопасность страны, рост цен, успехи в учебе/работе, отношения и т.д</a:t>
            </a:r>
            <a:r>
              <a:rPr lang="ru-RU" dirty="0" smtClean="0"/>
              <a:t>. </a:t>
            </a:r>
            <a:endParaRPr lang="ru-RU" dirty="0" smtClean="0"/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Разделим их </a:t>
            </a:r>
            <a:r>
              <a:rPr lang="ru-RU" dirty="0" smtClean="0"/>
              <a:t>на две группы:</a:t>
            </a:r>
          </a:p>
          <a:p>
            <a:pPr eaLnBrk="1" hangingPunct="1"/>
            <a:r>
              <a:rPr lang="ru-RU" dirty="0" smtClean="0"/>
              <a:t>Явления и события, на которые мы непосредственно влияем - это «круг влияния».</a:t>
            </a:r>
          </a:p>
          <a:p>
            <a:pPr eaLnBrk="1" hangingPunct="1"/>
            <a:r>
              <a:rPr lang="ru-RU" dirty="0" smtClean="0"/>
              <a:t>Явления и события, на которые мы не можем  напрямую повлиять - это «круг забот».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Отобразим это на рисунке (на следующем слайде). «Круг влияния» </a:t>
            </a:r>
            <a:r>
              <a:rPr lang="ru-RU" dirty="0" smtClean="0"/>
              <a:t>размещен внутри, «круг забот» - снаружи.</a:t>
            </a:r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428875"/>
            <a:ext cx="8258175" cy="4175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1800" b="1" i="1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Рисунок 1. </a:t>
            </a:r>
            <a:r>
              <a:rPr lang="ru-RU" sz="1800" b="1" i="1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Проактивная</a:t>
            </a:r>
            <a:r>
              <a:rPr lang="ru-RU" sz="1800" b="1" i="1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позиция – стремление к расширению «круга влияния»</a:t>
            </a:r>
          </a:p>
        </p:txBody>
      </p:sp>
      <p:pic>
        <p:nvPicPr>
          <p:cNvPr id="50178" name="Рисунок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663" y="142875"/>
            <a:ext cx="5510212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9" name="Рисунок 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3148013"/>
            <a:ext cx="5035550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4325" y="5154613"/>
            <a:ext cx="8258175" cy="417512"/>
          </a:xfrm>
          <a:prstGeom prst="rect">
            <a:avLst/>
          </a:prstGeom>
        </p:spPr>
        <p:txBody>
          <a:bodyPr anchor="b"/>
          <a:lstStyle/>
          <a:p>
            <a:pPr>
              <a:defRPr/>
            </a:pPr>
            <a:r>
              <a:rPr lang="ru-RU" sz="1600" b="1" i="1" cap="small" dirty="0"/>
              <a:t>Рисунок 2. Реактивная позиция – сужение «круга влияния»,</a:t>
            </a:r>
          </a:p>
          <a:p>
            <a:pPr>
              <a:defRPr/>
            </a:pPr>
            <a:r>
              <a:rPr lang="ru-RU" sz="1600" b="1" i="1" cap="small" dirty="0"/>
              <a:t>                    расширение «круга забот»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1506538"/>
            <a:ext cx="8391554" cy="4351354"/>
          </a:xfrm>
        </p:spPr>
        <p:txBody>
          <a:bodyPr/>
          <a:lstStyle/>
          <a:p>
            <a:pPr eaLnBrk="1" hangingPunct="1"/>
            <a:r>
              <a:rPr lang="ru-RU" b="1" i="1" dirty="0" err="1" smtClean="0"/>
              <a:t>Проактивные</a:t>
            </a:r>
            <a:r>
              <a:rPr lang="ru-RU" b="1" i="1" dirty="0" smtClean="0"/>
              <a:t> люди</a:t>
            </a:r>
            <a:r>
              <a:rPr lang="ru-RU" dirty="0" smtClean="0"/>
              <a:t> направляют силы и время на то, что могут изменить, в результате чего расширяют «круг влияния».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b="1" i="1" dirty="0" smtClean="0"/>
              <a:t>Реактивные люди,</a:t>
            </a:r>
            <a:r>
              <a:rPr lang="ru-RU" dirty="0" smtClean="0"/>
              <a:t> напротив, сосредоточивают свои усилия на «круге забот» — жалуются на поведение других людей, на обстоятельства, которые не в состоянии изменить, обвиняют в своих неудачах кого угодно, только не </a:t>
            </a:r>
            <a:r>
              <a:rPr lang="ru-RU" dirty="0" smtClean="0"/>
              <a:t>себя. </a:t>
            </a:r>
            <a:r>
              <a:rPr lang="ru-RU" dirty="0" smtClean="0"/>
              <a:t>В результате этого сужается «круг </a:t>
            </a:r>
            <a:r>
              <a:rPr lang="ru-RU" dirty="0" smtClean="0"/>
              <a:t>влияния</a:t>
            </a:r>
            <a:r>
              <a:rPr lang="ru-RU" dirty="0" smtClean="0"/>
              <a:t>», увеличивается «круг забот».</a:t>
            </a:r>
            <a:endParaRPr lang="ru-RU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25" cy="31972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От позиции человека по отношению </a:t>
            </a:r>
            <a:r>
              <a:rPr lang="ru-RU" dirty="0" smtClean="0"/>
              <a:t>к управлению </a:t>
            </a:r>
            <a:r>
              <a:rPr lang="ru-RU" dirty="0" smtClean="0"/>
              <a:t>явлениями и событиями </a:t>
            </a:r>
            <a:r>
              <a:rPr lang="ru-RU" dirty="0" smtClean="0"/>
              <a:t>зависит </a:t>
            </a:r>
            <a:r>
              <a:rPr lang="ru-RU" dirty="0" smtClean="0"/>
              <a:t>его способность к достижению целей.</a:t>
            </a:r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dirty="0" err="1" smtClean="0"/>
              <a:t>Проактивность</a:t>
            </a:r>
            <a:r>
              <a:rPr lang="ru-RU" dirty="0" smtClean="0"/>
              <a:t> подразумевает умение выбирать и достигать цели, т.е. владение основами </a:t>
            </a:r>
            <a:r>
              <a:rPr lang="ru-RU" dirty="0" err="1" smtClean="0"/>
              <a:t>целеполагания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501063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Прочитайте отрывок из книги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Чака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Норриса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«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Тайная сила внутри нас: Дзэн-решения реальных проблем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(да, автор книги тот самый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Чак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Норрис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актер, мастер боевых искусств).</a:t>
            </a:r>
          </a:p>
        </p:txBody>
      </p:sp>
      <p:sp>
        <p:nvSpPr>
          <p:cNvPr id="53250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438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1600" i="1" smtClean="0"/>
              <a:t>«Он был прекрасным примером человека, никогда не пытавшегося управлять своей жизнью. Печальная правда заключалась в том, что он просто плыл по течению, спотыкаясь о самого себя, неизменно выдумывая оправдания каждой своей неудаче и отказываясь принять на себя ответственность.</a:t>
            </a:r>
            <a:endParaRPr lang="ru-RU" sz="1600" smtClean="0"/>
          </a:p>
          <a:p>
            <a:pPr eaLnBrk="1" hangingPunct="1">
              <a:buFont typeface="Wingdings" pitchFamily="2" charset="2"/>
              <a:buNone/>
            </a:pPr>
            <a:r>
              <a:rPr lang="ru-RU" sz="1600" i="1" smtClean="0"/>
              <a:t>Многие люди ведут себя подобно ему, словно они всего лишь проходят мимо жизни, перебираются из одного дня в другой. Не то чтобы у них не было никаких желаний или мечтаний о том, как они добиваются огромных успехов; но эти мечты сопровождаются множеством оправданий своего ничегонеделания, основанных на убедительных доводах, и они мгновенно преграждают им путь, как только такие люди начинают думать, что, возможно, – лишь </a:t>
            </a:r>
            <a:r>
              <a:rPr lang="ru-RU" sz="1600" i="1" u="sng" smtClean="0"/>
              <a:t>возможно</a:t>
            </a:r>
            <a:r>
              <a:rPr lang="ru-RU" sz="1600" i="1" smtClean="0"/>
              <a:t>! – наступит день, когда они начнут исполнять эти желания.</a:t>
            </a:r>
            <a:endParaRPr lang="ru-RU" sz="1600" smtClean="0"/>
          </a:p>
          <a:p>
            <a:pPr eaLnBrk="1" hangingPunct="1">
              <a:buFont typeface="Wingdings" pitchFamily="2" charset="2"/>
              <a:buNone/>
            </a:pPr>
            <a:r>
              <a:rPr lang="ru-RU" sz="1600" i="1" smtClean="0"/>
              <a:t>Но им всегда что-нибудь мешает – неудачное время года, срочный ремонт автомобиля или то, что они слишком устали вчера. Так они говорят, но истина заключается в том, что единственным препятствием, стоящим на их пути, являются они сами…»</a:t>
            </a:r>
            <a:endParaRPr lang="ru-RU" sz="1600" smtClean="0"/>
          </a:p>
          <a:p>
            <a:pPr eaLnBrk="1" hangingPunct="1"/>
            <a:endParaRPr lang="ru-RU" sz="1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35013"/>
            <a:ext cx="7467600" cy="53578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smtClean="0"/>
              <a:t>Индивидуальный тайм-менеджмент </a:t>
            </a:r>
            <a:r>
              <a:rPr lang="ru-RU" sz="2800" smtClean="0"/>
              <a:t>– это организация собственного времени: рабочего и личного.</a:t>
            </a:r>
          </a:p>
          <a:p>
            <a:pPr eaLnBrk="1" hangingPunct="1">
              <a:buFont typeface="Wingdings" pitchFamily="2" charset="2"/>
              <a:buNone/>
            </a:pPr>
            <a:endParaRPr lang="ru-RU" sz="2800" smtClean="0"/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Индивидуальная организация времени включает три компонента:</a:t>
            </a:r>
          </a:p>
          <a:p>
            <a:pPr eaLnBrk="1" hangingPunct="1"/>
            <a:r>
              <a:rPr lang="ru-RU" sz="2800" smtClean="0"/>
              <a:t> осознание времени;</a:t>
            </a:r>
          </a:p>
          <a:p>
            <a:pPr eaLnBrk="1" hangingPunct="1"/>
            <a:r>
              <a:rPr lang="ru-RU" sz="2800" smtClean="0"/>
              <a:t> осознание собственных особенностей, возможностей;</a:t>
            </a:r>
          </a:p>
          <a:p>
            <a:pPr eaLnBrk="1" hangingPunct="1"/>
            <a:r>
              <a:rPr lang="ru-RU" sz="2800" smtClean="0"/>
              <a:t> практическая организация времени или организация деятельности.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sz="quarter" idx="1"/>
          </p:nvPr>
        </p:nvSpPr>
        <p:spPr>
          <a:xfrm>
            <a:off x="487363" y="860425"/>
            <a:ext cx="7900987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Главные </a:t>
            </a:r>
            <a:r>
              <a:rPr lang="ru-RU" sz="2800" b="1" smtClean="0"/>
              <a:t>принципы</a:t>
            </a:r>
            <a:r>
              <a:rPr lang="ru-RU" sz="2800" smtClean="0"/>
              <a:t> индивидуального тайм-менеджмента:</a:t>
            </a:r>
          </a:p>
          <a:p>
            <a:pPr eaLnBrk="1" hangingPunct="1"/>
            <a:r>
              <a:rPr lang="ru-RU" sz="2800" smtClean="0"/>
              <a:t>человек использует его по своей инициативе;</a:t>
            </a:r>
          </a:p>
          <a:p>
            <a:pPr eaLnBrk="1" hangingPunct="1"/>
            <a:r>
              <a:rPr lang="ru-RU" sz="2800" smtClean="0"/>
              <a:t>человек управляет собой, своей деятельностью.</a:t>
            </a:r>
          </a:p>
          <a:p>
            <a:pPr eaLnBrk="1" hangingPunct="1"/>
            <a:endParaRPr lang="ru-RU" smtClean="0"/>
          </a:p>
        </p:txBody>
      </p:sp>
      <p:pic>
        <p:nvPicPr>
          <p:cNvPr id="18434" name="Picture 2" descr="Персональный тайм менеджмент - Блог Android разработчи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8" y="4000500"/>
            <a:ext cx="44291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49275"/>
            <a:ext cx="8429625" cy="9350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 типа индивидуального тайм-менеджмента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99" name="Group 43"/>
          <p:cNvGraphicFramePr>
            <a:graphicFrameLocks noGrp="1"/>
          </p:cNvGraphicFramePr>
          <p:nvPr/>
        </p:nvGraphicFramePr>
        <p:xfrm>
          <a:off x="285750" y="1666875"/>
          <a:ext cx="8572500" cy="4786314"/>
        </p:xfrm>
        <a:graphic>
          <a:graphicData uri="http://schemas.openxmlformats.org/drawingml/2006/table">
            <a:tbl>
              <a:tblPr/>
              <a:tblGrid>
                <a:gridCol w="1836738"/>
                <a:gridCol w="2401887"/>
                <a:gridCol w="2262188"/>
                <a:gridCol w="2071687"/>
              </a:tblGrid>
              <a:tr h="2365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Характеристика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Тип индивидуального ТМ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Личный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Профессиональный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Социальный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Субъект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(кто управляет)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Сам человек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Сам человек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Сам человек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Объект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(кем управляет)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Собой как личностью, индивидуумом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Собой как профессионалом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Собой как членом общества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Цель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(для чего)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Оптимизировать процесс и результат достижения индивидуальных жизненных целей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Оптимизировать процесс и результат выполнения профессиональных функций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Оптимизировать процесс и результат выполнения социальных функций, включая взаимоотношения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Предмет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(что формирует)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Личностные способности, умения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Профессиональные знания, умения и навыки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Стратегии поведения, способы коммуникации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1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Мотивация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(ради чего)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Внутренняя: интерес, желание стать лучше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Частично внутренняя (желание повысить компетентность), частично внешняя (быть успешным в карьере)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Внешняя: желание позитивного восприятия обществом</a:t>
                      </a:r>
                    </a:p>
                  </a:txBody>
                  <a:tcPr marL="47415" marR="474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1303338"/>
            <a:ext cx="8429625" cy="4286250"/>
          </a:xfrm>
        </p:spPr>
        <p:txBody>
          <a:bodyPr/>
          <a:lstStyle/>
          <a:p>
            <a:pPr eaLnBrk="1" hangingPunct="1"/>
            <a:r>
              <a:rPr lang="ru-RU" b="1" smtClean="0"/>
              <a:t>Личный</a:t>
            </a:r>
            <a:r>
              <a:rPr lang="ru-RU" smtClean="0"/>
              <a:t> тайм-менеджмент – это планирование личного времени.</a:t>
            </a:r>
          </a:p>
          <a:p>
            <a:pPr eaLnBrk="1" hangingPunct="1"/>
            <a:r>
              <a:rPr lang="ru-RU" b="1" smtClean="0"/>
              <a:t>Профессиональный</a:t>
            </a:r>
            <a:r>
              <a:rPr lang="ru-RU" smtClean="0"/>
              <a:t> тайм-менеджмент – это планирование индивидуального времени работы, которое позволяет организовать рабочее время и повысить эффективность профессиональной деятельности.</a:t>
            </a:r>
          </a:p>
          <a:p>
            <a:pPr eaLnBrk="1" hangingPunct="1"/>
            <a:r>
              <a:rPr lang="ru-RU" b="1" smtClean="0"/>
              <a:t>Социальный</a:t>
            </a:r>
            <a:r>
              <a:rPr lang="ru-RU" smtClean="0"/>
              <a:t> тайм-менеджмент – это планирование личного времени с учетом взаимодействия с другими людьми.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1743075"/>
            <a:ext cx="8329613" cy="3341688"/>
          </a:xfrm>
        </p:spPr>
        <p:txBody>
          <a:bodyPr/>
          <a:lstStyle/>
          <a:p>
            <a:pPr eaLnBrk="1" hangingPunct="1"/>
            <a:r>
              <a:rPr lang="ru-RU" smtClean="0"/>
              <a:t>Виды индивидуального тайм-менеджмента взаимосвязаны, так как эффективная организация собственного рабочего времени, высвобождает время для отдыха, общения и личной жизни.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Индивидуальный тайм-менеджмент должен применять любой человек, деятельность которого требует личной самоорганизации.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88" y="1433513"/>
            <a:ext cx="6786562" cy="26431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2. Причины дефицита времени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679</TotalTime>
  <Words>1811</Words>
  <Application>Microsoft Office PowerPoint</Application>
  <PresentationFormat>Экран (4:3)</PresentationFormat>
  <Paragraphs>227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Эркер</vt:lpstr>
      <vt:lpstr>Тема 3 Индивидуальный тайм-менеджмент </vt:lpstr>
      <vt:lpstr>Слайд 2</vt:lpstr>
      <vt:lpstr>1. Понятие индивидуального тайм-менеджмента  </vt:lpstr>
      <vt:lpstr>Слайд 4</vt:lpstr>
      <vt:lpstr>Слайд 5</vt:lpstr>
      <vt:lpstr>Три типа индивидуального тайм-менеджмента</vt:lpstr>
      <vt:lpstr>Слайд 7</vt:lpstr>
      <vt:lpstr>Слайд 8</vt:lpstr>
      <vt:lpstr>2. Причины дефицита времени  </vt:lpstr>
      <vt:lpstr>Слайд 10</vt:lpstr>
      <vt:lpstr>Слайд 11</vt:lpstr>
      <vt:lpstr>Слайд 12</vt:lpstr>
      <vt:lpstr>3. КЛАССИФИКАЦИЯ ЗАДАЧ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4. Индивидуальное рабочее время руководителя, специалиста</vt:lpstr>
      <vt:lpstr>ВРЕМЯ РУКОВОДИТЕЛЯ, СПЕЦИАЛИСТА ВКЛЮЧАЕТ СЛЕДУЮЩИЕ ВИДЫ РАБОТ:</vt:lpstr>
      <vt:lpstr>Слайд 25</vt:lpstr>
      <vt:lpstr>Слайд 26</vt:lpstr>
      <vt:lpstr>Слайд 27</vt:lpstr>
      <vt:lpstr>Слайд 28</vt:lpstr>
      <vt:lpstr>Слайд 29</vt:lpstr>
      <vt:lpstr>Слайд 30</vt:lpstr>
      <vt:lpstr>АНАЛИЗ ИНДИВИДУАЛЬНОГО РАБОЧЕГО ВРЕМЕНИ ВКЛЮЧАЕТ РАСЧЕТ ПОКАЗАТЕЛЕЙ</vt:lpstr>
      <vt:lpstr>Слайд 32</vt:lpstr>
      <vt:lpstr>5. «Реактивный» и «проактивный» подход к организации времени </vt:lpstr>
      <vt:lpstr>Слайд 34</vt:lpstr>
      <vt:lpstr>Слайд 35</vt:lpstr>
      <vt:lpstr>Рисунок 1. Проактивная позиция – стремление к расширению «круга влияния»</vt:lpstr>
      <vt:lpstr>Слайд 37</vt:lpstr>
      <vt:lpstr>Слайд 38</vt:lpstr>
      <vt:lpstr>Прочитайте отрывок из книги Чака Норриса «Тайная сила внутри нас: Дзэн-решения реальных проблем» (да, автор книги тот самый Чак Норрис - актер, мастер боевых искусств).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Время как ресурс. Единицы и способы измерения времени</dc:title>
  <dc:creator>astra</dc:creator>
  <cp:lastModifiedBy>astra</cp:lastModifiedBy>
  <cp:revision>74</cp:revision>
  <dcterms:created xsi:type="dcterms:W3CDTF">2018-01-08T08:18:15Z</dcterms:created>
  <dcterms:modified xsi:type="dcterms:W3CDTF">2023-03-10T07:48:07Z</dcterms:modified>
</cp:coreProperties>
</file>