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2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1587"/>
            <a:ext cx="9144000" cy="685640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9643" y="117729"/>
            <a:ext cx="8144713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5529" y="1718817"/>
            <a:ext cx="8752941" cy="4415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70660" marR="5080" indent="-475615">
              <a:lnSpc>
                <a:spcPct val="100000"/>
              </a:lnSpc>
              <a:spcBef>
                <a:spcPts val="95"/>
              </a:spcBef>
            </a:pPr>
            <a:r>
              <a:rPr spc="-95" dirty="0"/>
              <a:t>Тема</a:t>
            </a:r>
            <a:r>
              <a:rPr spc="-50" dirty="0"/>
              <a:t> </a:t>
            </a:r>
            <a:r>
              <a:rPr spc="-10" dirty="0"/>
              <a:t>«Организация</a:t>
            </a:r>
            <a:r>
              <a:rPr spc="10" dirty="0"/>
              <a:t> </a:t>
            </a:r>
            <a:r>
              <a:rPr spc="-10" dirty="0"/>
              <a:t>научных </a:t>
            </a:r>
            <a:r>
              <a:rPr spc="-890" dirty="0"/>
              <a:t> </a:t>
            </a:r>
            <a:r>
              <a:rPr spc="-15" dirty="0"/>
              <a:t>исследований</a:t>
            </a:r>
            <a:r>
              <a:rPr spc="-10" dirty="0"/>
              <a:t> </a:t>
            </a:r>
            <a:r>
              <a:rPr spc="-5" dirty="0"/>
              <a:t>в</a:t>
            </a:r>
            <a:r>
              <a:rPr spc="-10" dirty="0"/>
              <a:t> </a:t>
            </a:r>
            <a:r>
              <a:rPr spc="-20" dirty="0"/>
              <a:t>России»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90500" y="1389888"/>
            <a:ext cx="8819515" cy="177165"/>
            <a:chOff x="190500" y="1389888"/>
            <a:chExt cx="8819515" cy="177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500" y="1389888"/>
              <a:ext cx="8819388" cy="1767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43166" y="1440053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3000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66140" y="1858517"/>
            <a:ext cx="7900670" cy="2682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1660" algn="ctr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alibri"/>
                <a:cs typeface="Calibri"/>
              </a:rPr>
              <a:t>Вопросы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800" spc="-5" dirty="0">
                <a:latin typeface="Calibri"/>
                <a:cs typeface="Calibri"/>
              </a:rPr>
              <a:t>Структура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5" dirty="0">
                <a:latin typeface="Calibri"/>
                <a:cs typeface="Calibri"/>
              </a:rPr>
              <a:t> организация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научных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учреждений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Calibri"/>
              <a:buAutoNum type="arabicPeriod"/>
            </a:pPr>
            <a:endParaRPr sz="175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800" spc="-10" dirty="0">
                <a:latin typeface="Calibri"/>
                <a:cs typeface="Calibri"/>
              </a:rPr>
              <a:t>Законодательная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основа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управления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 планирования</a:t>
            </a:r>
            <a:r>
              <a:rPr sz="1800" spc="-5" dirty="0">
                <a:latin typeface="Calibri"/>
                <a:cs typeface="Calibri"/>
              </a:rPr>
              <a:t> научных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исследований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Calibri"/>
              <a:buAutoNum type="arabicPeriod"/>
            </a:pPr>
            <a:endParaRPr sz="175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800" spc="-20" dirty="0">
                <a:latin typeface="Calibri"/>
                <a:cs typeface="Calibri"/>
              </a:rPr>
              <a:t>Подготовка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научных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научно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педагогических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кадров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России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Calibri"/>
              <a:buAutoNum type="arabicPeriod"/>
            </a:pPr>
            <a:endParaRPr sz="175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800" spc="-10" dirty="0">
                <a:latin typeface="Calibri"/>
                <a:cs typeface="Calibri"/>
              </a:rPr>
              <a:t>Научно</a:t>
            </a:r>
            <a:r>
              <a:rPr sz="1800" dirty="0">
                <a:latin typeface="Calibri"/>
                <a:cs typeface="Calibri"/>
              </a:rPr>
              <a:t> –</a:t>
            </a:r>
            <a:r>
              <a:rPr sz="1800" spc="-10" dirty="0">
                <a:latin typeface="Calibri"/>
                <a:cs typeface="Calibri"/>
              </a:rPr>
              <a:t> исследовательская </a:t>
            </a:r>
            <a:r>
              <a:rPr sz="1800" spc="-5" dirty="0">
                <a:latin typeface="Calibri"/>
                <a:cs typeface="Calibri"/>
              </a:rPr>
              <a:t>работа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студентов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0265" y="113156"/>
            <a:ext cx="8245475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Законодательная</a:t>
            </a:r>
            <a:r>
              <a:rPr spc="-15" dirty="0"/>
              <a:t> </a:t>
            </a:r>
            <a:r>
              <a:rPr spc="-5" dirty="0"/>
              <a:t>основа</a:t>
            </a:r>
            <a:r>
              <a:rPr spc="-10" dirty="0"/>
              <a:t> </a:t>
            </a:r>
            <a:r>
              <a:rPr spc="-5" dirty="0"/>
              <a:t>управления </a:t>
            </a:r>
            <a:r>
              <a:rPr spc="-890" dirty="0"/>
              <a:t> </a:t>
            </a:r>
            <a:r>
              <a:rPr spc="-5" dirty="0"/>
              <a:t>и</a:t>
            </a:r>
            <a:r>
              <a:rPr spc="-25" dirty="0"/>
              <a:t> </a:t>
            </a:r>
            <a:r>
              <a:rPr spc="-10" dirty="0"/>
              <a:t>планирования</a:t>
            </a:r>
            <a:r>
              <a:rPr spc="20" dirty="0"/>
              <a:t> </a:t>
            </a:r>
            <a:r>
              <a:rPr spc="-10" dirty="0"/>
              <a:t>научных</a:t>
            </a:r>
          </a:p>
          <a:p>
            <a:pPr algn="ctr">
              <a:lnSpc>
                <a:spcPct val="100000"/>
              </a:lnSpc>
            </a:pPr>
            <a:r>
              <a:rPr spc="-15" dirty="0"/>
              <a:t>исследований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25552" y="1959864"/>
            <a:ext cx="8819515" cy="177165"/>
            <a:chOff x="225552" y="1959864"/>
            <a:chExt cx="8819515" cy="177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5552" y="1959864"/>
              <a:ext cx="8819388" cy="1767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79171" y="2009648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2936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09752" y="2290648"/>
            <a:ext cx="8483600" cy="3044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indent="354965" algn="just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Под</a:t>
            </a:r>
            <a:r>
              <a:rPr sz="1800" spc="-15" dirty="0">
                <a:latin typeface="Calibri"/>
                <a:cs typeface="Calibri"/>
              </a:rPr>
              <a:t> руководством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Президента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РФ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разработаны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«Основы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политики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Российской </a:t>
            </a:r>
            <a:r>
              <a:rPr sz="1800" spc="-5" dirty="0">
                <a:latin typeface="Calibri"/>
                <a:cs typeface="Calibri"/>
              </a:rPr>
              <a:t> Федерации</a:t>
            </a:r>
            <a:r>
              <a:rPr sz="1800" dirty="0">
                <a:latin typeface="Calibri"/>
                <a:cs typeface="Calibri"/>
              </a:rPr>
              <a:t> 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области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развития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науки</a:t>
            </a:r>
            <a:r>
              <a:rPr sz="1800" dirty="0">
                <a:latin typeface="Calibri"/>
                <a:cs typeface="Calibri"/>
              </a:rPr>
              <a:t> 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технологий</a:t>
            </a:r>
            <a:r>
              <a:rPr sz="1800" spc="-5" dirty="0">
                <a:latin typeface="Calibri"/>
                <a:cs typeface="Calibri"/>
              </a:rPr>
              <a:t> на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период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5" dirty="0" err="1">
                <a:latin typeface="Calibri"/>
                <a:cs typeface="Calibri"/>
              </a:rPr>
              <a:t>до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20</a:t>
            </a:r>
            <a:r>
              <a:rPr lang="ru-RU" sz="1800" spc="-5" dirty="0">
                <a:latin typeface="Calibri"/>
                <a:cs typeface="Calibri"/>
              </a:rPr>
              <a:t>30 </a:t>
            </a:r>
            <a:r>
              <a:rPr sz="1800" spc="-20" dirty="0" err="1">
                <a:latin typeface="Calibri"/>
                <a:cs typeface="Calibri"/>
              </a:rPr>
              <a:t>года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дальнейшую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перспективу».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Важнейшими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направлениями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являются: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Calibri"/>
              <a:cs typeface="Calibri"/>
            </a:endParaRPr>
          </a:p>
          <a:p>
            <a:pPr marL="299085" marR="6350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  <a:tab pos="1358265" algn="l"/>
                <a:tab pos="3319779" algn="l"/>
                <a:tab pos="4117340" algn="l"/>
                <a:tab pos="5419090" algn="l"/>
                <a:tab pos="6792595" algn="l"/>
                <a:tab pos="8345170" algn="l"/>
              </a:tabLst>
            </a:pP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азвит</a:t>
            </a:r>
            <a:r>
              <a:rPr sz="1800" spc="-10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е	</a:t>
            </a:r>
            <a:r>
              <a:rPr sz="1800" spc="-10" dirty="0">
                <a:latin typeface="Calibri"/>
                <a:cs typeface="Calibri"/>
              </a:rPr>
              <a:t>ф</a:t>
            </a:r>
            <a:r>
              <a:rPr sz="1800" dirty="0">
                <a:latin typeface="Calibri"/>
                <a:cs typeface="Calibri"/>
              </a:rPr>
              <a:t>ундаментал</a:t>
            </a:r>
            <a:r>
              <a:rPr sz="1800" spc="-5" dirty="0">
                <a:latin typeface="Calibri"/>
                <a:cs typeface="Calibri"/>
              </a:rPr>
              <a:t>ь</a:t>
            </a:r>
            <a:r>
              <a:rPr sz="1800" dirty="0">
                <a:latin typeface="Calibri"/>
                <a:cs typeface="Calibri"/>
              </a:rPr>
              <a:t>ной	н</a:t>
            </a:r>
            <a:r>
              <a:rPr sz="1800" spc="-15" dirty="0">
                <a:latin typeface="Calibri"/>
                <a:cs typeface="Calibri"/>
              </a:rPr>
              <a:t>а</a:t>
            </a:r>
            <a:r>
              <a:rPr sz="1800" dirty="0">
                <a:latin typeface="Calibri"/>
                <a:cs typeface="Calibri"/>
              </a:rPr>
              <a:t>уки,	важней</a:t>
            </a:r>
            <a:r>
              <a:rPr sz="1800" spc="-10" dirty="0">
                <a:latin typeface="Calibri"/>
                <a:cs typeface="Calibri"/>
              </a:rPr>
              <a:t>ш</a:t>
            </a:r>
            <a:r>
              <a:rPr sz="1800" dirty="0">
                <a:latin typeface="Calibri"/>
                <a:cs typeface="Calibri"/>
              </a:rPr>
              <a:t>их	прик</a:t>
            </a:r>
            <a:r>
              <a:rPr sz="1800" spc="5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ад</a:t>
            </a:r>
            <a:r>
              <a:rPr sz="1800" spc="-10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ых	и</a:t>
            </a:r>
            <a:r>
              <a:rPr sz="1800" spc="-20" dirty="0">
                <a:latin typeface="Calibri"/>
                <a:cs typeface="Calibri"/>
              </a:rPr>
              <a:t>с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л</a:t>
            </a:r>
            <a:r>
              <a:rPr sz="1800" spc="-20" dirty="0">
                <a:latin typeface="Calibri"/>
                <a:cs typeface="Calibri"/>
              </a:rPr>
              <a:t>е</a:t>
            </a:r>
            <a:r>
              <a:rPr sz="1800" spc="-10" dirty="0">
                <a:latin typeface="Calibri"/>
                <a:cs typeface="Calibri"/>
              </a:rPr>
              <a:t>д</a:t>
            </a:r>
            <a:r>
              <a:rPr sz="1800" spc="-5" dirty="0">
                <a:latin typeface="Calibri"/>
                <a:cs typeface="Calibri"/>
              </a:rPr>
              <a:t>ова</a:t>
            </a:r>
            <a:r>
              <a:rPr sz="1800" spc="-15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ий	и  </a:t>
            </a:r>
            <a:r>
              <a:rPr sz="1800" spc="-10" dirty="0">
                <a:latin typeface="Calibri"/>
                <a:cs typeface="Calibri"/>
              </a:rPr>
              <a:t>разработок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 dirty="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Совершенствование</a:t>
            </a:r>
            <a:r>
              <a:rPr sz="1800" spc="2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государственного</a:t>
            </a:r>
            <a:r>
              <a:rPr sz="1800" spc="2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регулирования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2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области</a:t>
            </a:r>
            <a:r>
              <a:rPr sz="1800" spc="2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развития</a:t>
            </a:r>
            <a:r>
              <a:rPr sz="1800" spc="2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науки</a:t>
            </a:r>
            <a:r>
              <a:rPr sz="1800" spc="2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технологий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Формирование национальной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инновационной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системы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0265" y="113156"/>
            <a:ext cx="8245475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Законодательная</a:t>
            </a:r>
            <a:r>
              <a:rPr spc="-15" dirty="0"/>
              <a:t> </a:t>
            </a:r>
            <a:r>
              <a:rPr spc="-5" dirty="0"/>
              <a:t>основа</a:t>
            </a:r>
            <a:r>
              <a:rPr spc="-10" dirty="0"/>
              <a:t> </a:t>
            </a:r>
            <a:r>
              <a:rPr spc="-5" dirty="0"/>
              <a:t>управления </a:t>
            </a:r>
            <a:r>
              <a:rPr spc="-890" dirty="0"/>
              <a:t> </a:t>
            </a:r>
            <a:r>
              <a:rPr spc="-5" dirty="0"/>
              <a:t>и</a:t>
            </a:r>
            <a:r>
              <a:rPr spc="-25" dirty="0"/>
              <a:t> </a:t>
            </a:r>
            <a:r>
              <a:rPr spc="-10" dirty="0"/>
              <a:t>планирования</a:t>
            </a:r>
            <a:r>
              <a:rPr spc="20" dirty="0"/>
              <a:t> </a:t>
            </a:r>
            <a:r>
              <a:rPr spc="-10" dirty="0"/>
              <a:t>научных</a:t>
            </a:r>
          </a:p>
          <a:p>
            <a:pPr algn="ctr">
              <a:lnSpc>
                <a:spcPct val="100000"/>
              </a:lnSpc>
            </a:pPr>
            <a:r>
              <a:rPr spc="-15" dirty="0"/>
              <a:t>исследований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25552" y="1959864"/>
            <a:ext cx="8819515" cy="177165"/>
            <a:chOff x="225552" y="1959864"/>
            <a:chExt cx="8819515" cy="177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5552" y="1959864"/>
              <a:ext cx="8819388" cy="1767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79171" y="2009648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2936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09752" y="2290648"/>
            <a:ext cx="8482330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  <a:tab pos="299720" algn="l"/>
                <a:tab pos="1678305" algn="l"/>
                <a:tab pos="3373120" algn="l"/>
                <a:tab pos="5057775" algn="l"/>
                <a:tab pos="6426200" algn="l"/>
                <a:tab pos="7447915" algn="l"/>
                <a:tab pos="7784465" algn="l"/>
              </a:tabLst>
            </a:pPr>
            <a:r>
              <a:rPr sz="1800" dirty="0">
                <a:latin typeface="Calibri"/>
                <a:cs typeface="Calibri"/>
              </a:rPr>
              <a:t>П</a:t>
            </a:r>
            <a:r>
              <a:rPr sz="1800" spc="-10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вы</a:t>
            </a:r>
            <a:r>
              <a:rPr sz="1800" spc="-10" dirty="0">
                <a:latin typeface="Calibri"/>
                <a:cs typeface="Calibri"/>
              </a:rPr>
              <a:t>ш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5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ие	эф</a:t>
            </a:r>
            <a:r>
              <a:rPr sz="1800" spc="5" dirty="0">
                <a:latin typeface="Calibri"/>
                <a:cs typeface="Calibri"/>
              </a:rPr>
              <a:t>ф</a:t>
            </a:r>
            <a:r>
              <a:rPr sz="1800" dirty="0">
                <a:latin typeface="Calibri"/>
                <a:cs typeface="Calibri"/>
              </a:rPr>
              <a:t>ек</a:t>
            </a:r>
            <a:r>
              <a:rPr sz="1800" spc="-5" dirty="0">
                <a:latin typeface="Calibri"/>
                <a:cs typeface="Calibri"/>
              </a:rPr>
              <a:t>тив</a:t>
            </a:r>
            <a:r>
              <a:rPr sz="1800" spc="-10" dirty="0">
                <a:latin typeface="Calibri"/>
                <a:cs typeface="Calibri"/>
              </a:rPr>
              <a:t>н</a:t>
            </a:r>
            <a:r>
              <a:rPr sz="1800" spc="-5" dirty="0">
                <a:latin typeface="Calibri"/>
                <a:cs typeface="Calibri"/>
              </a:rPr>
              <a:t>о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spc="-5" dirty="0">
                <a:latin typeface="Calibri"/>
                <a:cs typeface="Calibri"/>
              </a:rPr>
              <a:t>т</a:t>
            </a:r>
            <a:r>
              <a:rPr sz="1800" dirty="0">
                <a:latin typeface="Calibri"/>
                <a:cs typeface="Calibri"/>
              </a:rPr>
              <a:t>и	</a:t>
            </a:r>
            <a:r>
              <a:rPr sz="1800" spc="5" dirty="0">
                <a:latin typeface="Calibri"/>
                <a:cs typeface="Calibri"/>
              </a:rPr>
              <a:t>и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п</a:t>
            </a:r>
            <a:r>
              <a:rPr sz="1800" spc="-45" dirty="0">
                <a:latin typeface="Calibri"/>
                <a:cs typeface="Calibri"/>
              </a:rPr>
              <a:t>о</a:t>
            </a:r>
            <a:r>
              <a:rPr sz="1800" spc="-5" dirty="0">
                <a:latin typeface="Calibri"/>
                <a:cs typeface="Calibri"/>
              </a:rPr>
              <a:t>л</a:t>
            </a:r>
            <a:r>
              <a:rPr sz="1800" spc="5" dirty="0">
                <a:latin typeface="Calibri"/>
                <a:cs typeface="Calibri"/>
              </a:rPr>
              <a:t>ь</a:t>
            </a:r>
            <a:r>
              <a:rPr sz="1800" spc="-10" dirty="0">
                <a:latin typeface="Calibri"/>
                <a:cs typeface="Calibri"/>
              </a:rPr>
              <a:t>з</a:t>
            </a:r>
            <a:r>
              <a:rPr sz="1800" spc="-5" dirty="0">
                <a:latin typeface="Calibri"/>
                <a:cs typeface="Calibri"/>
              </a:rPr>
              <a:t>ова</a:t>
            </a:r>
            <a:r>
              <a:rPr sz="1800" dirty="0">
                <a:latin typeface="Calibri"/>
                <a:cs typeface="Calibri"/>
              </a:rPr>
              <a:t>ния	</a:t>
            </a:r>
            <a:r>
              <a:rPr sz="1800" spc="-5" dirty="0">
                <a:latin typeface="Calibri"/>
                <a:cs typeface="Calibri"/>
              </a:rPr>
              <a:t>р</a:t>
            </a:r>
            <a:r>
              <a:rPr sz="1800" spc="10" dirty="0">
                <a:latin typeface="Calibri"/>
                <a:cs typeface="Calibri"/>
              </a:rPr>
              <a:t>е</a:t>
            </a:r>
            <a:r>
              <a:rPr sz="1800" spc="-20" dirty="0">
                <a:latin typeface="Calibri"/>
                <a:cs typeface="Calibri"/>
              </a:rPr>
              <a:t>з</a:t>
            </a:r>
            <a:r>
              <a:rPr sz="1800" spc="-65" dirty="0">
                <a:latin typeface="Calibri"/>
                <a:cs typeface="Calibri"/>
              </a:rPr>
              <a:t>у</a:t>
            </a:r>
            <a:r>
              <a:rPr sz="1800" spc="-5" dirty="0">
                <a:latin typeface="Calibri"/>
                <a:cs typeface="Calibri"/>
              </a:rPr>
              <a:t>л</a:t>
            </a:r>
            <a:r>
              <a:rPr sz="1800" spc="-75" dirty="0">
                <a:latin typeface="Calibri"/>
                <a:cs typeface="Calibri"/>
              </a:rPr>
              <a:t>ь</a:t>
            </a:r>
            <a:r>
              <a:rPr sz="1800" spc="-5" dirty="0">
                <a:latin typeface="Calibri"/>
                <a:cs typeface="Calibri"/>
              </a:rPr>
              <a:t>та</a:t>
            </a:r>
            <a:r>
              <a:rPr sz="1800" spc="-30" dirty="0">
                <a:latin typeface="Calibri"/>
                <a:cs typeface="Calibri"/>
              </a:rPr>
              <a:t>т</a:t>
            </a:r>
            <a:r>
              <a:rPr sz="1800" spc="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в	н</a:t>
            </a:r>
            <a:r>
              <a:rPr sz="1800" spc="-20" dirty="0">
                <a:latin typeface="Calibri"/>
                <a:cs typeface="Calibri"/>
              </a:rPr>
              <a:t>а</a:t>
            </a:r>
            <a:r>
              <a:rPr sz="1800" dirty="0">
                <a:latin typeface="Calibri"/>
                <a:cs typeface="Calibri"/>
              </a:rPr>
              <a:t>учн</a:t>
            </a:r>
            <a:r>
              <a:rPr sz="1800" spc="-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й	и	н</a:t>
            </a:r>
            <a:r>
              <a:rPr sz="1800" spc="-20" dirty="0">
                <a:latin typeface="Calibri"/>
                <a:cs typeface="Calibri"/>
              </a:rPr>
              <a:t>а</a:t>
            </a:r>
            <a:r>
              <a:rPr sz="1800" spc="5" dirty="0">
                <a:latin typeface="Calibri"/>
                <a:cs typeface="Calibri"/>
              </a:rPr>
              <a:t>у</a:t>
            </a:r>
            <a:r>
              <a:rPr sz="1800" dirty="0">
                <a:latin typeface="Calibri"/>
                <a:cs typeface="Calibri"/>
              </a:rPr>
              <a:t>ч</a:t>
            </a:r>
            <a:r>
              <a:rPr sz="1800" spc="-10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о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технической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деятельности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Сохранение</a:t>
            </a:r>
            <a:r>
              <a:rPr sz="1800" dirty="0">
                <a:latin typeface="Calibri"/>
                <a:cs typeface="Calibri"/>
              </a:rPr>
              <a:t> 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развитие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кадрового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потенциала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научно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технического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комплекса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Интеграция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науки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5" dirty="0">
                <a:latin typeface="Calibri"/>
                <a:cs typeface="Calibri"/>
              </a:rPr>
              <a:t> образования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Развитие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международного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научно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-10" dirty="0">
                <a:latin typeface="Calibri"/>
                <a:cs typeface="Calibri"/>
              </a:rPr>
              <a:t> технического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сотрудничества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0265" y="113156"/>
            <a:ext cx="8245475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Законодательная</a:t>
            </a:r>
            <a:r>
              <a:rPr spc="-15" dirty="0"/>
              <a:t> </a:t>
            </a:r>
            <a:r>
              <a:rPr spc="-5" dirty="0"/>
              <a:t>основа</a:t>
            </a:r>
            <a:r>
              <a:rPr spc="-10" dirty="0"/>
              <a:t> </a:t>
            </a:r>
            <a:r>
              <a:rPr spc="-5" dirty="0"/>
              <a:t>управления </a:t>
            </a:r>
            <a:r>
              <a:rPr spc="-890" dirty="0"/>
              <a:t> </a:t>
            </a:r>
            <a:r>
              <a:rPr spc="-5" dirty="0"/>
              <a:t>и</a:t>
            </a:r>
            <a:r>
              <a:rPr spc="-25" dirty="0"/>
              <a:t> </a:t>
            </a:r>
            <a:r>
              <a:rPr spc="-10" dirty="0"/>
              <a:t>планирования</a:t>
            </a:r>
            <a:r>
              <a:rPr spc="20" dirty="0"/>
              <a:t> </a:t>
            </a:r>
            <a:r>
              <a:rPr spc="-10" dirty="0"/>
              <a:t>научных</a:t>
            </a:r>
          </a:p>
          <a:p>
            <a:pPr algn="ctr">
              <a:lnSpc>
                <a:spcPct val="100000"/>
              </a:lnSpc>
            </a:pPr>
            <a:r>
              <a:rPr spc="-15" dirty="0"/>
              <a:t>исследований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25552" y="1959864"/>
            <a:ext cx="8819515" cy="177165"/>
            <a:chOff x="225552" y="1959864"/>
            <a:chExt cx="8819515" cy="177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5552" y="1959864"/>
              <a:ext cx="8819388" cy="1767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79171" y="2009648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2936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09752" y="2290648"/>
            <a:ext cx="8485505" cy="194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4965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Основной</a:t>
            </a:r>
            <a:r>
              <a:rPr sz="1800" dirty="0">
                <a:latin typeface="Calibri"/>
                <a:cs typeface="Calibri"/>
              </a:rPr>
              <a:t> правовой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формой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отношений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между</a:t>
            </a:r>
            <a:r>
              <a:rPr sz="1800" spc="-5" dirty="0">
                <a:latin typeface="Calibri"/>
                <a:cs typeface="Calibri"/>
              </a:rPr>
              <a:t> научной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организацией</a:t>
            </a:r>
            <a:r>
              <a:rPr sz="1800" dirty="0">
                <a:latin typeface="Calibri"/>
                <a:cs typeface="Calibri"/>
              </a:rPr>
              <a:t> и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заказчиком являются </a:t>
            </a:r>
            <a:r>
              <a:rPr sz="1800" b="1" spc="-10" dirty="0">
                <a:latin typeface="Calibri"/>
                <a:cs typeface="Calibri"/>
              </a:rPr>
              <a:t>договоры </a:t>
            </a:r>
            <a:r>
              <a:rPr sz="1800" b="1" spc="-5" dirty="0">
                <a:latin typeface="Calibri"/>
                <a:cs typeface="Calibri"/>
              </a:rPr>
              <a:t>(контракты) </a:t>
            </a:r>
            <a:r>
              <a:rPr sz="1800" spc="-5" dirty="0">
                <a:latin typeface="Calibri"/>
                <a:cs typeface="Calibri"/>
              </a:rPr>
              <a:t>на </a:t>
            </a:r>
            <a:r>
              <a:rPr sz="1800" spc="-10" dirty="0">
                <a:latin typeface="Calibri"/>
                <a:cs typeface="Calibri"/>
              </a:rPr>
              <a:t>создание, </a:t>
            </a:r>
            <a:r>
              <a:rPr sz="1800" spc="-5" dirty="0">
                <a:latin typeface="Calibri"/>
                <a:cs typeface="Calibri"/>
              </a:rPr>
              <a:t>передачу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10" dirty="0">
                <a:latin typeface="Calibri"/>
                <a:cs typeface="Calibri"/>
              </a:rPr>
              <a:t>использование </a:t>
            </a:r>
            <a:r>
              <a:rPr sz="1800" spc="-5" dirty="0">
                <a:latin typeface="Calibri"/>
                <a:cs typeface="Calibri"/>
              </a:rPr>
              <a:t> научной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5" dirty="0">
                <a:latin typeface="Calibri"/>
                <a:cs typeface="Calibri"/>
              </a:rPr>
              <a:t>научно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10" dirty="0">
                <a:latin typeface="Calibri"/>
                <a:cs typeface="Calibri"/>
              </a:rPr>
              <a:t>технической продукции, </a:t>
            </a:r>
            <a:r>
              <a:rPr sz="1800" spc="-5" dirty="0">
                <a:latin typeface="Calibri"/>
                <a:cs typeface="Calibri"/>
              </a:rPr>
              <a:t>оказание научных, научно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5" dirty="0">
                <a:latin typeface="Calibri"/>
                <a:cs typeface="Calibri"/>
              </a:rPr>
              <a:t>технических,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инженерно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15" dirty="0">
                <a:latin typeface="Calibri"/>
                <a:cs typeface="Calibri"/>
              </a:rPr>
              <a:t>консультационных </a:t>
            </a:r>
            <a:r>
              <a:rPr sz="1800" spc="-20" dirty="0">
                <a:latin typeface="Calibri"/>
                <a:cs typeface="Calibri"/>
              </a:rPr>
              <a:t>услуг. </a:t>
            </a:r>
            <a:r>
              <a:rPr sz="1800" spc="-5" dirty="0">
                <a:latin typeface="Calibri"/>
                <a:cs typeface="Calibri"/>
              </a:rPr>
              <a:t>Правительство РФ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5" dirty="0">
                <a:latin typeface="Calibri"/>
                <a:cs typeface="Calibri"/>
              </a:rPr>
              <a:t>органы </a:t>
            </a:r>
            <a:r>
              <a:rPr sz="1800" spc="-10" dirty="0">
                <a:latin typeface="Calibri"/>
                <a:cs typeface="Calibri"/>
              </a:rPr>
              <a:t>исполнительной </a:t>
            </a:r>
            <a:r>
              <a:rPr sz="1800" spc="-5" dirty="0">
                <a:latin typeface="Calibri"/>
                <a:cs typeface="Calibri"/>
              </a:rPr>
              <a:t> власти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субъектов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5" dirty="0">
                <a:latin typeface="Calibri"/>
                <a:cs typeface="Calibri"/>
              </a:rPr>
              <a:t>РФ,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учредившие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государственные</a:t>
            </a:r>
            <a:r>
              <a:rPr sz="1800" spc="-5" dirty="0">
                <a:latin typeface="Calibri"/>
                <a:cs typeface="Calibri"/>
              </a:rPr>
              <a:t> научные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организации,</a:t>
            </a:r>
            <a:r>
              <a:rPr sz="1800" dirty="0">
                <a:latin typeface="Calibri"/>
                <a:cs typeface="Calibri"/>
              </a:rPr>
              <a:t> вправе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устанавливать для </a:t>
            </a:r>
            <a:r>
              <a:rPr sz="1800" dirty="0">
                <a:latin typeface="Calibri"/>
                <a:cs typeface="Calibri"/>
              </a:rPr>
              <a:t>них </a:t>
            </a:r>
            <a:r>
              <a:rPr sz="1800" spc="-5" dirty="0">
                <a:latin typeface="Calibri"/>
                <a:cs typeface="Calibri"/>
              </a:rPr>
              <a:t>обязательный </a:t>
            </a:r>
            <a:r>
              <a:rPr sz="1800" spc="-10" dirty="0">
                <a:latin typeface="Calibri"/>
                <a:cs typeface="Calibri"/>
              </a:rPr>
              <a:t>государственный заказ </a:t>
            </a:r>
            <a:r>
              <a:rPr sz="1800" spc="-5" dirty="0">
                <a:latin typeface="Calibri"/>
                <a:cs typeface="Calibri"/>
              </a:rPr>
              <a:t>на выполнение научных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исследований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экспериментальных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разработок.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0265" y="113156"/>
            <a:ext cx="8245475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Законодательная</a:t>
            </a:r>
            <a:r>
              <a:rPr spc="-15" dirty="0"/>
              <a:t> </a:t>
            </a:r>
            <a:r>
              <a:rPr spc="-5" dirty="0"/>
              <a:t>основа</a:t>
            </a:r>
            <a:r>
              <a:rPr spc="-10" dirty="0"/>
              <a:t> </a:t>
            </a:r>
            <a:r>
              <a:rPr spc="-5" dirty="0"/>
              <a:t>управления </a:t>
            </a:r>
            <a:r>
              <a:rPr spc="-890" dirty="0"/>
              <a:t> </a:t>
            </a:r>
            <a:r>
              <a:rPr spc="-5" dirty="0"/>
              <a:t>и</a:t>
            </a:r>
            <a:r>
              <a:rPr spc="-25" dirty="0"/>
              <a:t> </a:t>
            </a:r>
            <a:r>
              <a:rPr spc="-10" dirty="0"/>
              <a:t>планирования</a:t>
            </a:r>
            <a:r>
              <a:rPr spc="20" dirty="0"/>
              <a:t> </a:t>
            </a:r>
            <a:r>
              <a:rPr spc="-10" dirty="0"/>
              <a:t>научных</a:t>
            </a:r>
          </a:p>
          <a:p>
            <a:pPr algn="ctr">
              <a:lnSpc>
                <a:spcPct val="100000"/>
              </a:lnSpc>
            </a:pPr>
            <a:r>
              <a:rPr spc="-15" dirty="0"/>
              <a:t>исследований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25552" y="1959864"/>
            <a:ext cx="8819515" cy="177165"/>
            <a:chOff x="225552" y="1959864"/>
            <a:chExt cx="8819515" cy="177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5552" y="1959864"/>
              <a:ext cx="8819388" cy="1767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79171" y="2009648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2936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09752" y="2290648"/>
            <a:ext cx="8484870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4965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ведении</a:t>
            </a:r>
            <a:r>
              <a:rPr sz="1800" spc="-5" dirty="0">
                <a:latin typeface="Calibri"/>
                <a:cs typeface="Calibri"/>
              </a:rPr>
              <a:t> Правительства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РФ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находятся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Российский</a:t>
            </a:r>
            <a:r>
              <a:rPr sz="1800" b="1" spc="-5" dirty="0">
                <a:latin typeface="Calibri"/>
                <a:cs typeface="Calibri"/>
              </a:rPr>
              <a:t> фонд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фундаментальных 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исследований </a:t>
            </a:r>
            <a:r>
              <a:rPr sz="1800" b="1" dirty="0">
                <a:latin typeface="Calibri"/>
                <a:cs typeface="Calibri"/>
              </a:rPr>
              <a:t>и </a:t>
            </a:r>
            <a:r>
              <a:rPr sz="1800" b="1" spc="-10" dirty="0">
                <a:latin typeface="Calibri"/>
                <a:cs typeface="Calibri"/>
              </a:rPr>
              <a:t>Российский </a:t>
            </a:r>
            <a:r>
              <a:rPr sz="1800" b="1" spc="-5" dirty="0">
                <a:latin typeface="Calibri"/>
                <a:cs typeface="Calibri"/>
              </a:rPr>
              <a:t>гуманитарный научный фонд</a:t>
            </a:r>
            <a:r>
              <a:rPr sz="1800" spc="-5" dirty="0">
                <a:latin typeface="Calibri"/>
                <a:cs typeface="Calibri"/>
              </a:rPr>
              <a:t>. Они </a:t>
            </a:r>
            <a:r>
              <a:rPr sz="1800" spc="-10" dirty="0">
                <a:latin typeface="Calibri"/>
                <a:cs typeface="Calibri"/>
              </a:rPr>
              <a:t>проводят отбор </a:t>
            </a:r>
            <a:r>
              <a:rPr sz="1800" spc="-5" dirty="0">
                <a:latin typeface="Calibri"/>
                <a:cs typeface="Calibri"/>
              </a:rPr>
              <a:t>на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конкурсной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основе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проектов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научных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исследований,</a:t>
            </a:r>
            <a:r>
              <a:rPr sz="1800" spc="-5" dirty="0">
                <a:latin typeface="Calibri"/>
                <a:cs typeface="Calibri"/>
              </a:rPr>
              <a:t> поддерживаемых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этими </a:t>
            </a:r>
            <a:r>
              <a:rPr sz="1800" spc="-5" dirty="0">
                <a:latin typeface="Calibri"/>
                <a:cs typeface="Calibri"/>
              </a:rPr>
              <a:t> фондами,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изданию</a:t>
            </a:r>
            <a:r>
              <a:rPr sz="1800" spc="-5" dirty="0">
                <a:latin typeface="Calibri"/>
                <a:cs typeface="Calibri"/>
              </a:rPr>
              <a:t> научных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трудов,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организации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научных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мероприятий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(конференций, семинаров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15" dirty="0">
                <a:latin typeface="Calibri"/>
                <a:cs typeface="Calibri"/>
              </a:rPr>
              <a:t>т.п.), </a:t>
            </a:r>
            <a:r>
              <a:rPr sz="1800" spc="-5" dirty="0">
                <a:latin typeface="Calibri"/>
                <a:cs typeface="Calibri"/>
              </a:rPr>
              <a:t>развитию экспериментальной </a:t>
            </a:r>
            <a:r>
              <a:rPr sz="1800" dirty="0">
                <a:latin typeface="Calibri"/>
                <a:cs typeface="Calibri"/>
              </a:rPr>
              <a:t>базы </a:t>
            </a:r>
            <a:r>
              <a:rPr sz="1800" spc="-10" dirty="0">
                <a:latin typeface="Calibri"/>
                <a:cs typeface="Calibri"/>
              </a:rPr>
              <a:t>исследований. </a:t>
            </a:r>
            <a:r>
              <a:rPr sz="1800" spc="-5" dirty="0">
                <a:latin typeface="Calibri"/>
                <a:cs typeface="Calibri"/>
              </a:rPr>
              <a:t> Фонды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финансируют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отобранные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проекты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мероприятия,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контролируют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использование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выделенных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средств,</a:t>
            </a:r>
            <a:r>
              <a:rPr sz="1800" spc="1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поддерживают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международное</a:t>
            </a:r>
            <a:r>
              <a:rPr sz="1800" spc="1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сотрудничество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области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научных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исследований.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0265" y="113156"/>
            <a:ext cx="8245475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Законодательная</a:t>
            </a:r>
            <a:r>
              <a:rPr spc="-15" dirty="0"/>
              <a:t> </a:t>
            </a:r>
            <a:r>
              <a:rPr spc="-5" dirty="0"/>
              <a:t>основа</a:t>
            </a:r>
            <a:r>
              <a:rPr spc="-10" dirty="0"/>
              <a:t> </a:t>
            </a:r>
            <a:r>
              <a:rPr spc="-5" dirty="0"/>
              <a:t>управления </a:t>
            </a:r>
            <a:r>
              <a:rPr spc="-890" dirty="0"/>
              <a:t> </a:t>
            </a:r>
            <a:r>
              <a:rPr spc="-5" dirty="0"/>
              <a:t>и</a:t>
            </a:r>
            <a:r>
              <a:rPr spc="-25" dirty="0"/>
              <a:t> </a:t>
            </a:r>
            <a:r>
              <a:rPr spc="-10" dirty="0"/>
              <a:t>планирования</a:t>
            </a:r>
            <a:r>
              <a:rPr spc="20" dirty="0"/>
              <a:t> </a:t>
            </a:r>
            <a:r>
              <a:rPr spc="-10" dirty="0"/>
              <a:t>научных</a:t>
            </a:r>
          </a:p>
          <a:p>
            <a:pPr algn="ctr">
              <a:lnSpc>
                <a:spcPct val="100000"/>
              </a:lnSpc>
            </a:pPr>
            <a:r>
              <a:rPr spc="-15" dirty="0"/>
              <a:t>исследований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25552" y="1959864"/>
            <a:ext cx="8819515" cy="177165"/>
            <a:chOff x="225552" y="1959864"/>
            <a:chExt cx="8819515" cy="177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5552" y="1959864"/>
              <a:ext cx="8819388" cy="1767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79171" y="2009648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2936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09752" y="2290648"/>
            <a:ext cx="8484235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4965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Другим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федеральным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органом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исполнительной</a:t>
            </a:r>
            <a:r>
              <a:rPr sz="1800" spc="-5" dirty="0">
                <a:latin typeface="Calibri"/>
                <a:cs typeface="Calibri"/>
              </a:rPr>
              <a:t> власти,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осуществляющим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исполнительные, контрольные, </a:t>
            </a:r>
            <a:r>
              <a:rPr sz="1800" spc="-5" dirty="0">
                <a:latin typeface="Calibri"/>
                <a:cs typeface="Calibri"/>
              </a:rPr>
              <a:t>разрешительные, </a:t>
            </a:r>
            <a:r>
              <a:rPr sz="1800" spc="-10" dirty="0">
                <a:latin typeface="Calibri"/>
                <a:cs typeface="Calibri"/>
              </a:rPr>
              <a:t>регулирующие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5" dirty="0">
                <a:latin typeface="Calibri"/>
                <a:cs typeface="Calibri"/>
              </a:rPr>
              <a:t>организационные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функции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10" dirty="0">
                <a:latin typeface="Calibri"/>
                <a:cs typeface="Calibri"/>
              </a:rPr>
              <a:t>области охраны </a:t>
            </a:r>
            <a:r>
              <a:rPr sz="1800" spc="-5" dirty="0">
                <a:latin typeface="Calibri"/>
                <a:cs typeface="Calibri"/>
              </a:rPr>
              <a:t>промышленной </a:t>
            </a:r>
            <a:r>
              <a:rPr sz="1800" dirty="0">
                <a:latin typeface="Calibri"/>
                <a:cs typeface="Calibri"/>
              </a:rPr>
              <a:t>собственности, правовой </a:t>
            </a:r>
            <a:r>
              <a:rPr sz="1800" spc="-10" dirty="0">
                <a:latin typeface="Calibri"/>
                <a:cs typeface="Calibri"/>
              </a:rPr>
              <a:t>охраны </a:t>
            </a:r>
            <a:r>
              <a:rPr sz="1800" dirty="0">
                <a:latin typeface="Calibri"/>
                <a:cs typeface="Calibri"/>
              </a:rPr>
              <a:t>ЭВМ, баз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данных</a:t>
            </a:r>
            <a:r>
              <a:rPr sz="1800" dirty="0">
                <a:latin typeface="Calibri"/>
                <a:cs typeface="Calibri"/>
              </a:rPr>
              <a:t> 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топологий</a:t>
            </a:r>
            <a:r>
              <a:rPr sz="1800" spc="-5" dirty="0">
                <a:latin typeface="Calibri"/>
                <a:cs typeface="Calibri"/>
              </a:rPr>
              <a:t> интегральных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микросхем,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является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Российское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агентство</a:t>
            </a:r>
            <a:r>
              <a:rPr sz="1800" b="1" spc="-5" dirty="0">
                <a:latin typeface="Calibri"/>
                <a:cs typeface="Calibri"/>
              </a:rPr>
              <a:t> по 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патентам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и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товарным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знакам</a:t>
            </a:r>
            <a:r>
              <a:rPr sz="1800" spc="-5" dirty="0">
                <a:latin typeface="Calibri"/>
                <a:cs typeface="Calibri"/>
              </a:rPr>
              <a:t>.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Агентство</a:t>
            </a:r>
            <a:r>
              <a:rPr sz="1800" spc="-5" dirty="0">
                <a:latin typeface="Calibri"/>
                <a:cs typeface="Calibri"/>
              </a:rPr>
              <a:t> принимает</a:t>
            </a:r>
            <a:r>
              <a:rPr sz="1800" dirty="0">
                <a:latin typeface="Calibri"/>
                <a:cs typeface="Calibri"/>
              </a:rPr>
              <a:t> к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рассмотрению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заявки</a:t>
            </a:r>
            <a:r>
              <a:rPr sz="1800" spc="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 </a:t>
            </a:r>
            <a:r>
              <a:rPr sz="1800" dirty="0">
                <a:latin typeface="Calibri"/>
                <a:cs typeface="Calibri"/>
              </a:rPr>
              <a:t> выдачу </a:t>
            </a:r>
            <a:r>
              <a:rPr sz="1800" spc="-5" dirty="0">
                <a:latin typeface="Calibri"/>
                <a:cs typeface="Calibri"/>
              </a:rPr>
              <a:t>патентов, </a:t>
            </a:r>
            <a:r>
              <a:rPr sz="1800" spc="-10" dirty="0">
                <a:latin typeface="Calibri"/>
                <a:cs typeface="Calibri"/>
              </a:rPr>
              <a:t>свидетельств </a:t>
            </a:r>
            <a:r>
              <a:rPr sz="1800" spc="-5" dirty="0">
                <a:latin typeface="Calibri"/>
                <a:cs typeface="Calibri"/>
              </a:rPr>
              <a:t>на объекты промышленной собственности, </a:t>
            </a:r>
            <a:r>
              <a:rPr sz="1800" spc="-10" dirty="0">
                <a:latin typeface="Calibri"/>
                <a:cs typeface="Calibri"/>
              </a:rPr>
              <a:t>проводит </a:t>
            </a:r>
            <a:r>
              <a:rPr sz="1800" spc="-5" dirty="0">
                <a:latin typeface="Calibri"/>
                <a:cs typeface="Calibri"/>
              </a:rPr>
              <a:t> экспертизу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этих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заявок,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осуществляет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государственную</a:t>
            </a:r>
            <a:r>
              <a:rPr sz="1800" spc="-5" dirty="0">
                <a:latin typeface="Calibri"/>
                <a:cs typeface="Calibri"/>
              </a:rPr>
              <a:t> регистрацию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объектов </a:t>
            </a:r>
            <a:r>
              <a:rPr sz="1800" spc="-5" dirty="0">
                <a:latin typeface="Calibri"/>
                <a:cs typeface="Calibri"/>
              </a:rPr>
              <a:t> промышленной</a:t>
            </a:r>
            <a:r>
              <a:rPr sz="1800" spc="-10" dirty="0">
                <a:latin typeface="Calibri"/>
                <a:cs typeface="Calibri"/>
              </a:rPr>
              <a:t> собственности,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выдает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охранные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документы.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0265" y="113156"/>
            <a:ext cx="8245475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Законодательная</a:t>
            </a:r>
            <a:r>
              <a:rPr spc="-15" dirty="0"/>
              <a:t> </a:t>
            </a:r>
            <a:r>
              <a:rPr spc="-5" dirty="0"/>
              <a:t>основа</a:t>
            </a:r>
            <a:r>
              <a:rPr spc="-10" dirty="0"/>
              <a:t> </a:t>
            </a:r>
            <a:r>
              <a:rPr spc="-5" dirty="0"/>
              <a:t>управления </a:t>
            </a:r>
            <a:r>
              <a:rPr spc="-890" dirty="0"/>
              <a:t> </a:t>
            </a:r>
            <a:r>
              <a:rPr spc="-5" dirty="0"/>
              <a:t>и</a:t>
            </a:r>
            <a:r>
              <a:rPr spc="-25" dirty="0"/>
              <a:t> </a:t>
            </a:r>
            <a:r>
              <a:rPr spc="-10" dirty="0"/>
              <a:t>планирования</a:t>
            </a:r>
            <a:r>
              <a:rPr spc="20" dirty="0"/>
              <a:t> </a:t>
            </a:r>
            <a:r>
              <a:rPr spc="-10" dirty="0"/>
              <a:t>научных</a:t>
            </a:r>
          </a:p>
          <a:p>
            <a:pPr algn="ctr">
              <a:lnSpc>
                <a:spcPct val="100000"/>
              </a:lnSpc>
            </a:pPr>
            <a:r>
              <a:rPr spc="-15" dirty="0"/>
              <a:t>исследований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25552" y="1959864"/>
            <a:ext cx="8819515" cy="177165"/>
            <a:chOff x="225552" y="1959864"/>
            <a:chExt cx="8819515" cy="177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5552" y="1959864"/>
              <a:ext cx="8819388" cy="1767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79171" y="2009648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2936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822183" y="2290648"/>
            <a:ext cx="107124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выполняет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9752" y="2290648"/>
            <a:ext cx="7369809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00"/>
              </a:spcBef>
              <a:tabLst>
                <a:tab pos="1377950" algn="l"/>
                <a:tab pos="3182620" algn="l"/>
                <a:tab pos="4257040" algn="l"/>
                <a:tab pos="4597400" algn="l"/>
                <a:tab pos="5417185" algn="l"/>
                <a:tab pos="6630670" algn="l"/>
              </a:tabLst>
            </a:pPr>
            <a:r>
              <a:rPr sz="1800" spc="-5" dirty="0">
                <a:latin typeface="Calibri"/>
                <a:cs typeface="Calibri"/>
              </a:rPr>
              <a:t>Важные	управленческие	функции	</a:t>
            </a:r>
            <a:r>
              <a:rPr sz="1800" dirty="0">
                <a:latin typeface="Calibri"/>
                <a:cs typeface="Calibri"/>
              </a:rPr>
              <a:t>в	сфере	</a:t>
            </a:r>
            <a:r>
              <a:rPr sz="1800" spc="-10" dirty="0">
                <a:latin typeface="Calibri"/>
                <a:cs typeface="Calibri"/>
              </a:rPr>
              <a:t>вузовской	</a:t>
            </a:r>
            <a:r>
              <a:rPr sz="1800" spc="-5" dirty="0">
                <a:latin typeface="Calibri"/>
                <a:cs typeface="Calibri"/>
              </a:rPr>
              <a:t>науки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Министерство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образования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и </a:t>
            </a:r>
            <a:r>
              <a:rPr sz="1800" b="1" spc="-10" dirty="0">
                <a:latin typeface="Calibri"/>
                <a:cs typeface="Calibri"/>
              </a:rPr>
              <a:t>науки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РФ</a:t>
            </a:r>
            <a:r>
              <a:rPr sz="1800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 marL="36766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В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число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основных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задач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Министерства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образования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науки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РФ </a:t>
            </a:r>
            <a:r>
              <a:rPr sz="1800" spc="-15" dirty="0">
                <a:latin typeface="Calibri"/>
                <a:cs typeface="Calibri"/>
              </a:rPr>
              <a:t>входит: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9752" y="3388232"/>
            <a:ext cx="848169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Calibri"/>
                <a:cs typeface="Calibri"/>
              </a:rPr>
              <a:t>Разработка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реализация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системы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управления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сферой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научной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деятельности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15" dirty="0">
                <a:latin typeface="Calibri"/>
                <a:cs typeface="Calibri"/>
              </a:rPr>
              <a:t>Координация</a:t>
            </a:r>
            <a:r>
              <a:rPr sz="1800" spc="4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научно</a:t>
            </a:r>
            <a:r>
              <a:rPr sz="1800" spc="4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4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исследовательских</a:t>
            </a:r>
            <a:r>
              <a:rPr sz="1800" spc="4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4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опытно</a:t>
            </a:r>
            <a:r>
              <a:rPr sz="1800" spc="434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4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конструкторских</a:t>
            </a:r>
            <a:r>
              <a:rPr sz="1800" spc="4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работ</a:t>
            </a:r>
            <a:r>
              <a:rPr sz="1800" spc="4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учреждениях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5" dirty="0">
                <a:latin typeface="Calibri"/>
                <a:cs typeface="Calibri"/>
              </a:rPr>
              <a:t> организациях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сферы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образования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Реализация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кадровой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политики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5" dirty="0">
                <a:latin typeface="Calibri"/>
                <a:cs typeface="Calibri"/>
              </a:rPr>
              <a:t>сферах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образования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научной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деятельности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0265" y="113156"/>
            <a:ext cx="8245475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Законодательная</a:t>
            </a:r>
            <a:r>
              <a:rPr spc="-15" dirty="0"/>
              <a:t> </a:t>
            </a:r>
            <a:r>
              <a:rPr spc="-5" dirty="0"/>
              <a:t>основа</a:t>
            </a:r>
            <a:r>
              <a:rPr spc="-10" dirty="0"/>
              <a:t> </a:t>
            </a:r>
            <a:r>
              <a:rPr spc="-5" dirty="0"/>
              <a:t>управления </a:t>
            </a:r>
            <a:r>
              <a:rPr spc="-890" dirty="0"/>
              <a:t> </a:t>
            </a:r>
            <a:r>
              <a:rPr spc="-5" dirty="0"/>
              <a:t>и</a:t>
            </a:r>
            <a:r>
              <a:rPr spc="-25" dirty="0"/>
              <a:t> </a:t>
            </a:r>
            <a:r>
              <a:rPr spc="-10" dirty="0"/>
              <a:t>планирования</a:t>
            </a:r>
            <a:r>
              <a:rPr spc="20" dirty="0"/>
              <a:t> </a:t>
            </a:r>
            <a:r>
              <a:rPr spc="-10" dirty="0"/>
              <a:t>научных</a:t>
            </a:r>
          </a:p>
          <a:p>
            <a:pPr algn="ctr">
              <a:lnSpc>
                <a:spcPct val="100000"/>
              </a:lnSpc>
            </a:pPr>
            <a:r>
              <a:rPr spc="-15" dirty="0"/>
              <a:t>исследований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25552" y="1959864"/>
            <a:ext cx="8819515" cy="177165"/>
            <a:chOff x="225552" y="1959864"/>
            <a:chExt cx="8819515" cy="177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5552" y="1959864"/>
              <a:ext cx="8819388" cy="1767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79171" y="2009648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2936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09752" y="2290648"/>
            <a:ext cx="8484870" cy="276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Намечены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направления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работы</a:t>
            </a:r>
            <a:r>
              <a:rPr sz="1800" b="1" dirty="0">
                <a:latin typeface="Calibri"/>
                <a:cs typeface="Calibri"/>
              </a:rPr>
              <a:t> с </a:t>
            </a:r>
            <a:r>
              <a:rPr sz="1800" b="1" spc="-15" dirty="0">
                <a:latin typeface="Calibri"/>
                <a:cs typeface="Calibri"/>
              </a:rPr>
              <a:t>молодежью</a:t>
            </a:r>
            <a:r>
              <a:rPr sz="1800" spc="-15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  <a:tab pos="1403985" algn="l"/>
                <a:tab pos="2310765" algn="l"/>
                <a:tab pos="3258820" algn="l"/>
                <a:tab pos="4447540" algn="l"/>
                <a:tab pos="5583555" algn="l"/>
                <a:tab pos="5948045" algn="l"/>
                <a:tab pos="6842759" algn="l"/>
                <a:tab pos="7808595" algn="l"/>
              </a:tabLst>
            </a:pP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азвивать	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spc="5" dirty="0">
                <a:latin typeface="Calibri"/>
                <a:cs typeface="Calibri"/>
              </a:rPr>
              <a:t>и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spc="-5" dirty="0">
                <a:latin typeface="Calibri"/>
                <a:cs typeface="Calibri"/>
              </a:rPr>
              <a:t>т</a:t>
            </a:r>
            <a:r>
              <a:rPr sz="1800" spc="-10" dirty="0">
                <a:latin typeface="Calibri"/>
                <a:cs typeface="Calibri"/>
              </a:rPr>
              <a:t>е</a:t>
            </a:r>
            <a:r>
              <a:rPr sz="1800" spc="-20" dirty="0">
                <a:latin typeface="Calibri"/>
                <a:cs typeface="Calibri"/>
              </a:rPr>
              <a:t>м</a:t>
            </a:r>
            <a:r>
              <a:rPr sz="1800" dirty="0">
                <a:latin typeface="Calibri"/>
                <a:cs typeface="Calibri"/>
              </a:rPr>
              <a:t>у	н</a:t>
            </a:r>
            <a:r>
              <a:rPr sz="1800" spc="-15" dirty="0">
                <a:latin typeface="Calibri"/>
                <a:cs typeface="Calibri"/>
              </a:rPr>
              <a:t>а</a:t>
            </a:r>
            <a:r>
              <a:rPr sz="1800" dirty="0">
                <a:latin typeface="Calibri"/>
                <a:cs typeface="Calibri"/>
              </a:rPr>
              <a:t>уч</a:t>
            </a:r>
            <a:r>
              <a:rPr sz="1800" spc="-10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ых	</a:t>
            </a:r>
            <a:r>
              <a:rPr sz="1800" spc="-40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ли</a:t>
            </a:r>
            <a:r>
              <a:rPr sz="1800" spc="-10" dirty="0">
                <a:latin typeface="Calibri"/>
                <a:cs typeface="Calibri"/>
              </a:rPr>
              <a:t>м</a:t>
            </a:r>
            <a:r>
              <a:rPr sz="1800" dirty="0">
                <a:latin typeface="Calibri"/>
                <a:cs typeface="Calibri"/>
              </a:rPr>
              <a:t>пиа</a:t>
            </a:r>
            <a:r>
              <a:rPr sz="1800" spc="70" dirty="0">
                <a:latin typeface="Calibri"/>
                <a:cs typeface="Calibri"/>
              </a:rPr>
              <a:t>д</a:t>
            </a:r>
            <a:r>
              <a:rPr sz="1800" dirty="0">
                <a:latin typeface="Calibri"/>
                <a:cs typeface="Calibri"/>
              </a:rPr>
              <a:t>,	</a:t>
            </a:r>
            <a:r>
              <a:rPr sz="1800" spc="-20" dirty="0">
                <a:latin typeface="Calibri"/>
                <a:cs typeface="Calibri"/>
              </a:rPr>
              <a:t>к</a:t>
            </a:r>
            <a:r>
              <a:rPr sz="1800" spc="-5" dirty="0">
                <a:latin typeface="Calibri"/>
                <a:cs typeface="Calibri"/>
              </a:rPr>
              <a:t>онкурсо</a:t>
            </a:r>
            <a:r>
              <a:rPr sz="1800" dirty="0">
                <a:latin typeface="Calibri"/>
                <a:cs typeface="Calibri"/>
              </a:rPr>
              <a:t>в	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а	луч</a:t>
            </a:r>
            <a:r>
              <a:rPr sz="1800" spc="-10" dirty="0">
                <a:latin typeface="Calibri"/>
                <a:cs typeface="Calibri"/>
              </a:rPr>
              <a:t>ш</a:t>
            </a:r>
            <a:r>
              <a:rPr sz="1800" dirty="0">
                <a:latin typeface="Calibri"/>
                <a:cs typeface="Calibri"/>
              </a:rPr>
              <a:t>ую	н</a:t>
            </a:r>
            <a:r>
              <a:rPr sz="1800" spc="-15" dirty="0">
                <a:latin typeface="Calibri"/>
                <a:cs typeface="Calibri"/>
              </a:rPr>
              <a:t>а</a:t>
            </a:r>
            <a:r>
              <a:rPr sz="1800" dirty="0">
                <a:latin typeface="Calibri"/>
                <a:cs typeface="Calibri"/>
              </a:rPr>
              <a:t>уч</a:t>
            </a:r>
            <a:r>
              <a:rPr sz="1800" spc="-10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ую	</a:t>
            </a:r>
            <a:r>
              <a:rPr sz="1800" spc="-5" dirty="0">
                <a:latin typeface="Calibri"/>
                <a:cs typeface="Calibri"/>
              </a:rPr>
              <a:t>ра</a:t>
            </a:r>
            <a:r>
              <a:rPr sz="1800" dirty="0">
                <a:latin typeface="Calibri"/>
                <a:cs typeface="Calibri"/>
              </a:rPr>
              <a:t>б</a:t>
            </a:r>
            <a:r>
              <a:rPr sz="1800" spc="-15" dirty="0">
                <a:latin typeface="Calibri"/>
                <a:cs typeface="Calibri"/>
              </a:rPr>
              <a:t>о</a:t>
            </a:r>
            <a:r>
              <a:rPr sz="1800" spc="-5" dirty="0">
                <a:latin typeface="Calibri"/>
                <a:cs typeface="Calibri"/>
              </a:rPr>
              <a:t>ту  </a:t>
            </a:r>
            <a:r>
              <a:rPr sz="1800" spc="-15" dirty="0">
                <a:latin typeface="Calibri"/>
                <a:cs typeface="Calibri"/>
              </a:rPr>
              <a:t>студентов</a:t>
            </a:r>
            <a:r>
              <a:rPr sz="1800" dirty="0">
                <a:latin typeface="Calibri"/>
                <a:cs typeface="Calibri"/>
              </a:rPr>
              <a:t> 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учащейся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молодежи,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научных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молодежных</a:t>
            </a:r>
            <a:r>
              <a:rPr sz="1800" spc="-20" dirty="0">
                <a:latin typeface="Calibri"/>
                <a:cs typeface="Calibri"/>
              </a:rPr>
              <a:t> школ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конференций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  <a:tab pos="1591310" algn="l"/>
                <a:tab pos="3271520" algn="l"/>
                <a:tab pos="4699635" algn="l"/>
                <a:tab pos="5861050" algn="l"/>
                <a:tab pos="7183755" algn="l"/>
              </a:tabLst>
            </a:pPr>
            <a:r>
              <a:rPr sz="1800" spc="-5" dirty="0">
                <a:latin typeface="Calibri"/>
                <a:cs typeface="Calibri"/>
              </a:rPr>
              <a:t>Обеспечить	академическую	мобильность	</a:t>
            </a:r>
            <a:r>
              <a:rPr sz="1800" spc="-15" dirty="0">
                <a:latin typeface="Calibri"/>
                <a:cs typeface="Calibri"/>
              </a:rPr>
              <a:t>студентов,	</a:t>
            </a:r>
            <a:r>
              <a:rPr sz="1800" spc="-5" dirty="0">
                <a:latin typeface="Calibri"/>
                <a:cs typeface="Calibri"/>
              </a:rPr>
              <a:t>аспирантов,	</a:t>
            </a:r>
            <a:r>
              <a:rPr sz="1800" spc="-10" dirty="0">
                <a:latin typeface="Calibri"/>
                <a:cs typeface="Calibri"/>
              </a:rPr>
              <a:t>докторантов,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разработать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систему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поддержки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5" dirty="0">
                <a:latin typeface="Calibri"/>
                <a:cs typeface="Calibri"/>
              </a:rPr>
              <a:t> поощрения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одаренной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молодежи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Совершенствовать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организацию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учебно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научно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исследовательских</a:t>
            </a:r>
            <a:r>
              <a:rPr sz="1800" spc="1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работ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молодежи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10" dirty="0">
                <a:latin typeface="Calibri"/>
                <a:cs typeface="Calibri"/>
              </a:rPr>
              <a:t>системе: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школа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вуз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аспирантура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10" dirty="0">
                <a:latin typeface="Calibri"/>
                <a:cs typeface="Calibri"/>
              </a:rPr>
              <a:t>докторантура.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0265" y="113156"/>
            <a:ext cx="8245475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Законодательная</a:t>
            </a:r>
            <a:r>
              <a:rPr spc="-15" dirty="0"/>
              <a:t> </a:t>
            </a:r>
            <a:r>
              <a:rPr spc="-5" dirty="0"/>
              <a:t>основа</a:t>
            </a:r>
            <a:r>
              <a:rPr spc="-10" dirty="0"/>
              <a:t> </a:t>
            </a:r>
            <a:r>
              <a:rPr spc="-5" dirty="0"/>
              <a:t>управления </a:t>
            </a:r>
            <a:r>
              <a:rPr spc="-890" dirty="0"/>
              <a:t> </a:t>
            </a:r>
            <a:r>
              <a:rPr spc="-5" dirty="0"/>
              <a:t>и</a:t>
            </a:r>
            <a:r>
              <a:rPr spc="-25" dirty="0"/>
              <a:t> </a:t>
            </a:r>
            <a:r>
              <a:rPr spc="-10" dirty="0"/>
              <a:t>планирования</a:t>
            </a:r>
            <a:r>
              <a:rPr spc="20" dirty="0"/>
              <a:t> </a:t>
            </a:r>
            <a:r>
              <a:rPr spc="-10" dirty="0"/>
              <a:t>научных</a:t>
            </a:r>
          </a:p>
          <a:p>
            <a:pPr algn="ctr">
              <a:lnSpc>
                <a:spcPct val="100000"/>
              </a:lnSpc>
            </a:pPr>
            <a:r>
              <a:rPr spc="-15" dirty="0"/>
              <a:t>исследований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25552" y="1959864"/>
            <a:ext cx="8819515" cy="177165"/>
            <a:chOff x="225552" y="1959864"/>
            <a:chExt cx="8819515" cy="177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5552" y="1959864"/>
              <a:ext cx="8819388" cy="1767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79171" y="2009648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2936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09752" y="2290648"/>
            <a:ext cx="84829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Структурным</a:t>
            </a:r>
            <a:r>
              <a:rPr sz="1800" spc="18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подразделением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Министерства</a:t>
            </a:r>
            <a:r>
              <a:rPr sz="1800" spc="2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образования</a:t>
            </a:r>
            <a:r>
              <a:rPr sz="1800" spc="204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РФ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выступает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Высшая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аттестационная</a:t>
            </a:r>
            <a:r>
              <a:rPr sz="1800" b="1" spc="-10" dirty="0">
                <a:latin typeface="Calibri"/>
                <a:cs typeface="Calibri"/>
              </a:rPr>
              <a:t> комиссия </a:t>
            </a:r>
            <a:r>
              <a:rPr sz="1800" b="1" spc="-5" dirty="0">
                <a:latin typeface="Calibri"/>
                <a:cs typeface="Calibri"/>
              </a:rPr>
              <a:t>(ВАК)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главными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задачами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которой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является: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9752" y="3113913"/>
            <a:ext cx="72186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  <a:tab pos="299720" algn="l"/>
                <a:tab pos="1768475" algn="l"/>
                <a:tab pos="1830705" algn="l"/>
                <a:tab pos="2666365" algn="l"/>
                <a:tab pos="3385820" algn="l"/>
                <a:tab pos="3728720" algn="l"/>
                <a:tab pos="4478020" algn="l"/>
                <a:tab pos="4734560" algn="l"/>
                <a:tab pos="5622925" algn="l"/>
                <a:tab pos="6033135" algn="l"/>
                <a:tab pos="7082155" algn="l"/>
              </a:tabLst>
            </a:pPr>
            <a:r>
              <a:rPr sz="1800" spc="-5" dirty="0">
                <a:latin typeface="Calibri"/>
                <a:cs typeface="Calibri"/>
              </a:rPr>
              <a:t>Обеспечение	</a:t>
            </a:r>
            <a:r>
              <a:rPr sz="1800" spc="-10" dirty="0">
                <a:latin typeface="Calibri"/>
                <a:cs typeface="Calibri"/>
              </a:rPr>
              <a:t>единой	государственной	</a:t>
            </a:r>
            <a:r>
              <a:rPr sz="1800" spc="-5" dirty="0">
                <a:latin typeface="Calibri"/>
                <a:cs typeface="Calibri"/>
              </a:rPr>
              <a:t>политики,	осуществление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к</a:t>
            </a:r>
            <a:r>
              <a:rPr sz="1800" spc="-5" dirty="0">
                <a:latin typeface="Calibri"/>
                <a:cs typeface="Calibri"/>
              </a:rPr>
              <a:t>оо</a:t>
            </a:r>
            <a:r>
              <a:rPr sz="1800" spc="-50" dirty="0">
                <a:latin typeface="Calibri"/>
                <a:cs typeface="Calibri"/>
              </a:rPr>
              <a:t>р</a:t>
            </a:r>
            <a:r>
              <a:rPr sz="1800" spc="-5" dirty="0">
                <a:latin typeface="Calibri"/>
                <a:cs typeface="Calibri"/>
              </a:rPr>
              <a:t>динаци</a:t>
            </a:r>
            <a:r>
              <a:rPr sz="1800" dirty="0">
                <a:latin typeface="Calibri"/>
                <a:cs typeface="Calibri"/>
              </a:rPr>
              <a:t>я		</a:t>
            </a:r>
            <a:r>
              <a:rPr sz="1800" spc="-10" dirty="0">
                <a:latin typeface="Calibri"/>
                <a:cs typeface="Calibri"/>
              </a:rPr>
              <a:t>д</a:t>
            </a:r>
            <a:r>
              <a:rPr sz="1800" dirty="0">
                <a:latin typeface="Calibri"/>
                <a:cs typeface="Calibri"/>
              </a:rPr>
              <a:t>ея</a:t>
            </a:r>
            <a:r>
              <a:rPr sz="1800" spc="-25" dirty="0">
                <a:latin typeface="Calibri"/>
                <a:cs typeface="Calibri"/>
              </a:rPr>
              <a:t>т</a:t>
            </a:r>
            <a:r>
              <a:rPr sz="1800" spc="-35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л</a:t>
            </a:r>
            <a:r>
              <a:rPr sz="1800" spc="-5" dirty="0">
                <a:latin typeface="Calibri"/>
                <a:cs typeface="Calibri"/>
              </a:rPr>
              <a:t>ь</a:t>
            </a:r>
            <a:r>
              <a:rPr sz="1800" dirty="0">
                <a:latin typeface="Calibri"/>
                <a:cs typeface="Calibri"/>
              </a:rPr>
              <a:t>но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spc="5" dirty="0">
                <a:latin typeface="Calibri"/>
                <a:cs typeface="Calibri"/>
              </a:rPr>
              <a:t>т</a:t>
            </a:r>
            <a:r>
              <a:rPr sz="1800" dirty="0">
                <a:latin typeface="Calibri"/>
                <a:cs typeface="Calibri"/>
              </a:rPr>
              <a:t>и	в	</a:t>
            </a:r>
            <a:r>
              <a:rPr sz="1800" spc="-5" dirty="0">
                <a:latin typeface="Calibri"/>
                <a:cs typeface="Calibri"/>
              </a:rPr>
              <a:t>о</a:t>
            </a:r>
            <a:r>
              <a:rPr sz="1800" spc="-40" dirty="0">
                <a:latin typeface="Calibri"/>
                <a:cs typeface="Calibri"/>
              </a:rPr>
              <a:t>б</a:t>
            </a:r>
            <a:r>
              <a:rPr sz="1800" dirty="0">
                <a:latin typeface="Calibri"/>
                <a:cs typeface="Calibri"/>
              </a:rPr>
              <a:t>ласти	ат</a:t>
            </a:r>
            <a:r>
              <a:rPr sz="1800" spc="-15" dirty="0">
                <a:latin typeface="Calibri"/>
                <a:cs typeface="Calibri"/>
              </a:rPr>
              <a:t>т</a:t>
            </a:r>
            <a:r>
              <a:rPr sz="1800" dirty="0">
                <a:latin typeface="Calibri"/>
                <a:cs typeface="Calibri"/>
              </a:rPr>
              <a:t>естац</a:t>
            </a:r>
            <a:r>
              <a:rPr sz="1800" spc="-5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и	н</a:t>
            </a:r>
            <a:r>
              <a:rPr sz="1800" spc="-15" dirty="0">
                <a:latin typeface="Calibri"/>
                <a:cs typeface="Calibri"/>
              </a:rPr>
              <a:t>а</a:t>
            </a:r>
            <a:r>
              <a:rPr sz="1800" dirty="0">
                <a:latin typeface="Calibri"/>
                <a:cs typeface="Calibri"/>
              </a:rPr>
              <a:t>у</a:t>
            </a:r>
            <a:r>
              <a:rPr sz="1800" spc="5" dirty="0">
                <a:latin typeface="Calibri"/>
                <a:cs typeface="Calibri"/>
              </a:rPr>
              <a:t>ч</a:t>
            </a:r>
            <a:r>
              <a:rPr sz="1800" dirty="0">
                <a:latin typeface="Calibri"/>
                <a:cs typeface="Calibri"/>
              </a:rPr>
              <a:t>ных	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78928" y="3113913"/>
            <a:ext cx="12020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545" indent="-157480">
              <a:lnSpc>
                <a:spcPct val="100000"/>
              </a:lnSpc>
              <a:spcBef>
                <a:spcPts val="100"/>
              </a:spcBef>
              <a:tabLst>
                <a:tab pos="1077595" algn="l"/>
              </a:tabLst>
            </a:pPr>
            <a:r>
              <a:rPr sz="1800" spc="-20" dirty="0">
                <a:latin typeface="Calibri"/>
                <a:cs typeface="Calibri"/>
              </a:rPr>
              <a:t>к</a:t>
            </a:r>
            <a:r>
              <a:rPr sz="1800" spc="-5" dirty="0">
                <a:latin typeface="Calibri"/>
                <a:cs typeface="Calibri"/>
              </a:rPr>
              <a:t>онтр</a:t>
            </a:r>
            <a:r>
              <a:rPr sz="1800" spc="-40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ля	и  н</a:t>
            </a:r>
            <a:r>
              <a:rPr sz="1800" spc="-15" dirty="0">
                <a:latin typeface="Calibri"/>
                <a:cs typeface="Calibri"/>
              </a:rPr>
              <a:t>а</a:t>
            </a:r>
            <a:r>
              <a:rPr sz="1800" dirty="0">
                <a:latin typeface="Calibri"/>
                <a:cs typeface="Calibri"/>
              </a:rPr>
              <a:t>учно	</a:t>
            </a:r>
            <a:r>
              <a:rPr sz="1800" spc="-3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6264" y="3662553"/>
            <a:ext cx="4625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педагогических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кадров, высшей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квалификации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9752" y="4211573"/>
            <a:ext cx="28168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  <a:tab pos="299720" algn="l"/>
                <a:tab pos="1687830" algn="l"/>
              </a:tabLst>
            </a:pPr>
            <a:r>
              <a:rPr sz="1800" spc="-10" dirty="0">
                <a:latin typeface="Calibri"/>
                <a:cs typeface="Calibri"/>
              </a:rPr>
              <a:t>Содействие	улучшению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58336" y="4211573"/>
            <a:ext cx="54222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8585" indent="-96520">
              <a:lnSpc>
                <a:spcPct val="100000"/>
              </a:lnSpc>
              <a:spcBef>
                <a:spcPts val="100"/>
              </a:spcBef>
              <a:tabLst>
                <a:tab pos="1598930" algn="l"/>
                <a:tab pos="1924050" algn="l"/>
                <a:tab pos="2912745" algn="l"/>
                <a:tab pos="3379470" algn="l"/>
                <a:tab pos="3898900" algn="l"/>
                <a:tab pos="3984625" algn="l"/>
                <a:tab pos="4365625" algn="l"/>
                <a:tab pos="5298440" algn="l"/>
              </a:tabLst>
            </a:pPr>
            <a:r>
              <a:rPr sz="1800" spc="-20" dirty="0">
                <a:latin typeface="Calibri"/>
                <a:cs typeface="Calibri"/>
              </a:rPr>
              <a:t>к</a:t>
            </a:r>
            <a:r>
              <a:rPr sz="1800" spc="-30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ли</a:t>
            </a:r>
            <a:r>
              <a:rPr sz="1800" spc="-5" dirty="0">
                <a:latin typeface="Calibri"/>
                <a:cs typeface="Calibri"/>
              </a:rPr>
              <a:t>ч</a:t>
            </a:r>
            <a:r>
              <a:rPr sz="1800" dirty="0">
                <a:latin typeface="Calibri"/>
                <a:cs typeface="Calibri"/>
              </a:rPr>
              <a:t>ественн</a:t>
            </a:r>
            <a:r>
              <a:rPr sz="1800" spc="5" dirty="0">
                <a:latin typeface="Calibri"/>
                <a:cs typeface="Calibri"/>
              </a:rPr>
              <a:t>о</a:t>
            </a:r>
            <a:r>
              <a:rPr sz="1800" spc="-25" dirty="0">
                <a:latin typeface="Calibri"/>
                <a:cs typeface="Calibri"/>
              </a:rPr>
              <a:t>г</a:t>
            </a:r>
            <a:r>
              <a:rPr sz="1800" dirty="0">
                <a:latin typeface="Calibri"/>
                <a:cs typeface="Calibri"/>
              </a:rPr>
              <a:t>о	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spc="5" dirty="0">
                <a:latin typeface="Calibri"/>
                <a:cs typeface="Calibri"/>
              </a:rPr>
              <a:t>о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spc="-5" dirty="0">
                <a:latin typeface="Calibri"/>
                <a:cs typeface="Calibri"/>
              </a:rPr>
              <a:t>тав</a:t>
            </a:r>
            <a:r>
              <a:rPr sz="1800" dirty="0">
                <a:latin typeface="Calibri"/>
                <a:cs typeface="Calibri"/>
              </a:rPr>
              <a:t>а	науч</a:t>
            </a:r>
            <a:r>
              <a:rPr sz="1800" spc="-10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ых		и	н</a:t>
            </a:r>
            <a:r>
              <a:rPr sz="1800" spc="-15" dirty="0">
                <a:latin typeface="Calibri"/>
                <a:cs typeface="Calibri"/>
              </a:rPr>
              <a:t>а</a:t>
            </a:r>
            <a:r>
              <a:rPr sz="1800" spc="10" dirty="0">
                <a:latin typeface="Calibri"/>
                <a:cs typeface="Calibri"/>
              </a:rPr>
              <a:t>у</a:t>
            </a:r>
            <a:r>
              <a:rPr sz="1800" dirty="0">
                <a:latin typeface="Calibri"/>
                <a:cs typeface="Calibri"/>
              </a:rPr>
              <a:t>ч</a:t>
            </a:r>
            <a:r>
              <a:rPr sz="1800" spc="-10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о	</a:t>
            </a:r>
            <a:r>
              <a:rPr sz="1800" spc="-3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  повышению	</a:t>
            </a:r>
            <a:r>
              <a:rPr sz="1800" spc="5" dirty="0">
                <a:latin typeface="Calibri"/>
                <a:cs typeface="Calibri"/>
              </a:rPr>
              <a:t>э</a:t>
            </a:r>
            <a:r>
              <a:rPr sz="1800" dirty="0">
                <a:latin typeface="Calibri"/>
                <a:cs typeface="Calibri"/>
              </a:rPr>
              <a:t>ф</a:t>
            </a:r>
            <a:r>
              <a:rPr sz="1800" spc="5" dirty="0">
                <a:latin typeface="Calibri"/>
                <a:cs typeface="Calibri"/>
              </a:rPr>
              <a:t>ф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5" dirty="0">
                <a:latin typeface="Calibri"/>
                <a:cs typeface="Calibri"/>
              </a:rPr>
              <a:t>к</a:t>
            </a:r>
            <a:r>
              <a:rPr sz="1800" spc="-5" dirty="0">
                <a:latin typeface="Calibri"/>
                <a:cs typeface="Calibri"/>
              </a:rPr>
              <a:t>тивно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spc="-5" dirty="0">
                <a:latin typeface="Calibri"/>
                <a:cs typeface="Calibri"/>
              </a:rPr>
              <a:t>т</a:t>
            </a:r>
            <a:r>
              <a:rPr sz="1800" dirty="0">
                <a:latin typeface="Calibri"/>
                <a:cs typeface="Calibri"/>
              </a:rPr>
              <a:t>и	</a:t>
            </a:r>
            <a:r>
              <a:rPr sz="1800" spc="-5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х	п</a:t>
            </a:r>
            <a:r>
              <a:rPr sz="1800" spc="-50" dirty="0">
                <a:latin typeface="Calibri"/>
                <a:cs typeface="Calibri"/>
              </a:rPr>
              <a:t>о</a:t>
            </a:r>
            <a:r>
              <a:rPr sz="1800" spc="-5" dirty="0">
                <a:latin typeface="Calibri"/>
                <a:cs typeface="Calibri"/>
              </a:rPr>
              <a:t>д</a:t>
            </a:r>
            <a:r>
              <a:rPr sz="1800" spc="-20" dirty="0">
                <a:latin typeface="Calibri"/>
                <a:cs typeface="Calibri"/>
              </a:rPr>
              <a:t>г</a:t>
            </a:r>
            <a:r>
              <a:rPr sz="1800" spc="-15" dirty="0">
                <a:latin typeface="Calibri"/>
                <a:cs typeface="Calibri"/>
              </a:rPr>
              <a:t>о</a:t>
            </a:r>
            <a:r>
              <a:rPr sz="1800" spc="-30" dirty="0">
                <a:latin typeface="Calibri"/>
                <a:cs typeface="Calibri"/>
              </a:rPr>
              <a:t>т</a:t>
            </a:r>
            <a:r>
              <a:rPr sz="1800" spc="-5" dirty="0">
                <a:latin typeface="Calibri"/>
                <a:cs typeface="Calibri"/>
              </a:rPr>
              <a:t>ов</a:t>
            </a:r>
            <a:r>
              <a:rPr sz="1800" dirty="0">
                <a:latin typeface="Calibri"/>
                <a:cs typeface="Calibri"/>
              </a:rPr>
              <a:t>ки	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6264" y="4485894"/>
            <a:ext cx="81978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24989" algn="l"/>
              </a:tabLst>
            </a:pPr>
            <a:r>
              <a:rPr sz="1800" spc="-10" dirty="0">
                <a:latin typeface="Calibri"/>
                <a:cs typeface="Calibri"/>
              </a:rPr>
              <a:t>педагогических	</a:t>
            </a:r>
            <a:r>
              <a:rPr sz="1800" spc="-5" dirty="0">
                <a:latin typeface="Calibri"/>
                <a:cs typeface="Calibri"/>
              </a:rPr>
              <a:t>кадров,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1632585" algn="l"/>
                <a:tab pos="1878330" algn="l"/>
                <a:tab pos="2712085" algn="l"/>
                <a:tab pos="4211320" algn="l"/>
                <a:tab pos="5292725" algn="l"/>
                <a:tab pos="5565140" algn="l"/>
                <a:tab pos="6865620" algn="l"/>
                <a:tab pos="7071359" algn="l"/>
              </a:tabLst>
            </a:pPr>
            <a:r>
              <a:rPr sz="1800" dirty="0">
                <a:latin typeface="Calibri"/>
                <a:cs typeface="Calibri"/>
              </a:rPr>
              <a:t>и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п</a:t>
            </a:r>
            <a:r>
              <a:rPr sz="1800" spc="-40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ль</a:t>
            </a:r>
            <a:r>
              <a:rPr sz="1800" spc="-10" dirty="0">
                <a:latin typeface="Calibri"/>
                <a:cs typeface="Calibri"/>
              </a:rPr>
              <a:t>з</a:t>
            </a:r>
            <a:r>
              <a:rPr sz="1800" spc="-5" dirty="0">
                <a:latin typeface="Calibri"/>
                <a:cs typeface="Calibri"/>
              </a:rPr>
              <a:t>овани</a:t>
            </a:r>
            <a:r>
              <a:rPr sz="1800" dirty="0">
                <a:latin typeface="Calibri"/>
                <a:cs typeface="Calibri"/>
              </a:rPr>
              <a:t>я	с	уче</a:t>
            </a:r>
            <a:r>
              <a:rPr sz="1800" spc="-25" dirty="0">
                <a:latin typeface="Calibri"/>
                <a:cs typeface="Calibri"/>
              </a:rPr>
              <a:t>т</a:t>
            </a:r>
            <a:r>
              <a:rPr sz="1800" spc="-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м	по</a:t>
            </a:r>
            <a:r>
              <a:rPr sz="1800" spc="5" dirty="0">
                <a:latin typeface="Calibri"/>
                <a:cs typeface="Calibri"/>
              </a:rPr>
              <a:t>т</a:t>
            </a:r>
            <a:r>
              <a:rPr sz="1800" spc="-5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ебно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spc="-15" dirty="0">
                <a:latin typeface="Calibri"/>
                <a:cs typeface="Calibri"/>
              </a:rPr>
              <a:t>т</a:t>
            </a:r>
            <a:r>
              <a:rPr sz="1800" spc="15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й	</a:t>
            </a:r>
            <a:r>
              <a:rPr sz="1800" spc="-5" dirty="0">
                <a:latin typeface="Calibri"/>
                <a:cs typeface="Calibri"/>
              </a:rPr>
              <a:t>о</a:t>
            </a:r>
            <a:r>
              <a:rPr sz="1800" spc="10" dirty="0">
                <a:latin typeface="Calibri"/>
                <a:cs typeface="Calibri"/>
              </a:rPr>
              <a:t>б</a:t>
            </a:r>
            <a:r>
              <a:rPr sz="1800" spc="-20" dirty="0">
                <a:latin typeface="Calibri"/>
                <a:cs typeface="Calibri"/>
              </a:rPr>
              <a:t>щ</a:t>
            </a:r>
            <a:r>
              <a:rPr sz="1800" dirty="0">
                <a:latin typeface="Calibri"/>
                <a:cs typeface="Calibri"/>
              </a:rPr>
              <a:t>ества	и	</a:t>
            </a:r>
            <a:r>
              <a:rPr sz="1800" spc="-25" dirty="0">
                <a:latin typeface="Calibri"/>
                <a:cs typeface="Calibri"/>
              </a:rPr>
              <a:t>г</a:t>
            </a:r>
            <a:r>
              <a:rPr sz="1800" spc="5" dirty="0">
                <a:latin typeface="Calibri"/>
                <a:cs typeface="Calibri"/>
              </a:rPr>
              <a:t>о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spc="-60" dirty="0">
                <a:latin typeface="Calibri"/>
                <a:cs typeface="Calibri"/>
              </a:rPr>
              <a:t>у</a:t>
            </a:r>
            <a:r>
              <a:rPr sz="1800" spc="-5" dirty="0">
                <a:latin typeface="Calibri"/>
                <a:cs typeface="Calibri"/>
              </a:rPr>
              <a:t>да</a:t>
            </a:r>
            <a:r>
              <a:rPr sz="1800" spc="5" dirty="0">
                <a:latin typeface="Calibri"/>
                <a:cs typeface="Calibri"/>
              </a:rPr>
              <a:t>р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spc="-5" dirty="0">
                <a:latin typeface="Calibri"/>
                <a:cs typeface="Calibri"/>
              </a:rPr>
              <a:t>тв</a:t>
            </a:r>
            <a:r>
              <a:rPr sz="1800" dirty="0">
                <a:latin typeface="Calibri"/>
                <a:cs typeface="Calibri"/>
              </a:rPr>
              <a:t>а	,	п</a:t>
            </a:r>
            <a:r>
              <a:rPr sz="1800" spc="10" dirty="0">
                <a:latin typeface="Calibri"/>
                <a:cs typeface="Calibri"/>
              </a:rPr>
              <a:t>ер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пе</a:t>
            </a:r>
            <a:r>
              <a:rPr sz="1800" spc="5" dirty="0">
                <a:latin typeface="Calibri"/>
                <a:cs typeface="Calibri"/>
              </a:rPr>
              <a:t>к</a:t>
            </a:r>
            <a:r>
              <a:rPr sz="1800" spc="-5" dirty="0">
                <a:latin typeface="Calibri"/>
                <a:cs typeface="Calibri"/>
              </a:rPr>
              <a:t>тив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6264" y="5034533"/>
            <a:ext cx="4878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развития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науки,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образования,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технике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20" dirty="0">
                <a:latin typeface="Calibri"/>
                <a:cs typeface="Calibri"/>
              </a:rPr>
              <a:t>культуры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01417" y="2204847"/>
            <a:ext cx="420687" cy="51752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01417" y="3629025"/>
            <a:ext cx="420687" cy="51752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21957" y="2204847"/>
            <a:ext cx="420687" cy="51752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21957" y="3629025"/>
            <a:ext cx="420687" cy="517525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4406900" y="4856479"/>
            <a:ext cx="385445" cy="514984"/>
            <a:chOff x="4406900" y="4856479"/>
            <a:chExt cx="385445" cy="514984"/>
          </a:xfrm>
        </p:grpSpPr>
        <p:sp>
          <p:nvSpPr>
            <p:cNvPr id="7" name="object 7"/>
            <p:cNvSpPr/>
            <p:nvPr/>
          </p:nvSpPr>
          <p:spPr>
            <a:xfrm>
              <a:off x="4419600" y="4869179"/>
              <a:ext cx="360045" cy="489584"/>
            </a:xfrm>
            <a:custGeom>
              <a:avLst/>
              <a:gdLst/>
              <a:ahLst/>
              <a:cxnLst/>
              <a:rect l="l" t="t" r="r" b="b"/>
              <a:pathLst>
                <a:path w="360045" h="489585">
                  <a:moveTo>
                    <a:pt x="270128" y="0"/>
                  </a:moveTo>
                  <a:lnTo>
                    <a:pt x="90042" y="0"/>
                  </a:lnTo>
                  <a:lnTo>
                    <a:pt x="90042" y="309118"/>
                  </a:lnTo>
                  <a:lnTo>
                    <a:pt x="0" y="309118"/>
                  </a:lnTo>
                  <a:lnTo>
                    <a:pt x="180086" y="489204"/>
                  </a:lnTo>
                  <a:lnTo>
                    <a:pt x="360045" y="309118"/>
                  </a:lnTo>
                  <a:lnTo>
                    <a:pt x="270128" y="309118"/>
                  </a:lnTo>
                  <a:lnTo>
                    <a:pt x="270128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419600" y="4869179"/>
              <a:ext cx="360045" cy="489584"/>
            </a:xfrm>
            <a:custGeom>
              <a:avLst/>
              <a:gdLst/>
              <a:ahLst/>
              <a:cxnLst/>
              <a:rect l="l" t="t" r="r" b="b"/>
              <a:pathLst>
                <a:path w="360045" h="489585">
                  <a:moveTo>
                    <a:pt x="0" y="309118"/>
                  </a:moveTo>
                  <a:lnTo>
                    <a:pt x="90042" y="309118"/>
                  </a:lnTo>
                  <a:lnTo>
                    <a:pt x="90042" y="0"/>
                  </a:lnTo>
                  <a:lnTo>
                    <a:pt x="270128" y="0"/>
                  </a:lnTo>
                  <a:lnTo>
                    <a:pt x="270128" y="309118"/>
                  </a:lnTo>
                  <a:lnTo>
                    <a:pt x="360045" y="309118"/>
                  </a:lnTo>
                  <a:lnTo>
                    <a:pt x="180086" y="489204"/>
                  </a:lnTo>
                  <a:lnTo>
                    <a:pt x="0" y="309118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0550" marR="5080" indent="9398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Подготовка</a:t>
            </a:r>
            <a:r>
              <a:rPr spc="-25" dirty="0"/>
              <a:t> </a:t>
            </a:r>
            <a:r>
              <a:rPr spc="-10" dirty="0"/>
              <a:t>научных</a:t>
            </a:r>
            <a:r>
              <a:rPr spc="10" dirty="0"/>
              <a:t> </a:t>
            </a:r>
            <a:r>
              <a:rPr spc="-5" dirty="0"/>
              <a:t>и </a:t>
            </a:r>
            <a:r>
              <a:rPr spc="-15" dirty="0"/>
              <a:t>научно</a:t>
            </a:r>
            <a:r>
              <a:rPr spc="5" dirty="0"/>
              <a:t> </a:t>
            </a:r>
            <a:r>
              <a:rPr spc="-5" dirty="0"/>
              <a:t>– </a:t>
            </a:r>
            <a:r>
              <a:rPr spc="-890" dirty="0"/>
              <a:t> </a:t>
            </a:r>
            <a:r>
              <a:rPr spc="-15" dirty="0"/>
              <a:t>педагогических</a:t>
            </a:r>
            <a:r>
              <a:rPr spc="-10" dirty="0"/>
              <a:t> </a:t>
            </a:r>
            <a:r>
              <a:rPr spc="-15" dirty="0"/>
              <a:t>кадров</a:t>
            </a:r>
            <a:r>
              <a:rPr spc="5" dirty="0"/>
              <a:t> </a:t>
            </a:r>
            <a:r>
              <a:rPr spc="-5" dirty="0"/>
              <a:t>в</a:t>
            </a:r>
            <a:r>
              <a:rPr spc="5" dirty="0"/>
              <a:t> </a:t>
            </a:r>
            <a:r>
              <a:rPr spc="-20" dirty="0"/>
              <a:t>России</a:t>
            </a:r>
          </a:p>
        </p:txBody>
      </p:sp>
      <p:grpSp>
        <p:nvGrpSpPr>
          <p:cNvPr id="10" name="object 10"/>
          <p:cNvGrpSpPr/>
          <p:nvPr/>
        </p:nvGrpSpPr>
        <p:grpSpPr>
          <a:xfrm>
            <a:off x="190500" y="1385316"/>
            <a:ext cx="8819515" cy="177165"/>
            <a:chOff x="190500" y="1385316"/>
            <a:chExt cx="8819515" cy="177165"/>
          </a:xfrm>
        </p:grpSpPr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500" y="1385316"/>
              <a:ext cx="8819388" cy="176784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43166" y="1435481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3000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611555" y="1844814"/>
            <a:ext cx="7920990" cy="50419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4953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390"/>
              </a:spcBef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БАКАЛАВР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1555" y="2780931"/>
            <a:ext cx="3600450" cy="936625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1282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10"/>
              </a:spcBef>
            </a:pPr>
            <a:r>
              <a:rPr sz="2400" b="1" spc="-40" dirty="0">
                <a:solidFill>
                  <a:srgbClr val="FFFFFF"/>
                </a:solidFill>
                <a:latin typeface="Calibri"/>
                <a:cs typeface="Calibri"/>
              </a:rPr>
              <a:t>МАГИСТРАТУРА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(МАГИСТР)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932045" y="2780931"/>
            <a:ext cx="3600450" cy="936625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82550" rIns="0" bIns="0" rtlCol="0">
            <a:spAutoFit/>
          </a:bodyPr>
          <a:lstStyle/>
          <a:p>
            <a:pPr marL="906144" marR="290195" indent="-608330">
              <a:lnSpc>
                <a:spcPct val="100000"/>
              </a:lnSpc>
              <a:spcBef>
                <a:spcPts val="650"/>
              </a:spcBef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ДИПЛОМИР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400" b="1" spc="-30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АН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ЫЙ  СПЕЦИАЛИСТ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1555" y="4221111"/>
            <a:ext cx="7920990" cy="72009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65"/>
              </a:spcBef>
            </a:pPr>
            <a:r>
              <a:rPr sz="2400" b="1" spc="-35" dirty="0">
                <a:solidFill>
                  <a:srgbClr val="FFFFFF"/>
                </a:solidFill>
                <a:latin typeface="Calibri"/>
                <a:cs typeface="Calibri"/>
              </a:rPr>
              <a:t>АСПИРАНТУРА</a:t>
            </a:r>
            <a:endParaRPr sz="240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  <a:spcBef>
                <a:spcPts val="35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(УЧЕНАЯ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СТЕПЕНЬ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КАДИДАТ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НАУК)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1555" y="5475338"/>
            <a:ext cx="7920990" cy="72009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65"/>
              </a:spcBef>
            </a:pPr>
            <a:r>
              <a:rPr sz="2400" b="1" spc="-55" dirty="0">
                <a:solidFill>
                  <a:srgbClr val="FFFFFF"/>
                </a:solidFill>
                <a:latin typeface="Calibri"/>
                <a:cs typeface="Calibri"/>
              </a:rPr>
              <a:t>ДОКТОРАТУРА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(УЧЕНАЯ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СТЕПЕНЬ</a:t>
            </a:r>
            <a:r>
              <a:rPr sz="1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ДОКТОР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НАУК)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0550" marR="5080" indent="9398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Подготовка</a:t>
            </a:r>
            <a:r>
              <a:rPr spc="-25" dirty="0"/>
              <a:t> </a:t>
            </a:r>
            <a:r>
              <a:rPr spc="-10" dirty="0"/>
              <a:t>научных</a:t>
            </a:r>
            <a:r>
              <a:rPr spc="10" dirty="0"/>
              <a:t> </a:t>
            </a:r>
            <a:r>
              <a:rPr spc="-5" dirty="0"/>
              <a:t>и </a:t>
            </a:r>
            <a:r>
              <a:rPr spc="-15" dirty="0"/>
              <a:t>научно</a:t>
            </a:r>
            <a:r>
              <a:rPr spc="5" dirty="0"/>
              <a:t> </a:t>
            </a:r>
            <a:r>
              <a:rPr spc="-5" dirty="0"/>
              <a:t>– </a:t>
            </a:r>
            <a:r>
              <a:rPr spc="-890" dirty="0"/>
              <a:t> </a:t>
            </a:r>
            <a:r>
              <a:rPr spc="-15" dirty="0"/>
              <a:t>педагогических</a:t>
            </a:r>
            <a:r>
              <a:rPr spc="-10" dirty="0"/>
              <a:t> </a:t>
            </a:r>
            <a:r>
              <a:rPr spc="-15" dirty="0"/>
              <a:t>кадров</a:t>
            </a:r>
            <a:r>
              <a:rPr spc="5" dirty="0"/>
              <a:t> </a:t>
            </a:r>
            <a:r>
              <a:rPr spc="-5" dirty="0"/>
              <a:t>в</a:t>
            </a:r>
            <a:r>
              <a:rPr spc="5" dirty="0"/>
              <a:t> </a:t>
            </a:r>
            <a:r>
              <a:rPr spc="-20" dirty="0"/>
              <a:t>России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90500" y="1389888"/>
            <a:ext cx="8819515" cy="177165"/>
            <a:chOff x="190500" y="1389888"/>
            <a:chExt cx="8819515" cy="177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500" y="1389888"/>
              <a:ext cx="8819388" cy="1767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43166" y="1440053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3000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66140" y="1718817"/>
            <a:ext cx="8485505" cy="469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Программа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обучения</a:t>
            </a:r>
            <a:r>
              <a:rPr sz="1800" b="1" dirty="0">
                <a:latin typeface="Calibri"/>
                <a:cs typeface="Calibri"/>
              </a:rPr>
              <a:t> в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магистратуре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определяют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следующие </a:t>
            </a:r>
            <a:r>
              <a:rPr sz="1800" b="1" spc="-5" dirty="0">
                <a:latin typeface="Calibri"/>
                <a:cs typeface="Calibri"/>
              </a:rPr>
              <a:t>требования: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Магистр</a:t>
            </a:r>
            <a:r>
              <a:rPr sz="1800" spc="27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должен</a:t>
            </a:r>
            <a:r>
              <a:rPr sz="1800" spc="28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уметь</a:t>
            </a:r>
            <a:r>
              <a:rPr sz="1800" spc="2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определять</a:t>
            </a:r>
            <a:r>
              <a:rPr sz="1800" spc="26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проблему,</a:t>
            </a:r>
            <a:r>
              <a:rPr sz="1800" spc="2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формулировать</a:t>
            </a:r>
            <a:r>
              <a:rPr sz="1800" spc="2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гипотезы</a:t>
            </a:r>
            <a:r>
              <a:rPr sz="1800" spc="2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2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задачи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исследования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Разрабатывать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план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исследования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latin typeface="Calibri"/>
                <a:cs typeface="Calibri"/>
              </a:rPr>
              <a:t>Выбирать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необходимые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наиболее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оптимальные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методы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исследования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marR="7620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Обрабатывать</a:t>
            </a:r>
            <a:r>
              <a:rPr sz="1800" spc="1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полученные</a:t>
            </a:r>
            <a:r>
              <a:rPr sz="1800" spc="18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результаты,</a:t>
            </a:r>
            <a:r>
              <a:rPr sz="1800" spc="1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анализировать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осмысливать</a:t>
            </a:r>
            <a:r>
              <a:rPr sz="1800" spc="1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их</a:t>
            </a:r>
            <a:r>
              <a:rPr sz="1800" spc="1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</a:t>
            </a:r>
            <a:r>
              <a:rPr sz="1800" spc="18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учетом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имеющихся </a:t>
            </a:r>
            <a:r>
              <a:rPr sz="1800" spc="-5" dirty="0">
                <a:latin typeface="Calibri"/>
                <a:cs typeface="Calibri"/>
              </a:rPr>
              <a:t>научных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исследований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marR="571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Вести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библиографическую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работу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привлечением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современных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информационных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технологий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marR="7620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Calibri"/>
                <a:cs typeface="Calibri"/>
              </a:rPr>
              <a:t>Представлять</a:t>
            </a:r>
            <a:r>
              <a:rPr sz="1800" spc="3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итоги</a:t>
            </a:r>
            <a:r>
              <a:rPr sz="1800" spc="3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научного</a:t>
            </a:r>
            <a:r>
              <a:rPr sz="1800" spc="3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исследования</a:t>
            </a:r>
            <a:r>
              <a:rPr sz="1800" spc="3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3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виде</a:t>
            </a:r>
            <a:r>
              <a:rPr sz="1800" spc="3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отчетов,</a:t>
            </a:r>
            <a:r>
              <a:rPr sz="1800" spc="3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рефератов,</a:t>
            </a:r>
            <a:r>
              <a:rPr sz="1800" spc="3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научных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статей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85110" marR="5080" indent="-237363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Структура</a:t>
            </a:r>
            <a:r>
              <a:rPr spc="-15" dirty="0"/>
              <a:t> </a:t>
            </a:r>
            <a:r>
              <a:rPr spc="-5" dirty="0"/>
              <a:t>и</a:t>
            </a:r>
            <a:r>
              <a:rPr spc="-10" dirty="0"/>
              <a:t> организация</a:t>
            </a:r>
            <a:r>
              <a:rPr dirty="0"/>
              <a:t> </a:t>
            </a:r>
            <a:r>
              <a:rPr spc="-10" dirty="0"/>
              <a:t>научных </a:t>
            </a:r>
            <a:r>
              <a:rPr spc="-885" dirty="0"/>
              <a:t> </a:t>
            </a:r>
            <a:r>
              <a:rPr spc="-15" dirty="0"/>
              <a:t>учреждений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90500" y="1389888"/>
            <a:ext cx="8819515" cy="177165"/>
            <a:chOff x="190500" y="1389888"/>
            <a:chExt cx="8819515" cy="177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500" y="1389888"/>
              <a:ext cx="8819388" cy="1767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43166" y="1440053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3000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821232" y="1863090"/>
            <a:ext cx="64630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В</a:t>
            </a:r>
            <a:r>
              <a:rPr sz="1800" b="1" spc="-5" dirty="0">
                <a:latin typeface="Calibri"/>
                <a:cs typeface="Calibri"/>
              </a:rPr>
              <a:t> России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научные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исследования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ведут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следующие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организации: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6140" y="2411729"/>
            <a:ext cx="1294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  <a:tab pos="299720" algn="l"/>
                <a:tab pos="1167765" algn="l"/>
              </a:tabLst>
            </a:pPr>
            <a:r>
              <a:rPr sz="1800" spc="-10" dirty="0">
                <a:latin typeface="Calibri"/>
                <a:cs typeface="Calibri"/>
              </a:rPr>
              <a:t>Н</a:t>
            </a:r>
            <a:r>
              <a:rPr sz="1800" spc="-15" dirty="0">
                <a:latin typeface="Calibri"/>
                <a:cs typeface="Calibri"/>
              </a:rPr>
              <a:t>а</a:t>
            </a:r>
            <a:r>
              <a:rPr sz="1800" dirty="0">
                <a:latin typeface="Calibri"/>
                <a:cs typeface="Calibri"/>
              </a:rPr>
              <a:t>учно	–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03222" y="2411729"/>
            <a:ext cx="704595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47239" algn="l"/>
                <a:tab pos="3258820" algn="l"/>
                <a:tab pos="4386580" algn="l"/>
                <a:tab pos="4993640" algn="l"/>
                <a:tab pos="5891530" algn="l"/>
              </a:tabLst>
            </a:pPr>
            <a:r>
              <a:rPr sz="1800" spc="-10" dirty="0">
                <a:latin typeface="Calibri"/>
                <a:cs typeface="Calibri"/>
              </a:rPr>
              <a:t>исследовательские	</a:t>
            </a:r>
            <a:r>
              <a:rPr sz="1800" spc="-5" dirty="0">
                <a:latin typeface="Calibri"/>
                <a:cs typeface="Calibri"/>
              </a:rPr>
              <a:t>институты,	</a:t>
            </a:r>
            <a:r>
              <a:rPr sz="1800" spc="-10" dirty="0">
                <a:latin typeface="Calibri"/>
                <a:cs typeface="Calibri"/>
              </a:rPr>
              <a:t>академии	</a:t>
            </a:r>
            <a:r>
              <a:rPr sz="1800" spc="-5" dirty="0">
                <a:latin typeface="Calibri"/>
                <a:cs typeface="Calibri"/>
              </a:rPr>
              <a:t>наук	</a:t>
            </a:r>
            <a:r>
              <a:rPr sz="1800" spc="-10" dirty="0">
                <a:latin typeface="Calibri"/>
                <a:cs typeface="Calibri"/>
              </a:rPr>
              <a:t>России,	</a:t>
            </a:r>
            <a:r>
              <a:rPr sz="1800" spc="-5" dirty="0">
                <a:latin typeface="Calibri"/>
                <a:cs typeface="Calibri"/>
              </a:rPr>
              <a:t>отраслевые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2652" y="2686050"/>
            <a:ext cx="15989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академии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т.д.;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6140" y="3234944"/>
            <a:ext cx="36385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  <a:tab pos="299720" algn="l"/>
                <a:tab pos="1321435" algn="l"/>
                <a:tab pos="1757045" algn="l"/>
              </a:tabLst>
            </a:pPr>
            <a:r>
              <a:rPr sz="1800" spc="-5" dirty="0">
                <a:latin typeface="Calibri"/>
                <a:cs typeface="Calibri"/>
              </a:rPr>
              <a:t>Научно	</a:t>
            </a:r>
            <a:r>
              <a:rPr sz="1800" dirty="0">
                <a:latin typeface="Calibri"/>
                <a:cs typeface="Calibri"/>
              </a:rPr>
              <a:t>–	</a:t>
            </a:r>
            <a:r>
              <a:rPr sz="1800" spc="-10" dirty="0">
                <a:latin typeface="Calibri"/>
                <a:cs typeface="Calibri"/>
              </a:rPr>
              <a:t>исследовательские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00169" y="3234944"/>
            <a:ext cx="10718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институты,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65672" y="3234944"/>
            <a:ext cx="1364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подчиненные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42681" y="3234944"/>
            <a:ext cx="12084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отраслевым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6140" y="3509264"/>
            <a:ext cx="331914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министерствам;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  <a:tab pos="1233170" algn="l"/>
                <a:tab pos="2226945" algn="l"/>
              </a:tabLst>
            </a:pPr>
            <a:r>
              <a:rPr sz="1800" dirty="0">
                <a:latin typeface="Calibri"/>
                <a:cs typeface="Calibri"/>
              </a:rPr>
              <a:t>Вы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ш</a:t>
            </a:r>
            <a:r>
              <a:rPr sz="1800" spc="-5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е	учебные	</a:t>
            </a:r>
            <a:r>
              <a:rPr sz="1800" spc="-10" dirty="0">
                <a:latin typeface="Calibri"/>
                <a:cs typeface="Calibri"/>
              </a:rPr>
              <a:t>з</a:t>
            </a:r>
            <a:r>
              <a:rPr sz="1800" dirty="0">
                <a:latin typeface="Calibri"/>
                <a:cs typeface="Calibri"/>
              </a:rPr>
              <a:t>ав</a:t>
            </a:r>
            <a:r>
              <a:rPr sz="1800" spc="-20" dirty="0">
                <a:latin typeface="Calibri"/>
                <a:cs typeface="Calibri"/>
              </a:rPr>
              <a:t>е</a:t>
            </a:r>
            <a:r>
              <a:rPr sz="1800" spc="-10" dirty="0">
                <a:latin typeface="Calibri"/>
                <a:cs typeface="Calibri"/>
              </a:rPr>
              <a:t>д</a:t>
            </a:r>
            <a:r>
              <a:rPr sz="1800" dirty="0">
                <a:latin typeface="Calibri"/>
                <a:cs typeface="Calibri"/>
              </a:rPr>
              <a:t>ени</a:t>
            </a:r>
            <a:r>
              <a:rPr sz="1800" spc="-5" dirty="0">
                <a:latin typeface="Calibri"/>
                <a:cs typeface="Calibri"/>
              </a:rPr>
              <a:t>я</a:t>
            </a:r>
            <a:r>
              <a:rPr sz="1800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0550" marR="5080" indent="9398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Подготовка</a:t>
            </a:r>
            <a:r>
              <a:rPr spc="-25" dirty="0"/>
              <a:t> </a:t>
            </a:r>
            <a:r>
              <a:rPr spc="-10" dirty="0"/>
              <a:t>научных</a:t>
            </a:r>
            <a:r>
              <a:rPr spc="10" dirty="0"/>
              <a:t> </a:t>
            </a:r>
            <a:r>
              <a:rPr spc="-5" dirty="0"/>
              <a:t>и </a:t>
            </a:r>
            <a:r>
              <a:rPr spc="-15" dirty="0"/>
              <a:t>научно</a:t>
            </a:r>
            <a:r>
              <a:rPr spc="5" dirty="0"/>
              <a:t> </a:t>
            </a:r>
            <a:r>
              <a:rPr spc="-5" dirty="0"/>
              <a:t>– </a:t>
            </a:r>
            <a:r>
              <a:rPr spc="-890" dirty="0"/>
              <a:t> </a:t>
            </a:r>
            <a:r>
              <a:rPr spc="-15" dirty="0"/>
              <a:t>педагогических</a:t>
            </a:r>
            <a:r>
              <a:rPr spc="-10" dirty="0"/>
              <a:t> </a:t>
            </a:r>
            <a:r>
              <a:rPr spc="-15" dirty="0"/>
              <a:t>кадров</a:t>
            </a:r>
            <a:r>
              <a:rPr spc="5" dirty="0"/>
              <a:t> </a:t>
            </a:r>
            <a:r>
              <a:rPr spc="-5" dirty="0"/>
              <a:t>в</a:t>
            </a:r>
            <a:r>
              <a:rPr spc="5" dirty="0"/>
              <a:t> </a:t>
            </a:r>
            <a:r>
              <a:rPr spc="-20" dirty="0"/>
              <a:t>России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90500" y="1389888"/>
            <a:ext cx="8819515" cy="177165"/>
            <a:chOff x="190500" y="1389888"/>
            <a:chExt cx="8819515" cy="177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500" y="1389888"/>
              <a:ext cx="8819388" cy="1767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43166" y="1440053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3000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66140" y="1718817"/>
            <a:ext cx="8484870" cy="469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Программа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обучения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аспирантуре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должна: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299085" marR="7620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  <a:tab pos="2036445" algn="l"/>
                <a:tab pos="3120390" algn="l"/>
                <a:tab pos="4668520" algn="l"/>
                <a:tab pos="5622925" algn="l"/>
                <a:tab pos="7289165" algn="l"/>
                <a:tab pos="7674609" algn="l"/>
              </a:tabLst>
            </a:pPr>
            <a:r>
              <a:rPr sz="1800" spc="-5" dirty="0">
                <a:latin typeface="Calibri"/>
                <a:cs typeface="Calibri"/>
              </a:rPr>
              <a:t>Со</a:t>
            </a:r>
            <a:r>
              <a:rPr sz="1800" spc="-15" dirty="0">
                <a:latin typeface="Calibri"/>
                <a:cs typeface="Calibri"/>
              </a:rPr>
              <a:t>о</a:t>
            </a:r>
            <a:r>
              <a:rPr sz="1800" spc="-5" dirty="0">
                <a:latin typeface="Calibri"/>
                <a:cs typeface="Calibri"/>
              </a:rPr>
              <a:t>тв</a:t>
            </a:r>
            <a:r>
              <a:rPr sz="1800" spc="-1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т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spc="-5" dirty="0">
                <a:latin typeface="Calibri"/>
                <a:cs typeface="Calibri"/>
              </a:rPr>
              <a:t>твова</a:t>
            </a:r>
            <a:r>
              <a:rPr sz="1800" spc="10" dirty="0">
                <a:latin typeface="Calibri"/>
                <a:cs typeface="Calibri"/>
              </a:rPr>
              <a:t>т</a:t>
            </a:r>
            <a:r>
              <a:rPr sz="1800" dirty="0">
                <a:latin typeface="Calibri"/>
                <a:cs typeface="Calibri"/>
              </a:rPr>
              <a:t>ь	</a:t>
            </a:r>
            <a:r>
              <a:rPr sz="1800" spc="5" dirty="0">
                <a:latin typeface="Calibri"/>
                <a:cs typeface="Calibri"/>
              </a:rPr>
              <a:t>о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новн</a:t>
            </a:r>
            <a:r>
              <a:rPr sz="1800" spc="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й	</a:t>
            </a:r>
            <a:r>
              <a:rPr sz="1800" spc="5" dirty="0">
                <a:latin typeface="Calibri"/>
                <a:cs typeface="Calibri"/>
              </a:rPr>
              <a:t>п</a:t>
            </a:r>
            <a:r>
              <a:rPr sz="1800" spc="-5" dirty="0">
                <a:latin typeface="Calibri"/>
                <a:cs typeface="Calibri"/>
              </a:rPr>
              <a:t>ро</a:t>
            </a:r>
            <a:r>
              <a:rPr sz="1800" spc="-35" dirty="0">
                <a:latin typeface="Calibri"/>
                <a:cs typeface="Calibri"/>
              </a:rPr>
              <a:t>б</a:t>
            </a:r>
            <a:r>
              <a:rPr sz="1800" dirty="0">
                <a:latin typeface="Calibri"/>
                <a:cs typeface="Calibri"/>
              </a:rPr>
              <a:t>л</a:t>
            </a:r>
            <a:r>
              <a:rPr sz="1800" spc="-1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мати</a:t>
            </a:r>
            <a:r>
              <a:rPr sz="1800" spc="-30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е	н</a:t>
            </a:r>
            <a:r>
              <a:rPr sz="1800" spc="-15" dirty="0">
                <a:latin typeface="Calibri"/>
                <a:cs typeface="Calibri"/>
              </a:rPr>
              <a:t>а</a:t>
            </a:r>
            <a:r>
              <a:rPr sz="1800" dirty="0">
                <a:latin typeface="Calibri"/>
                <a:cs typeface="Calibri"/>
              </a:rPr>
              <a:t>уч</a:t>
            </a:r>
            <a:r>
              <a:rPr sz="1800" spc="-10" dirty="0">
                <a:latin typeface="Calibri"/>
                <a:cs typeface="Calibri"/>
              </a:rPr>
              <a:t>н</a:t>
            </a:r>
            <a:r>
              <a:rPr sz="1800" spc="-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й	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пеци</a:t>
            </a:r>
            <a:r>
              <a:rPr sz="1800" spc="5" dirty="0">
                <a:latin typeface="Calibri"/>
                <a:cs typeface="Calibri"/>
              </a:rPr>
              <a:t>а</a:t>
            </a:r>
            <a:r>
              <a:rPr sz="1800" dirty="0">
                <a:latin typeface="Calibri"/>
                <a:cs typeface="Calibri"/>
              </a:rPr>
              <a:t>л</a:t>
            </a:r>
            <a:r>
              <a:rPr sz="1800" spc="-5" dirty="0">
                <a:latin typeface="Calibri"/>
                <a:cs typeface="Calibri"/>
              </a:rPr>
              <a:t>ь</a:t>
            </a:r>
            <a:r>
              <a:rPr sz="1800" dirty="0">
                <a:latin typeface="Calibri"/>
                <a:cs typeface="Calibri"/>
              </a:rPr>
              <a:t>но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spc="-5" dirty="0">
                <a:latin typeface="Calibri"/>
                <a:cs typeface="Calibri"/>
              </a:rPr>
              <a:t>т</a:t>
            </a:r>
            <a:r>
              <a:rPr sz="1800" spc="5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,	</a:t>
            </a:r>
            <a:r>
              <a:rPr sz="1800" spc="-5" dirty="0">
                <a:latin typeface="Calibri"/>
                <a:cs typeface="Calibri"/>
              </a:rPr>
              <a:t>п</a:t>
            </a:r>
            <a:r>
              <a:rPr sz="1800" dirty="0">
                <a:latin typeface="Calibri"/>
                <a:cs typeface="Calibri"/>
              </a:rPr>
              <a:t>о	</a:t>
            </a:r>
            <a:r>
              <a:rPr sz="1800" spc="-10" dirty="0">
                <a:latin typeface="Calibri"/>
                <a:cs typeface="Calibri"/>
              </a:rPr>
              <a:t>к</a:t>
            </a:r>
            <a:r>
              <a:rPr sz="1800" spc="-15" dirty="0">
                <a:latin typeface="Calibri"/>
                <a:cs typeface="Calibri"/>
              </a:rPr>
              <a:t>о</a:t>
            </a:r>
            <a:r>
              <a:rPr sz="1800" spc="-30" dirty="0">
                <a:latin typeface="Calibri"/>
                <a:cs typeface="Calibri"/>
              </a:rPr>
              <a:t>т</a:t>
            </a:r>
            <a:r>
              <a:rPr sz="1800" spc="-5" dirty="0">
                <a:latin typeface="Calibri"/>
                <a:cs typeface="Calibri"/>
              </a:rPr>
              <a:t>орой  </a:t>
            </a:r>
            <a:r>
              <a:rPr sz="1800" spc="-10" dirty="0">
                <a:latin typeface="Calibri"/>
                <a:cs typeface="Calibri"/>
              </a:rPr>
              <a:t>защищается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кандидатская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диссертация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Calibri"/>
                <a:cs typeface="Calibri"/>
              </a:rPr>
              <a:t>Обладать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актуальностью,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научной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новизной,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практической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значимостью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  <a:tab pos="1805939" algn="l"/>
                <a:tab pos="3318510" algn="l"/>
                <a:tab pos="4978400" algn="l"/>
                <a:tab pos="6532880" algn="l"/>
                <a:tab pos="6828790" algn="l"/>
              </a:tabLst>
            </a:pPr>
            <a:r>
              <a:rPr sz="1800" spc="-10" dirty="0">
                <a:latin typeface="Calibri"/>
                <a:cs typeface="Calibri"/>
              </a:rPr>
              <a:t>Использовать	</a:t>
            </a:r>
            <a:r>
              <a:rPr sz="1800" spc="-5" dirty="0">
                <a:latin typeface="Calibri"/>
                <a:cs typeface="Calibri"/>
              </a:rPr>
              <a:t>современные	теоретические,	</a:t>
            </a:r>
            <a:r>
              <a:rPr sz="1800" spc="-10" dirty="0">
                <a:latin typeface="Calibri"/>
                <a:cs typeface="Calibri"/>
              </a:rPr>
              <a:t>методические	</a:t>
            </a:r>
            <a:r>
              <a:rPr sz="1800" dirty="0">
                <a:latin typeface="Calibri"/>
                <a:cs typeface="Calibri"/>
              </a:rPr>
              <a:t>и	</a:t>
            </a:r>
            <a:r>
              <a:rPr sz="1800" spc="-5" dirty="0">
                <a:latin typeface="Calibri"/>
                <a:cs typeface="Calibri"/>
              </a:rPr>
              <a:t>технологические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достижения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отечественной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зарубежной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науки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практики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Calibri"/>
                <a:cs typeface="Calibri"/>
              </a:rPr>
              <a:t>Использовать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современную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методику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научных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исследований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Calibri"/>
                <a:cs typeface="Calibri"/>
              </a:rPr>
              <a:t>Использовать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современные</a:t>
            </a:r>
            <a:r>
              <a:rPr sz="1800" spc="1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методы</a:t>
            </a:r>
            <a:r>
              <a:rPr sz="1800" spc="1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обработки</a:t>
            </a:r>
            <a:r>
              <a:rPr sz="1800" spc="1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интерпретации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исходных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данных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применением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компьютерных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технологий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marR="69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15" dirty="0">
                <a:latin typeface="Calibri"/>
                <a:cs typeface="Calibri"/>
              </a:rPr>
              <a:t>Содержать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теоретические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(методические,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практические)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разделы,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согласованные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научными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положениями,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защищаемыми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кандидатской диссертации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0550" marR="5080" indent="9398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Подготовка</a:t>
            </a:r>
            <a:r>
              <a:rPr spc="-25" dirty="0"/>
              <a:t> </a:t>
            </a:r>
            <a:r>
              <a:rPr spc="-10" dirty="0"/>
              <a:t>научных</a:t>
            </a:r>
            <a:r>
              <a:rPr spc="10" dirty="0"/>
              <a:t> </a:t>
            </a:r>
            <a:r>
              <a:rPr spc="-5" dirty="0"/>
              <a:t>и </a:t>
            </a:r>
            <a:r>
              <a:rPr spc="-15" dirty="0"/>
              <a:t>научно</a:t>
            </a:r>
            <a:r>
              <a:rPr spc="5" dirty="0"/>
              <a:t> </a:t>
            </a:r>
            <a:r>
              <a:rPr spc="-5" dirty="0"/>
              <a:t>– </a:t>
            </a:r>
            <a:r>
              <a:rPr spc="-890" dirty="0"/>
              <a:t> </a:t>
            </a:r>
            <a:r>
              <a:rPr spc="-15" dirty="0"/>
              <a:t>педагогических</a:t>
            </a:r>
            <a:r>
              <a:rPr spc="-10" dirty="0"/>
              <a:t> </a:t>
            </a:r>
            <a:r>
              <a:rPr spc="-15" dirty="0"/>
              <a:t>кадров</a:t>
            </a:r>
            <a:r>
              <a:rPr spc="5" dirty="0"/>
              <a:t> </a:t>
            </a:r>
            <a:r>
              <a:rPr spc="-5" dirty="0"/>
              <a:t>в</a:t>
            </a:r>
            <a:r>
              <a:rPr spc="5" dirty="0"/>
              <a:t> </a:t>
            </a:r>
            <a:r>
              <a:rPr spc="-20" dirty="0"/>
              <a:t>России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90500" y="1389888"/>
            <a:ext cx="8819515" cy="177165"/>
            <a:chOff x="190500" y="1389888"/>
            <a:chExt cx="8819515" cy="177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500" y="1389888"/>
              <a:ext cx="8819388" cy="1767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43166" y="1440053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3000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66140" y="1718817"/>
            <a:ext cx="848360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4965" algn="just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Подготовка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докторантов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осуществляется</a:t>
            </a:r>
            <a:r>
              <a:rPr sz="1800" spc="-5" dirty="0">
                <a:latin typeface="Calibri"/>
                <a:cs typeface="Calibri"/>
              </a:rPr>
              <a:t> по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очной</a:t>
            </a:r>
            <a:r>
              <a:rPr sz="1800" dirty="0">
                <a:latin typeface="Calibri"/>
                <a:cs typeface="Calibri"/>
              </a:rPr>
              <a:t> форме.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срок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до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трех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лет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докторант</a:t>
            </a:r>
            <a:r>
              <a:rPr sz="1800" spc="-5" dirty="0">
                <a:latin typeface="Calibri"/>
                <a:cs typeface="Calibri"/>
              </a:rPr>
              <a:t> обязан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выполнить</a:t>
            </a:r>
            <a:r>
              <a:rPr sz="1800" dirty="0">
                <a:latin typeface="Calibri"/>
                <a:cs typeface="Calibri"/>
              </a:rPr>
              <a:t> план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подготовки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диссертации</a:t>
            </a:r>
            <a:r>
              <a:rPr sz="1800" dirty="0">
                <a:latin typeface="Calibri"/>
                <a:cs typeface="Calibri"/>
              </a:rPr>
              <a:t> 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представить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ее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кафедру</a:t>
            </a:r>
            <a:r>
              <a:rPr sz="1800" spc="-5" dirty="0">
                <a:latin typeface="Calibri"/>
                <a:cs typeface="Calibri"/>
              </a:rPr>
              <a:t> (в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отдел,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лабораторию,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сектор,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совет)</a:t>
            </a:r>
            <a:r>
              <a:rPr sz="1800" dirty="0">
                <a:latin typeface="Calibri"/>
                <a:cs typeface="Calibri"/>
              </a:rPr>
              <a:t> для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получения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соответствующего </a:t>
            </a:r>
            <a:r>
              <a:rPr sz="1800" spc="-5" dirty="0">
                <a:latin typeface="Calibri"/>
                <a:cs typeface="Calibri"/>
              </a:rPr>
              <a:t> заключения. </a:t>
            </a:r>
            <a:r>
              <a:rPr sz="1800" dirty="0">
                <a:latin typeface="Calibri"/>
                <a:cs typeface="Calibri"/>
              </a:rPr>
              <a:t>С </a:t>
            </a:r>
            <a:r>
              <a:rPr sz="1800" spc="-15" dirty="0">
                <a:latin typeface="Calibri"/>
                <a:cs typeface="Calibri"/>
              </a:rPr>
              <a:t>целью </a:t>
            </a:r>
            <a:r>
              <a:rPr sz="1800" spc="-5" dirty="0">
                <a:latin typeface="Calibri"/>
                <a:cs typeface="Calibri"/>
              </a:rPr>
              <a:t>оказания помощи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5" dirty="0">
                <a:latin typeface="Calibri"/>
                <a:cs typeface="Calibri"/>
              </a:rPr>
              <a:t>проведении </a:t>
            </a:r>
            <a:r>
              <a:rPr sz="1800" spc="-10" dirty="0">
                <a:latin typeface="Calibri"/>
                <a:cs typeface="Calibri"/>
              </a:rPr>
              <a:t>исследований ему </a:t>
            </a:r>
            <a:r>
              <a:rPr sz="1800" spc="-15" dirty="0">
                <a:latin typeface="Calibri"/>
                <a:cs typeface="Calibri"/>
              </a:rPr>
              <a:t>может </a:t>
            </a:r>
            <a:r>
              <a:rPr sz="1800" dirty="0">
                <a:latin typeface="Calibri"/>
                <a:cs typeface="Calibri"/>
              </a:rPr>
              <a:t>быть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назначен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научный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консультант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числа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докторов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наук.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342510" y="2696210"/>
            <a:ext cx="457834" cy="572135"/>
            <a:chOff x="4342510" y="2696210"/>
            <a:chExt cx="457834" cy="572135"/>
          </a:xfrm>
        </p:grpSpPr>
        <p:sp>
          <p:nvSpPr>
            <p:cNvPr id="3" name="object 3"/>
            <p:cNvSpPr/>
            <p:nvPr/>
          </p:nvSpPr>
          <p:spPr>
            <a:xfrm>
              <a:off x="4355210" y="2708910"/>
              <a:ext cx="432434" cy="546735"/>
            </a:xfrm>
            <a:custGeom>
              <a:avLst/>
              <a:gdLst/>
              <a:ahLst/>
              <a:cxnLst/>
              <a:rect l="l" t="t" r="r" b="b"/>
              <a:pathLst>
                <a:path w="432435" h="546735">
                  <a:moveTo>
                    <a:pt x="323976" y="0"/>
                  </a:moveTo>
                  <a:lnTo>
                    <a:pt x="107950" y="0"/>
                  </a:lnTo>
                  <a:lnTo>
                    <a:pt x="107950" y="330326"/>
                  </a:lnTo>
                  <a:lnTo>
                    <a:pt x="0" y="330326"/>
                  </a:lnTo>
                  <a:lnTo>
                    <a:pt x="216026" y="546353"/>
                  </a:lnTo>
                  <a:lnTo>
                    <a:pt x="432053" y="330326"/>
                  </a:lnTo>
                  <a:lnTo>
                    <a:pt x="323976" y="330326"/>
                  </a:lnTo>
                  <a:lnTo>
                    <a:pt x="32397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355210" y="2708910"/>
              <a:ext cx="432434" cy="546735"/>
            </a:xfrm>
            <a:custGeom>
              <a:avLst/>
              <a:gdLst/>
              <a:ahLst/>
              <a:cxnLst/>
              <a:rect l="l" t="t" r="r" b="b"/>
              <a:pathLst>
                <a:path w="432435" h="546735">
                  <a:moveTo>
                    <a:pt x="0" y="330326"/>
                  </a:moveTo>
                  <a:lnTo>
                    <a:pt x="107950" y="330326"/>
                  </a:lnTo>
                  <a:lnTo>
                    <a:pt x="107950" y="0"/>
                  </a:lnTo>
                  <a:lnTo>
                    <a:pt x="323976" y="0"/>
                  </a:lnTo>
                  <a:lnTo>
                    <a:pt x="323976" y="330326"/>
                  </a:lnTo>
                  <a:lnTo>
                    <a:pt x="432053" y="330326"/>
                  </a:lnTo>
                  <a:lnTo>
                    <a:pt x="216026" y="546353"/>
                  </a:lnTo>
                  <a:lnTo>
                    <a:pt x="0" y="330326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24350" y="4077017"/>
            <a:ext cx="493712" cy="57943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0550" marR="5080" indent="9398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Подготовка</a:t>
            </a:r>
            <a:r>
              <a:rPr spc="-25" dirty="0"/>
              <a:t> </a:t>
            </a:r>
            <a:r>
              <a:rPr spc="-10" dirty="0"/>
              <a:t>научных</a:t>
            </a:r>
            <a:r>
              <a:rPr spc="10" dirty="0"/>
              <a:t> </a:t>
            </a:r>
            <a:r>
              <a:rPr spc="-5" dirty="0"/>
              <a:t>и </a:t>
            </a:r>
            <a:r>
              <a:rPr spc="-15" dirty="0"/>
              <a:t>научно</a:t>
            </a:r>
            <a:r>
              <a:rPr spc="5" dirty="0"/>
              <a:t> </a:t>
            </a:r>
            <a:r>
              <a:rPr spc="-5" dirty="0"/>
              <a:t>– </a:t>
            </a:r>
            <a:r>
              <a:rPr spc="-890" dirty="0"/>
              <a:t> </a:t>
            </a:r>
            <a:r>
              <a:rPr spc="-15" dirty="0"/>
              <a:t>педагогических</a:t>
            </a:r>
            <a:r>
              <a:rPr spc="-10" dirty="0"/>
              <a:t> </a:t>
            </a:r>
            <a:r>
              <a:rPr spc="-15" dirty="0"/>
              <a:t>кадров</a:t>
            </a:r>
            <a:r>
              <a:rPr spc="5" dirty="0"/>
              <a:t> </a:t>
            </a:r>
            <a:r>
              <a:rPr spc="-5" dirty="0"/>
              <a:t>в</a:t>
            </a:r>
            <a:r>
              <a:rPr spc="5" dirty="0"/>
              <a:t> </a:t>
            </a:r>
            <a:r>
              <a:rPr spc="-20" dirty="0"/>
              <a:t>России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190500" y="1389888"/>
            <a:ext cx="8819515" cy="177165"/>
            <a:chOff x="190500" y="1389888"/>
            <a:chExt cx="8819515" cy="177165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500" y="1389888"/>
              <a:ext cx="8819388" cy="17678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43166" y="1440053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3000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11555" y="2060841"/>
            <a:ext cx="7920990" cy="79248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590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65"/>
              </a:spcBef>
            </a:pPr>
            <a:r>
              <a:rPr sz="4000" b="1" spc="-15" dirty="0">
                <a:solidFill>
                  <a:srgbClr val="FFFFFF"/>
                </a:solidFill>
                <a:latin typeface="Calibri"/>
                <a:cs typeface="Calibri"/>
              </a:rPr>
              <a:t>Ученая</a:t>
            </a:r>
            <a:r>
              <a:rPr sz="40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spc="-10" dirty="0">
                <a:solidFill>
                  <a:srgbClr val="FFFFFF"/>
                </a:solidFill>
                <a:latin typeface="Calibri"/>
                <a:cs typeface="Calibri"/>
              </a:rPr>
              <a:t>степень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1555" y="3357003"/>
            <a:ext cx="7920990" cy="864235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129539" rIns="0" bIns="0" rtlCol="0">
            <a:spAutoFit/>
          </a:bodyPr>
          <a:lstStyle/>
          <a:p>
            <a:pPr marL="385445">
              <a:lnSpc>
                <a:spcPct val="100000"/>
              </a:lnSpc>
              <a:spcBef>
                <a:spcPts val="1019"/>
              </a:spcBef>
            </a:pPr>
            <a:r>
              <a:rPr sz="3600" b="1" spc="-5" dirty="0">
                <a:solidFill>
                  <a:srgbClr val="FFFFFF"/>
                </a:solidFill>
                <a:latin typeface="Calibri"/>
                <a:cs typeface="Calibri"/>
              </a:rPr>
              <a:t>Первичная</a:t>
            </a:r>
            <a:r>
              <a:rPr sz="36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spc="-10" dirty="0">
                <a:solidFill>
                  <a:srgbClr val="FFFFFF"/>
                </a:solidFill>
                <a:latin typeface="Calibri"/>
                <a:cs typeface="Calibri"/>
              </a:rPr>
              <a:t>степень</a:t>
            </a:r>
            <a:r>
              <a:rPr sz="36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sz="36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spc="-10" dirty="0">
                <a:solidFill>
                  <a:srgbClr val="FFFFFF"/>
                </a:solidFill>
                <a:latin typeface="Calibri"/>
                <a:cs typeface="Calibri"/>
              </a:rPr>
              <a:t>кандидат</a:t>
            </a:r>
            <a:r>
              <a:rPr sz="36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spc="-10" dirty="0">
                <a:solidFill>
                  <a:srgbClr val="FFFFFF"/>
                </a:solidFill>
                <a:latin typeface="Calibri"/>
                <a:cs typeface="Calibri"/>
              </a:rPr>
              <a:t>наук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1555" y="4725174"/>
            <a:ext cx="7920990" cy="79248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93345" rIns="0" bIns="0" rtlCol="0">
            <a:spAutoFit/>
          </a:bodyPr>
          <a:lstStyle/>
          <a:p>
            <a:pPr marL="687705">
              <a:lnSpc>
                <a:spcPct val="100000"/>
              </a:lnSpc>
              <a:spcBef>
                <a:spcPts val="735"/>
              </a:spcBef>
            </a:pPr>
            <a:r>
              <a:rPr sz="3600" b="1" spc="-15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3600" b="1" spc="-2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3600" b="1" dirty="0">
                <a:solidFill>
                  <a:srgbClr val="FFFFFF"/>
                </a:solidFill>
                <a:latin typeface="Calibri"/>
                <a:cs typeface="Calibri"/>
              </a:rPr>
              <a:t>ори</a:t>
            </a:r>
            <a:r>
              <a:rPr sz="3600" b="1" spc="-10" dirty="0">
                <a:solidFill>
                  <a:srgbClr val="FFFFFF"/>
                </a:solidFill>
                <a:latin typeface="Calibri"/>
                <a:cs typeface="Calibri"/>
              </a:rPr>
              <a:t>ч</a:t>
            </a:r>
            <a:r>
              <a:rPr sz="3600" b="1" spc="-5" dirty="0">
                <a:solidFill>
                  <a:srgbClr val="FFFFFF"/>
                </a:solidFill>
                <a:latin typeface="Calibri"/>
                <a:cs typeface="Calibri"/>
              </a:rPr>
              <a:t>на</a:t>
            </a:r>
            <a:r>
              <a:rPr sz="3600" b="1" dirty="0">
                <a:solidFill>
                  <a:srgbClr val="FFFFFF"/>
                </a:solidFill>
                <a:latin typeface="Calibri"/>
                <a:cs typeface="Calibri"/>
              </a:rPr>
              <a:t>я</a:t>
            </a:r>
            <a:r>
              <a:rPr sz="3600" b="1" spc="-4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spc="-5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3600" b="1" spc="-2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3600" b="1" spc="-5" dirty="0">
                <a:solidFill>
                  <a:srgbClr val="FFFFFF"/>
                </a:solidFill>
                <a:latin typeface="Calibri"/>
                <a:cs typeface="Calibri"/>
              </a:rPr>
              <a:t>епен</a:t>
            </a:r>
            <a:r>
              <a:rPr sz="3600" b="1" dirty="0">
                <a:solidFill>
                  <a:srgbClr val="FFFFFF"/>
                </a:solidFill>
                <a:latin typeface="Calibri"/>
                <a:cs typeface="Calibri"/>
              </a:rPr>
              <a:t>ь –</a:t>
            </a:r>
            <a:r>
              <a:rPr sz="36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spc="-35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3600" b="1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3600" b="1" spc="-1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3600" b="1" spc="-2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3600" b="1" dirty="0">
                <a:solidFill>
                  <a:srgbClr val="FFFFFF"/>
                </a:solidFill>
                <a:latin typeface="Calibri"/>
                <a:cs typeface="Calibri"/>
              </a:rPr>
              <a:t>ор </a:t>
            </a:r>
            <a:r>
              <a:rPr sz="3600" b="1" spc="-5" dirty="0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sz="3600" b="1" spc="-40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3600" b="1" dirty="0">
                <a:solidFill>
                  <a:srgbClr val="FFFFFF"/>
                </a:solidFill>
                <a:latin typeface="Calibri"/>
                <a:cs typeface="Calibri"/>
              </a:rPr>
              <a:t>ук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0550" marR="5080" indent="9398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Подготовка</a:t>
            </a:r>
            <a:r>
              <a:rPr spc="-25" dirty="0"/>
              <a:t> </a:t>
            </a:r>
            <a:r>
              <a:rPr spc="-10" dirty="0"/>
              <a:t>научных</a:t>
            </a:r>
            <a:r>
              <a:rPr spc="10" dirty="0"/>
              <a:t> </a:t>
            </a:r>
            <a:r>
              <a:rPr spc="-5" dirty="0"/>
              <a:t>и </a:t>
            </a:r>
            <a:r>
              <a:rPr spc="-15" dirty="0"/>
              <a:t>научно</a:t>
            </a:r>
            <a:r>
              <a:rPr spc="5" dirty="0"/>
              <a:t> </a:t>
            </a:r>
            <a:r>
              <a:rPr spc="-5" dirty="0"/>
              <a:t>– </a:t>
            </a:r>
            <a:r>
              <a:rPr spc="-890" dirty="0"/>
              <a:t> </a:t>
            </a:r>
            <a:r>
              <a:rPr spc="-15" dirty="0"/>
              <a:t>педагогических</a:t>
            </a:r>
            <a:r>
              <a:rPr spc="-10" dirty="0"/>
              <a:t> </a:t>
            </a:r>
            <a:r>
              <a:rPr spc="-15" dirty="0"/>
              <a:t>кадров</a:t>
            </a:r>
            <a:r>
              <a:rPr spc="5" dirty="0"/>
              <a:t> </a:t>
            </a:r>
            <a:r>
              <a:rPr spc="-5" dirty="0"/>
              <a:t>в</a:t>
            </a:r>
            <a:r>
              <a:rPr spc="5" dirty="0"/>
              <a:t> </a:t>
            </a:r>
            <a:r>
              <a:rPr spc="-20" dirty="0"/>
              <a:t>России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90500" y="1389888"/>
            <a:ext cx="8819515" cy="177165"/>
            <a:chOff x="190500" y="1389888"/>
            <a:chExt cx="8819515" cy="177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500" y="1389888"/>
              <a:ext cx="8819388" cy="1767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43166" y="1440053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3000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66140" y="1718817"/>
            <a:ext cx="8482330" cy="2494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4965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Диссертация </a:t>
            </a:r>
            <a:r>
              <a:rPr sz="1800" spc="-10" dirty="0">
                <a:latin typeface="Calibri"/>
                <a:cs typeface="Calibri"/>
              </a:rPr>
              <a:t>должна </a:t>
            </a:r>
            <a:r>
              <a:rPr sz="1800" dirty="0">
                <a:latin typeface="Calibri"/>
                <a:cs typeface="Calibri"/>
              </a:rPr>
              <a:t>быть </a:t>
            </a:r>
            <a:r>
              <a:rPr sz="1800" spc="-5" dirty="0">
                <a:latin typeface="Calibri"/>
                <a:cs typeface="Calibri"/>
              </a:rPr>
              <a:t>написано </a:t>
            </a:r>
            <a:r>
              <a:rPr sz="1800" spc="-10" dirty="0">
                <a:latin typeface="Calibri"/>
                <a:cs typeface="Calibri"/>
              </a:rPr>
              <a:t>единолично, </a:t>
            </a:r>
            <a:r>
              <a:rPr sz="1800" spc="-15" dirty="0">
                <a:latin typeface="Calibri"/>
                <a:cs typeface="Calibri"/>
              </a:rPr>
              <a:t>содержать </a:t>
            </a:r>
            <a:r>
              <a:rPr sz="1800" spc="-5" dirty="0">
                <a:latin typeface="Calibri"/>
                <a:cs typeface="Calibri"/>
              </a:rPr>
              <a:t>совокупность </a:t>
            </a:r>
            <a:r>
              <a:rPr sz="1800" dirty="0">
                <a:latin typeface="Calibri"/>
                <a:cs typeface="Calibri"/>
              </a:rPr>
              <a:t>новых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научных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результатов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положений,</a:t>
            </a:r>
            <a:r>
              <a:rPr sz="1800" spc="-5" dirty="0">
                <a:latin typeface="Calibri"/>
                <a:cs typeface="Calibri"/>
              </a:rPr>
              <a:t> выдвигаемых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автором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для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публичной</a:t>
            </a:r>
            <a:r>
              <a:rPr sz="1800" spc="-5" dirty="0">
                <a:latin typeface="Calibri"/>
                <a:cs typeface="Calibri"/>
              </a:rPr>
              <a:t> защиты,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иметь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внутреннее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единство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свидетельствовать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личном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вкладе</a:t>
            </a:r>
            <a:r>
              <a:rPr sz="1800" spc="-10" dirty="0">
                <a:latin typeface="Calibri"/>
                <a:cs typeface="Calibri"/>
              </a:rPr>
              <a:t> автора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науку.</a:t>
            </a:r>
            <a:endParaRPr sz="1800">
              <a:latin typeface="Calibri"/>
              <a:cs typeface="Calibri"/>
            </a:endParaRPr>
          </a:p>
          <a:p>
            <a:pPr marL="12700" marR="5080" indent="354965" algn="just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Предложенные автором </a:t>
            </a:r>
            <a:r>
              <a:rPr sz="1800" dirty="0">
                <a:latin typeface="Calibri"/>
                <a:cs typeface="Calibri"/>
              </a:rPr>
              <a:t>новые </a:t>
            </a:r>
            <a:r>
              <a:rPr sz="1800" spc="-5" dirty="0">
                <a:latin typeface="Calibri"/>
                <a:cs typeface="Calibri"/>
              </a:rPr>
              <a:t>решения </a:t>
            </a:r>
            <a:r>
              <a:rPr sz="1800" spc="-15" dirty="0">
                <a:latin typeface="Calibri"/>
                <a:cs typeface="Calibri"/>
              </a:rPr>
              <a:t>должны </a:t>
            </a:r>
            <a:r>
              <a:rPr sz="1800" dirty="0">
                <a:latin typeface="Calibri"/>
                <a:cs typeface="Calibri"/>
              </a:rPr>
              <a:t>быть </a:t>
            </a:r>
            <a:r>
              <a:rPr sz="1800" spc="-5" dirty="0">
                <a:latin typeface="Calibri"/>
                <a:cs typeface="Calibri"/>
              </a:rPr>
              <a:t>строго аргументированы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критически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оценены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сравнению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другими известными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решениями.</a:t>
            </a:r>
            <a:endParaRPr sz="1800">
              <a:latin typeface="Calibri"/>
              <a:cs typeface="Calibri"/>
            </a:endParaRPr>
          </a:p>
          <a:p>
            <a:pPr marL="12700" marR="5080" indent="354965" algn="just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В </a:t>
            </a:r>
            <a:r>
              <a:rPr sz="1800" spc="-5" dirty="0">
                <a:latin typeface="Calibri"/>
                <a:cs typeface="Calibri"/>
              </a:rPr>
              <a:t>диссертации имеющей прикладное </a:t>
            </a:r>
            <a:r>
              <a:rPr sz="1800" dirty="0">
                <a:latin typeface="Calibri"/>
                <a:cs typeface="Calibri"/>
              </a:rPr>
              <a:t>значение, </a:t>
            </a:r>
            <a:r>
              <a:rPr sz="1800" spc="-10" dirty="0">
                <a:latin typeface="Calibri"/>
                <a:cs typeface="Calibri"/>
              </a:rPr>
              <a:t>должны приводиться </a:t>
            </a:r>
            <a:r>
              <a:rPr sz="1800" spc="-5" dirty="0">
                <a:latin typeface="Calibri"/>
                <a:cs typeface="Calibri"/>
              </a:rPr>
              <a:t>сведения </a:t>
            </a:r>
            <a:r>
              <a:rPr sz="1800" dirty="0">
                <a:latin typeface="Calibri"/>
                <a:cs typeface="Calibri"/>
              </a:rPr>
              <a:t>о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практическом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использовании</a:t>
            </a:r>
            <a:r>
              <a:rPr sz="1800" spc="-5" dirty="0">
                <a:latin typeface="Calibri"/>
                <a:cs typeface="Calibri"/>
              </a:rPr>
              <a:t> полученных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автором</a:t>
            </a:r>
            <a:r>
              <a:rPr sz="1800" spc="-5" dirty="0">
                <a:latin typeface="Calibri"/>
                <a:cs typeface="Calibri"/>
              </a:rPr>
              <a:t> научных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результатов,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диссертации, имеющей теоретическое </a:t>
            </a:r>
            <a:r>
              <a:rPr sz="1800" dirty="0">
                <a:latin typeface="Calibri"/>
                <a:cs typeface="Calibri"/>
              </a:rPr>
              <a:t>значение, - </a:t>
            </a:r>
            <a:r>
              <a:rPr sz="1800" spc="-5" dirty="0">
                <a:latin typeface="Calibri"/>
                <a:cs typeface="Calibri"/>
              </a:rPr>
              <a:t>рекомендации </a:t>
            </a:r>
            <a:r>
              <a:rPr sz="1800" dirty="0">
                <a:latin typeface="Calibri"/>
                <a:cs typeface="Calibri"/>
              </a:rPr>
              <a:t>по </a:t>
            </a:r>
            <a:r>
              <a:rPr sz="1800" spc="-10" dirty="0">
                <a:latin typeface="Calibri"/>
                <a:cs typeface="Calibri"/>
              </a:rPr>
              <a:t>использованию </a:t>
            </a:r>
            <a:r>
              <a:rPr sz="1800" spc="-5" dirty="0">
                <a:latin typeface="Calibri"/>
                <a:cs typeface="Calibri"/>
              </a:rPr>
              <a:t> научных </a:t>
            </a:r>
            <a:r>
              <a:rPr sz="1800" spc="-10" dirty="0">
                <a:latin typeface="Calibri"/>
                <a:cs typeface="Calibri"/>
              </a:rPr>
              <a:t>выводов.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0550" marR="5080" indent="9398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Подготовка</a:t>
            </a:r>
            <a:r>
              <a:rPr spc="-25" dirty="0"/>
              <a:t> </a:t>
            </a:r>
            <a:r>
              <a:rPr spc="-10" dirty="0"/>
              <a:t>научных</a:t>
            </a:r>
            <a:r>
              <a:rPr spc="10" dirty="0"/>
              <a:t> </a:t>
            </a:r>
            <a:r>
              <a:rPr spc="-5" dirty="0"/>
              <a:t>и </a:t>
            </a:r>
            <a:r>
              <a:rPr spc="-15" dirty="0"/>
              <a:t>научно</a:t>
            </a:r>
            <a:r>
              <a:rPr spc="5" dirty="0"/>
              <a:t> </a:t>
            </a:r>
            <a:r>
              <a:rPr spc="-5" dirty="0"/>
              <a:t>– </a:t>
            </a:r>
            <a:r>
              <a:rPr spc="-890" dirty="0"/>
              <a:t> </a:t>
            </a:r>
            <a:r>
              <a:rPr spc="-15" dirty="0"/>
              <a:t>педагогических</a:t>
            </a:r>
            <a:r>
              <a:rPr spc="-10" dirty="0"/>
              <a:t> </a:t>
            </a:r>
            <a:r>
              <a:rPr spc="-15" dirty="0"/>
              <a:t>кадров</a:t>
            </a:r>
            <a:r>
              <a:rPr spc="5" dirty="0"/>
              <a:t> </a:t>
            </a:r>
            <a:r>
              <a:rPr spc="-5" dirty="0"/>
              <a:t>в</a:t>
            </a:r>
            <a:r>
              <a:rPr spc="5" dirty="0"/>
              <a:t> </a:t>
            </a:r>
            <a:r>
              <a:rPr spc="-20" dirty="0"/>
              <a:t>России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90500" y="1389888"/>
            <a:ext cx="8819515" cy="177165"/>
            <a:chOff x="190500" y="1389888"/>
            <a:chExt cx="8819515" cy="177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500" y="1389888"/>
              <a:ext cx="8819388" cy="1767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43166" y="1440053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3000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66140" y="1718817"/>
            <a:ext cx="848487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4965" algn="just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Диссертация на </a:t>
            </a:r>
            <a:r>
              <a:rPr sz="1800" b="1" spc="-10" dirty="0">
                <a:latin typeface="Calibri"/>
                <a:cs typeface="Calibri"/>
              </a:rPr>
              <a:t>соискание </a:t>
            </a:r>
            <a:r>
              <a:rPr sz="1800" b="1" spc="-5" dirty="0">
                <a:latin typeface="Calibri"/>
                <a:cs typeface="Calibri"/>
              </a:rPr>
              <a:t>ученой </a:t>
            </a:r>
            <a:r>
              <a:rPr sz="1800" b="1" spc="-10" dirty="0">
                <a:latin typeface="Calibri"/>
                <a:cs typeface="Calibri"/>
              </a:rPr>
              <a:t>степени кандидата наук </a:t>
            </a:r>
            <a:r>
              <a:rPr sz="1800" spc="-15" dirty="0">
                <a:latin typeface="Calibri"/>
                <a:cs typeface="Calibri"/>
              </a:rPr>
              <a:t>должна </a:t>
            </a:r>
            <a:r>
              <a:rPr sz="1800" dirty="0">
                <a:latin typeface="Calibri"/>
                <a:cs typeface="Calibri"/>
              </a:rPr>
              <a:t>быть </a:t>
            </a:r>
            <a:r>
              <a:rPr sz="1800" spc="-5" dirty="0">
                <a:latin typeface="Calibri"/>
                <a:cs typeface="Calibri"/>
              </a:rPr>
              <a:t>научно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квалификационной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работой,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которой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содержится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решение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задачи,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имеющей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существенное </a:t>
            </a:r>
            <a:r>
              <a:rPr sz="1800" dirty="0">
                <a:latin typeface="Calibri"/>
                <a:cs typeface="Calibri"/>
              </a:rPr>
              <a:t>значение для </a:t>
            </a:r>
            <a:r>
              <a:rPr sz="1800" spc="-10" dirty="0">
                <a:latin typeface="Calibri"/>
                <a:cs typeface="Calibri"/>
              </a:rPr>
              <a:t>соответствующей отрасли </a:t>
            </a:r>
            <a:r>
              <a:rPr sz="1800" spc="-5" dirty="0">
                <a:latin typeface="Calibri"/>
                <a:cs typeface="Calibri"/>
              </a:rPr>
              <a:t>знаний, </a:t>
            </a:r>
            <a:r>
              <a:rPr sz="1800" dirty="0">
                <a:latin typeface="Calibri"/>
                <a:cs typeface="Calibri"/>
              </a:rPr>
              <a:t>либо </a:t>
            </a:r>
            <a:r>
              <a:rPr sz="1800" spc="-10" dirty="0">
                <a:latin typeface="Calibri"/>
                <a:cs typeface="Calibri"/>
              </a:rPr>
              <a:t>изложены </a:t>
            </a:r>
            <a:r>
              <a:rPr sz="1800" spc="-5" dirty="0">
                <a:latin typeface="Calibri"/>
                <a:cs typeface="Calibri"/>
              </a:rPr>
              <a:t>научно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обоснованные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технические,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экономические</a:t>
            </a:r>
            <a:r>
              <a:rPr sz="1800" dirty="0">
                <a:latin typeface="Calibri"/>
                <a:cs typeface="Calibri"/>
              </a:rPr>
              <a:t> или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технологические</a:t>
            </a:r>
            <a:r>
              <a:rPr sz="1800" spc="-5" dirty="0">
                <a:latin typeface="Calibri"/>
                <a:cs typeface="Calibri"/>
              </a:rPr>
              <a:t> разработки,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имеющие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существенное</a:t>
            </a:r>
            <a:r>
              <a:rPr sz="1800" dirty="0">
                <a:latin typeface="Calibri"/>
                <a:cs typeface="Calibri"/>
              </a:rPr>
              <a:t> значение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для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экономики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или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обеспечения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обороноспособности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страны.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0550" marR="5080" indent="9398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Подготовка</a:t>
            </a:r>
            <a:r>
              <a:rPr spc="-25" dirty="0"/>
              <a:t> </a:t>
            </a:r>
            <a:r>
              <a:rPr spc="-10" dirty="0"/>
              <a:t>научных</a:t>
            </a:r>
            <a:r>
              <a:rPr spc="10" dirty="0"/>
              <a:t> </a:t>
            </a:r>
            <a:r>
              <a:rPr spc="-5" dirty="0"/>
              <a:t>и </a:t>
            </a:r>
            <a:r>
              <a:rPr spc="-15" dirty="0"/>
              <a:t>научно</a:t>
            </a:r>
            <a:r>
              <a:rPr spc="5" dirty="0"/>
              <a:t> </a:t>
            </a:r>
            <a:r>
              <a:rPr spc="-5" dirty="0"/>
              <a:t>– </a:t>
            </a:r>
            <a:r>
              <a:rPr spc="-890" dirty="0"/>
              <a:t> </a:t>
            </a:r>
            <a:r>
              <a:rPr spc="-15" dirty="0"/>
              <a:t>педагогических</a:t>
            </a:r>
            <a:r>
              <a:rPr spc="-10" dirty="0"/>
              <a:t> </a:t>
            </a:r>
            <a:r>
              <a:rPr spc="-15" dirty="0"/>
              <a:t>кадров</a:t>
            </a:r>
            <a:r>
              <a:rPr spc="5" dirty="0"/>
              <a:t> </a:t>
            </a:r>
            <a:r>
              <a:rPr spc="-5" dirty="0"/>
              <a:t>в</a:t>
            </a:r>
            <a:r>
              <a:rPr spc="5" dirty="0"/>
              <a:t> </a:t>
            </a:r>
            <a:r>
              <a:rPr spc="-20" dirty="0"/>
              <a:t>России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90500" y="1389888"/>
            <a:ext cx="8819515" cy="177165"/>
            <a:chOff x="190500" y="1389888"/>
            <a:chExt cx="8819515" cy="177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500" y="1389888"/>
              <a:ext cx="8819388" cy="1767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43166" y="1440053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3000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66140" y="1718817"/>
            <a:ext cx="8484870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4965" algn="just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Диссертация на </a:t>
            </a:r>
            <a:r>
              <a:rPr sz="1800" b="1" spc="-10" dirty="0">
                <a:latin typeface="Calibri"/>
                <a:cs typeface="Calibri"/>
              </a:rPr>
              <a:t>соискание </a:t>
            </a:r>
            <a:r>
              <a:rPr sz="1800" b="1" spc="-5" dirty="0">
                <a:latin typeface="Calibri"/>
                <a:cs typeface="Calibri"/>
              </a:rPr>
              <a:t>ученой </a:t>
            </a:r>
            <a:r>
              <a:rPr sz="1800" b="1" spc="-10" dirty="0">
                <a:latin typeface="Calibri"/>
                <a:cs typeface="Calibri"/>
              </a:rPr>
              <a:t>степени доктора наук </a:t>
            </a:r>
            <a:r>
              <a:rPr sz="1800" spc="-15" dirty="0">
                <a:latin typeface="Calibri"/>
                <a:cs typeface="Calibri"/>
              </a:rPr>
              <a:t>должна </a:t>
            </a:r>
            <a:r>
              <a:rPr sz="1800" dirty="0">
                <a:latin typeface="Calibri"/>
                <a:cs typeface="Calibri"/>
              </a:rPr>
              <a:t>быть </a:t>
            </a:r>
            <a:r>
              <a:rPr sz="1800" spc="-5" dirty="0">
                <a:latin typeface="Calibri"/>
                <a:cs typeface="Calibri"/>
              </a:rPr>
              <a:t>научно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квалифицированной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работой,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которой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основании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выполненных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автором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исследований </a:t>
            </a:r>
            <a:r>
              <a:rPr sz="1800" spc="-5" dirty="0">
                <a:latin typeface="Calibri"/>
                <a:cs typeface="Calibri"/>
              </a:rPr>
              <a:t>разработаны теоретические </a:t>
            </a:r>
            <a:r>
              <a:rPr sz="1800" spc="-10" dirty="0">
                <a:latin typeface="Calibri"/>
                <a:cs typeface="Calibri"/>
              </a:rPr>
              <a:t>положения, </a:t>
            </a:r>
            <a:r>
              <a:rPr sz="1800" spc="-5" dirty="0">
                <a:latin typeface="Calibri"/>
                <a:cs typeface="Calibri"/>
              </a:rPr>
              <a:t>совокупность </a:t>
            </a:r>
            <a:r>
              <a:rPr sz="1800" spc="-10" dirty="0">
                <a:latin typeface="Calibri"/>
                <a:cs typeface="Calibri"/>
              </a:rPr>
              <a:t>которых можно </a:t>
            </a:r>
            <a:r>
              <a:rPr sz="1800" spc="-5" dirty="0">
                <a:latin typeface="Calibri"/>
                <a:cs typeface="Calibri"/>
              </a:rPr>
              <a:t> квалифицировать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как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новое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крупное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научное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достижение,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либо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решена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крупная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научная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проблема,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имеющая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важное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социально</a:t>
            </a:r>
            <a:r>
              <a:rPr sz="1800" dirty="0">
                <a:latin typeface="Calibri"/>
                <a:cs typeface="Calibri"/>
              </a:rPr>
              <a:t> –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культурное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или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хозяйственное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значение,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либо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изложены</a:t>
            </a:r>
            <a:r>
              <a:rPr sz="1800" spc="-5" dirty="0">
                <a:latin typeface="Calibri"/>
                <a:cs typeface="Calibri"/>
              </a:rPr>
              <a:t> научно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обоснованные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технические,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экономические</a:t>
            </a:r>
            <a:r>
              <a:rPr sz="1800" dirty="0">
                <a:latin typeface="Calibri"/>
                <a:cs typeface="Calibri"/>
              </a:rPr>
              <a:t> или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технологические</a:t>
            </a:r>
            <a:r>
              <a:rPr sz="1800" spc="-5" dirty="0">
                <a:latin typeface="Calibri"/>
                <a:cs typeface="Calibri"/>
              </a:rPr>
              <a:t> решения,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внедрение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которых</a:t>
            </a:r>
            <a:r>
              <a:rPr sz="1800" spc="-5" dirty="0">
                <a:latin typeface="Calibri"/>
                <a:cs typeface="Calibri"/>
              </a:rPr>
              <a:t> вносит</a:t>
            </a:r>
            <a:r>
              <a:rPr sz="1800" spc="4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значительный</a:t>
            </a:r>
            <a:r>
              <a:rPr sz="1800" spc="4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вклад</a:t>
            </a:r>
            <a:r>
              <a:rPr sz="1800" spc="4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развитие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экономики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страны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повышение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ее </a:t>
            </a:r>
            <a:r>
              <a:rPr sz="1800" spc="-5" dirty="0">
                <a:latin typeface="Calibri"/>
                <a:cs typeface="Calibri"/>
              </a:rPr>
              <a:t>обороноспособности.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24497" y="2768600"/>
            <a:ext cx="433387" cy="542925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4402454" y="1909064"/>
            <a:ext cx="394335" cy="535940"/>
            <a:chOff x="4402454" y="1909064"/>
            <a:chExt cx="394335" cy="535940"/>
          </a:xfrm>
        </p:grpSpPr>
        <p:sp>
          <p:nvSpPr>
            <p:cNvPr id="4" name="object 4"/>
            <p:cNvSpPr/>
            <p:nvPr/>
          </p:nvSpPr>
          <p:spPr>
            <a:xfrm>
              <a:off x="4415154" y="1921764"/>
              <a:ext cx="368935" cy="510540"/>
            </a:xfrm>
            <a:custGeom>
              <a:avLst/>
              <a:gdLst/>
              <a:ahLst/>
              <a:cxnLst/>
              <a:rect l="l" t="t" r="r" b="b"/>
              <a:pathLst>
                <a:path w="368935" h="510539">
                  <a:moveTo>
                    <a:pt x="276733" y="0"/>
                  </a:moveTo>
                  <a:lnTo>
                    <a:pt x="92329" y="0"/>
                  </a:lnTo>
                  <a:lnTo>
                    <a:pt x="92329" y="325882"/>
                  </a:lnTo>
                  <a:lnTo>
                    <a:pt x="0" y="325882"/>
                  </a:lnTo>
                  <a:lnTo>
                    <a:pt x="184531" y="510413"/>
                  </a:lnTo>
                  <a:lnTo>
                    <a:pt x="368935" y="325882"/>
                  </a:lnTo>
                  <a:lnTo>
                    <a:pt x="276733" y="325882"/>
                  </a:lnTo>
                  <a:lnTo>
                    <a:pt x="276733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15154" y="1921764"/>
              <a:ext cx="368935" cy="510540"/>
            </a:xfrm>
            <a:custGeom>
              <a:avLst/>
              <a:gdLst/>
              <a:ahLst/>
              <a:cxnLst/>
              <a:rect l="l" t="t" r="r" b="b"/>
              <a:pathLst>
                <a:path w="368935" h="510539">
                  <a:moveTo>
                    <a:pt x="0" y="325882"/>
                  </a:moveTo>
                  <a:lnTo>
                    <a:pt x="92329" y="325882"/>
                  </a:lnTo>
                  <a:lnTo>
                    <a:pt x="92329" y="0"/>
                  </a:lnTo>
                  <a:lnTo>
                    <a:pt x="276733" y="0"/>
                  </a:lnTo>
                  <a:lnTo>
                    <a:pt x="276733" y="325882"/>
                  </a:lnTo>
                  <a:lnTo>
                    <a:pt x="368935" y="325882"/>
                  </a:lnTo>
                  <a:lnTo>
                    <a:pt x="184531" y="510413"/>
                  </a:lnTo>
                  <a:lnTo>
                    <a:pt x="0" y="325882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40026" y="2768600"/>
            <a:ext cx="433387" cy="54292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40026" y="4206240"/>
            <a:ext cx="433387" cy="542925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40026" y="5077231"/>
            <a:ext cx="433387" cy="542925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24497" y="5077231"/>
            <a:ext cx="433387" cy="542925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24497" y="4206240"/>
            <a:ext cx="433387" cy="542925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0550" marR="5080" indent="9398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Подготовка</a:t>
            </a:r>
            <a:r>
              <a:rPr spc="-25" dirty="0"/>
              <a:t> </a:t>
            </a:r>
            <a:r>
              <a:rPr spc="-10" dirty="0"/>
              <a:t>научных</a:t>
            </a:r>
            <a:r>
              <a:rPr spc="10" dirty="0"/>
              <a:t> </a:t>
            </a:r>
            <a:r>
              <a:rPr spc="-5" dirty="0"/>
              <a:t>и </a:t>
            </a:r>
            <a:r>
              <a:rPr spc="-15" dirty="0"/>
              <a:t>научно</a:t>
            </a:r>
            <a:r>
              <a:rPr spc="5" dirty="0"/>
              <a:t> </a:t>
            </a:r>
            <a:r>
              <a:rPr spc="-5" dirty="0"/>
              <a:t>– </a:t>
            </a:r>
            <a:r>
              <a:rPr spc="-890" dirty="0"/>
              <a:t> </a:t>
            </a:r>
            <a:r>
              <a:rPr spc="-15" dirty="0"/>
              <a:t>педагогических</a:t>
            </a:r>
            <a:r>
              <a:rPr spc="-10" dirty="0"/>
              <a:t> </a:t>
            </a:r>
            <a:r>
              <a:rPr spc="-15" dirty="0"/>
              <a:t>кадров</a:t>
            </a:r>
            <a:r>
              <a:rPr spc="5" dirty="0"/>
              <a:t> </a:t>
            </a:r>
            <a:r>
              <a:rPr spc="-5" dirty="0"/>
              <a:t>в</a:t>
            </a:r>
            <a:r>
              <a:rPr spc="5" dirty="0"/>
              <a:t> </a:t>
            </a:r>
            <a:r>
              <a:rPr spc="-20" dirty="0"/>
              <a:t>России</a:t>
            </a:r>
          </a:p>
        </p:txBody>
      </p:sp>
      <p:grpSp>
        <p:nvGrpSpPr>
          <p:cNvPr id="12" name="object 12"/>
          <p:cNvGrpSpPr/>
          <p:nvPr/>
        </p:nvGrpSpPr>
        <p:grpSpPr>
          <a:xfrm>
            <a:off x="190500" y="1389888"/>
            <a:ext cx="8819515" cy="177165"/>
            <a:chOff x="190500" y="1389888"/>
            <a:chExt cx="8819515" cy="177165"/>
          </a:xfrm>
        </p:grpSpPr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500" y="1389888"/>
              <a:ext cx="8819388" cy="176784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43166" y="1440053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3000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611555" y="1628787"/>
            <a:ext cx="7920990" cy="50419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920"/>
              </a:lnSpc>
            </a:pPr>
            <a:r>
              <a:rPr sz="3600" b="1" spc="-15" dirty="0">
                <a:solidFill>
                  <a:srgbClr val="FFFFFF"/>
                </a:solidFill>
                <a:latin typeface="Calibri"/>
                <a:cs typeface="Calibri"/>
              </a:rPr>
              <a:t>Ученое</a:t>
            </a:r>
            <a:r>
              <a:rPr sz="36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FFFFFF"/>
                </a:solidFill>
                <a:latin typeface="Calibri"/>
                <a:cs typeface="Calibri"/>
              </a:rPr>
              <a:t>звание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1555" y="2492895"/>
            <a:ext cx="7920990" cy="50419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90855">
              <a:lnSpc>
                <a:spcPts val="3920"/>
              </a:lnSpc>
            </a:pPr>
            <a:r>
              <a:rPr sz="3600" b="1" spc="-5" dirty="0">
                <a:solidFill>
                  <a:srgbClr val="FFFFFF"/>
                </a:solidFill>
                <a:latin typeface="Calibri"/>
                <a:cs typeface="Calibri"/>
              </a:rPr>
              <a:t>Первичное</a:t>
            </a:r>
            <a:r>
              <a:rPr sz="36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spc="-5" dirty="0">
                <a:solidFill>
                  <a:srgbClr val="FFFFFF"/>
                </a:solidFill>
                <a:latin typeface="Calibri"/>
                <a:cs typeface="Calibri"/>
              </a:rPr>
              <a:t>ученое</a:t>
            </a:r>
            <a:r>
              <a:rPr sz="36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spc="-5" dirty="0">
                <a:solidFill>
                  <a:srgbClr val="FFFFFF"/>
                </a:solidFill>
                <a:latin typeface="Calibri"/>
                <a:cs typeface="Calibri"/>
              </a:rPr>
              <a:t>звание</a:t>
            </a:r>
            <a:r>
              <a:rPr sz="36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36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spc="-15" dirty="0">
                <a:solidFill>
                  <a:srgbClr val="FFFFFF"/>
                </a:solidFill>
                <a:latin typeface="Calibri"/>
                <a:cs typeface="Calibri"/>
              </a:rPr>
              <a:t>доцент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1555" y="3357003"/>
            <a:ext cx="3600450" cy="1080135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73430">
              <a:lnSpc>
                <a:spcPts val="4029"/>
              </a:lnSpc>
            </a:pPr>
            <a:r>
              <a:rPr sz="3600" b="1" spc="-10" dirty="0">
                <a:solidFill>
                  <a:srgbClr val="FFFFFF"/>
                </a:solidFill>
                <a:latin typeface="Calibri"/>
                <a:cs typeface="Calibri"/>
              </a:rPr>
              <a:t>Доцент</a:t>
            </a:r>
            <a:r>
              <a:rPr sz="36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spc="-5" dirty="0">
                <a:solidFill>
                  <a:srgbClr val="FFFFFF"/>
                </a:solidFill>
                <a:latin typeface="Calibri"/>
                <a:cs typeface="Calibri"/>
              </a:rPr>
              <a:t>по</a:t>
            </a:r>
            <a:endParaRPr sz="3600">
              <a:latin typeface="Calibri"/>
              <a:cs typeface="Calibri"/>
            </a:endParaRPr>
          </a:p>
          <a:p>
            <a:pPr marL="939165">
              <a:lnSpc>
                <a:spcPct val="100000"/>
              </a:lnSpc>
            </a:pPr>
            <a:r>
              <a:rPr sz="3600" b="1" spc="-20" dirty="0">
                <a:solidFill>
                  <a:srgbClr val="FFFFFF"/>
                </a:solidFill>
                <a:latin typeface="Calibri"/>
                <a:cs typeface="Calibri"/>
              </a:rPr>
              <a:t>кафедре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40934" y="3357003"/>
            <a:ext cx="3600450" cy="1080135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029"/>
              </a:lnSpc>
            </a:pPr>
            <a:r>
              <a:rPr sz="3600" b="1" spc="-10" dirty="0">
                <a:solidFill>
                  <a:srgbClr val="FFFFFF"/>
                </a:solidFill>
                <a:latin typeface="Calibri"/>
                <a:cs typeface="Calibri"/>
              </a:rPr>
              <a:t>Доцент</a:t>
            </a:r>
            <a:r>
              <a:rPr sz="36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spc="-5" dirty="0">
                <a:solidFill>
                  <a:srgbClr val="FFFFFF"/>
                </a:solidFill>
                <a:latin typeface="Calibri"/>
                <a:cs typeface="Calibri"/>
              </a:rPr>
              <a:t>по</a:t>
            </a:r>
            <a:endParaRPr sz="360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</a:pPr>
            <a:r>
              <a:rPr sz="3600" b="1" spc="-5" dirty="0">
                <a:solidFill>
                  <a:srgbClr val="FFFFFF"/>
                </a:solidFill>
                <a:latin typeface="Calibri"/>
                <a:cs typeface="Calibri"/>
              </a:rPr>
              <a:t>специальности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20458" y="4797183"/>
            <a:ext cx="7920990" cy="50419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3195">
              <a:lnSpc>
                <a:spcPts val="3925"/>
              </a:lnSpc>
            </a:pPr>
            <a:r>
              <a:rPr sz="3600" b="1" spc="-10" dirty="0">
                <a:solidFill>
                  <a:srgbClr val="FFFFFF"/>
                </a:solidFill>
                <a:latin typeface="Calibri"/>
                <a:cs typeface="Calibri"/>
              </a:rPr>
              <a:t>Вторичное</a:t>
            </a:r>
            <a:r>
              <a:rPr sz="36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spc="-5" dirty="0">
                <a:solidFill>
                  <a:srgbClr val="FFFFFF"/>
                </a:solidFill>
                <a:latin typeface="Calibri"/>
                <a:cs typeface="Calibri"/>
              </a:rPr>
              <a:t>ученое</a:t>
            </a:r>
            <a:r>
              <a:rPr sz="36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FFFFFF"/>
                </a:solidFill>
                <a:latin typeface="Calibri"/>
                <a:cs typeface="Calibri"/>
              </a:rPr>
              <a:t>звание</a:t>
            </a:r>
            <a:r>
              <a:rPr sz="36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36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spc="-10" dirty="0">
                <a:solidFill>
                  <a:srgbClr val="FFFFFF"/>
                </a:solidFill>
                <a:latin typeface="Calibri"/>
                <a:cs typeface="Calibri"/>
              </a:rPr>
              <a:t>профессор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20458" y="5661244"/>
            <a:ext cx="3672840" cy="1080135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035"/>
              </a:lnSpc>
            </a:pPr>
            <a:r>
              <a:rPr sz="3600" b="1" spc="-5" dirty="0">
                <a:solidFill>
                  <a:srgbClr val="FFFFFF"/>
                </a:solidFill>
                <a:latin typeface="Calibri"/>
                <a:cs typeface="Calibri"/>
              </a:rPr>
              <a:t>Профессор</a:t>
            </a:r>
            <a:r>
              <a:rPr sz="36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spc="-5" dirty="0">
                <a:solidFill>
                  <a:srgbClr val="FFFFFF"/>
                </a:solidFill>
                <a:latin typeface="Calibri"/>
                <a:cs typeface="Calibri"/>
              </a:rPr>
              <a:t>по</a:t>
            </a:r>
            <a:endParaRPr sz="3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3600" b="1" spc="-20" dirty="0">
                <a:solidFill>
                  <a:srgbClr val="FFFFFF"/>
                </a:solidFill>
                <a:latin typeface="Calibri"/>
                <a:cs typeface="Calibri"/>
              </a:rPr>
              <a:t>кафедре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40934" y="5661244"/>
            <a:ext cx="3600450" cy="1080135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9575">
              <a:lnSpc>
                <a:spcPts val="4035"/>
              </a:lnSpc>
            </a:pPr>
            <a:r>
              <a:rPr sz="3600" b="1" spc="-5" dirty="0">
                <a:solidFill>
                  <a:srgbClr val="FFFFFF"/>
                </a:solidFill>
                <a:latin typeface="Calibri"/>
                <a:cs typeface="Calibri"/>
              </a:rPr>
              <a:t>Профессор</a:t>
            </a:r>
            <a:r>
              <a:rPr sz="36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spc="-5" dirty="0">
                <a:solidFill>
                  <a:srgbClr val="FFFFFF"/>
                </a:solidFill>
                <a:latin typeface="Calibri"/>
                <a:cs typeface="Calibri"/>
              </a:rPr>
              <a:t>по</a:t>
            </a:r>
            <a:endParaRPr sz="3600">
              <a:latin typeface="Calibri"/>
              <a:cs typeface="Calibri"/>
            </a:endParaRPr>
          </a:p>
          <a:p>
            <a:pPr marL="306070">
              <a:lnSpc>
                <a:spcPct val="100000"/>
              </a:lnSpc>
            </a:pPr>
            <a:r>
              <a:rPr sz="3600" b="1" spc="-5" dirty="0">
                <a:solidFill>
                  <a:srgbClr val="FFFFFF"/>
                </a:solidFill>
                <a:latin typeface="Calibri"/>
                <a:cs typeface="Calibri"/>
              </a:rPr>
              <a:t>специальности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0550" marR="5080" indent="9398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Подготовка</a:t>
            </a:r>
            <a:r>
              <a:rPr spc="-25" dirty="0"/>
              <a:t> </a:t>
            </a:r>
            <a:r>
              <a:rPr spc="-10" dirty="0"/>
              <a:t>научных</a:t>
            </a:r>
            <a:r>
              <a:rPr spc="10" dirty="0"/>
              <a:t> </a:t>
            </a:r>
            <a:r>
              <a:rPr spc="-5" dirty="0"/>
              <a:t>и </a:t>
            </a:r>
            <a:r>
              <a:rPr spc="-15" dirty="0"/>
              <a:t>научно</a:t>
            </a:r>
            <a:r>
              <a:rPr spc="5" dirty="0"/>
              <a:t> </a:t>
            </a:r>
            <a:r>
              <a:rPr spc="-5" dirty="0"/>
              <a:t>– </a:t>
            </a:r>
            <a:r>
              <a:rPr spc="-890" dirty="0"/>
              <a:t> </a:t>
            </a:r>
            <a:r>
              <a:rPr spc="-15" dirty="0"/>
              <a:t>педагогических</a:t>
            </a:r>
            <a:r>
              <a:rPr spc="-10" dirty="0"/>
              <a:t> </a:t>
            </a:r>
            <a:r>
              <a:rPr spc="-15" dirty="0"/>
              <a:t>кадров</a:t>
            </a:r>
            <a:r>
              <a:rPr spc="5" dirty="0"/>
              <a:t> </a:t>
            </a:r>
            <a:r>
              <a:rPr spc="-5" dirty="0"/>
              <a:t>в</a:t>
            </a:r>
            <a:r>
              <a:rPr spc="5" dirty="0"/>
              <a:t> </a:t>
            </a:r>
            <a:r>
              <a:rPr spc="-20" dirty="0"/>
              <a:t>России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90500" y="1389888"/>
            <a:ext cx="8819515" cy="177165"/>
            <a:chOff x="190500" y="1389888"/>
            <a:chExt cx="8819515" cy="177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500" y="1389888"/>
              <a:ext cx="8819388" cy="1767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43166" y="1440053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3000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66140" y="1718817"/>
            <a:ext cx="8484235" cy="3043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4965" algn="just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libri"/>
                <a:cs typeface="Calibri"/>
              </a:rPr>
              <a:t>Ученое </a:t>
            </a:r>
            <a:r>
              <a:rPr sz="1800" b="1" spc="-5" dirty="0">
                <a:latin typeface="Calibri"/>
                <a:cs typeface="Calibri"/>
              </a:rPr>
              <a:t>звание </a:t>
            </a:r>
            <a:r>
              <a:rPr sz="1800" b="1" spc="-10" dirty="0">
                <a:latin typeface="Calibri"/>
                <a:cs typeface="Calibri"/>
              </a:rPr>
              <a:t>профессора </a:t>
            </a:r>
            <a:r>
              <a:rPr sz="1800" b="1" spc="-5" dirty="0">
                <a:latin typeface="Calibri"/>
                <a:cs typeface="Calibri"/>
              </a:rPr>
              <a:t>по </a:t>
            </a:r>
            <a:r>
              <a:rPr sz="1800" b="1" spc="-15" dirty="0">
                <a:latin typeface="Calibri"/>
                <a:cs typeface="Calibri"/>
              </a:rPr>
              <a:t>кафедре </a:t>
            </a:r>
            <a:r>
              <a:rPr sz="1800" spc="-15" dirty="0">
                <a:latin typeface="Calibri"/>
                <a:cs typeface="Calibri"/>
              </a:rPr>
              <a:t>может </a:t>
            </a:r>
            <a:r>
              <a:rPr sz="1800" dirty="0">
                <a:latin typeface="Calibri"/>
                <a:cs typeface="Calibri"/>
              </a:rPr>
              <a:t>быть присвоено </a:t>
            </a:r>
            <a:r>
              <a:rPr sz="1800" spc="-10" dirty="0">
                <a:latin typeface="Calibri"/>
                <a:cs typeface="Calibri"/>
              </a:rPr>
              <a:t>докторам </a:t>
            </a:r>
            <a:r>
              <a:rPr sz="1800" spc="-5" dirty="0">
                <a:latin typeface="Calibri"/>
                <a:cs typeface="Calibri"/>
              </a:rPr>
              <a:t>наук,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замещающим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трудовому</a:t>
            </a:r>
            <a:r>
              <a:rPr sz="1800" spc="-10" dirty="0">
                <a:latin typeface="Calibri"/>
                <a:cs typeface="Calibri"/>
              </a:rPr>
              <a:t> договору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должности</a:t>
            </a:r>
            <a:r>
              <a:rPr sz="1800" spc="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профессора,</a:t>
            </a:r>
            <a:r>
              <a:rPr sz="1800" spc="4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заведующего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кафедрой,</a:t>
            </a:r>
            <a:r>
              <a:rPr sz="1800" spc="-5" dirty="0">
                <a:latin typeface="Calibri"/>
                <a:cs typeface="Calibri"/>
              </a:rPr>
              <a:t> декана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факультета,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проректора,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ректора</a:t>
            </a:r>
            <a:r>
              <a:rPr sz="1800" dirty="0">
                <a:latin typeface="Calibri"/>
                <a:cs typeface="Calibri"/>
              </a:rPr>
              <a:t> вуза,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если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они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имеют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опубликованные </a:t>
            </a:r>
            <a:r>
              <a:rPr sz="1800" dirty="0">
                <a:latin typeface="Calibri"/>
                <a:cs typeface="Calibri"/>
              </a:rPr>
              <a:t>учебно – </a:t>
            </a:r>
            <a:r>
              <a:rPr sz="1800" spc="-10" dirty="0">
                <a:latin typeface="Calibri"/>
                <a:cs typeface="Calibri"/>
              </a:rPr>
              <a:t>методические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5" dirty="0">
                <a:latin typeface="Calibri"/>
                <a:cs typeface="Calibri"/>
              </a:rPr>
              <a:t>научные работы, читают </a:t>
            </a:r>
            <a:r>
              <a:rPr sz="1800" dirty="0">
                <a:latin typeface="Calibri"/>
                <a:cs typeface="Calibri"/>
              </a:rPr>
              <a:t>курс лекций </a:t>
            </a:r>
            <a:r>
              <a:rPr sz="1800" spc="-5" dirty="0">
                <a:latin typeface="Calibri"/>
                <a:cs typeface="Calibri"/>
              </a:rPr>
              <a:t>на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высоком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профессиональном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уровне,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а </a:t>
            </a:r>
            <a:r>
              <a:rPr sz="1800" spc="-5" dirty="0">
                <a:latin typeface="Calibri"/>
                <a:cs typeface="Calibri"/>
              </a:rPr>
              <a:t>также: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20" dirty="0">
                <a:latin typeface="Calibri"/>
                <a:cs typeface="Calibri"/>
              </a:rPr>
              <a:t>Успешно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работают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указанных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должностях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течение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года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marR="5080" indent="-287020" algn="just">
              <a:lnSpc>
                <a:spcPct val="100000"/>
              </a:lnSpc>
              <a:buFont typeface="Arial MT"/>
              <a:buChar char="•"/>
              <a:tabLst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Имеют стаж научно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10" dirty="0">
                <a:latin typeface="Calibri"/>
                <a:cs typeface="Calibri"/>
              </a:rPr>
              <a:t>педагогической </a:t>
            </a:r>
            <a:r>
              <a:rPr sz="1800" spc="-5" dirty="0">
                <a:latin typeface="Calibri"/>
                <a:cs typeface="Calibri"/>
              </a:rPr>
              <a:t>работы не менее десяти </a:t>
            </a:r>
            <a:r>
              <a:rPr sz="1800" spc="-25" dirty="0">
                <a:latin typeface="Calibri"/>
                <a:cs typeface="Calibri"/>
              </a:rPr>
              <a:t>лет, </a:t>
            </a:r>
            <a:r>
              <a:rPr sz="1800" spc="-5" dirty="0">
                <a:latin typeface="Calibri"/>
                <a:cs typeface="Calibri"/>
              </a:rPr>
              <a:t>из </a:t>
            </a:r>
            <a:r>
              <a:rPr sz="1800" dirty="0">
                <a:latin typeface="Calibri"/>
                <a:cs typeface="Calibri"/>
              </a:rPr>
              <a:t>них </a:t>
            </a:r>
            <a:r>
              <a:rPr sz="1800" spc="-5" dirty="0">
                <a:latin typeface="Calibri"/>
                <a:cs typeface="Calibri"/>
              </a:rPr>
              <a:t>не мене </a:t>
            </a:r>
            <a:r>
              <a:rPr sz="1800" dirty="0">
                <a:latin typeface="Calibri"/>
                <a:cs typeface="Calibri"/>
              </a:rPr>
              <a:t> пяти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лет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педагогической</a:t>
            </a:r>
            <a:r>
              <a:rPr sz="1800" spc="-5" dirty="0">
                <a:latin typeface="Calibri"/>
                <a:cs typeface="Calibri"/>
              </a:rPr>
              <a:t> работы</a:t>
            </a:r>
            <a:r>
              <a:rPr sz="1800" dirty="0">
                <a:latin typeface="Calibri"/>
                <a:cs typeface="Calibri"/>
              </a:rPr>
              <a:t> 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вузах</a:t>
            </a:r>
            <a:r>
              <a:rPr sz="1800" dirty="0">
                <a:latin typeface="Calibri"/>
                <a:cs typeface="Calibri"/>
              </a:rPr>
              <a:t> или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учреждениях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повышения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квалификации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0550" marR="5080" indent="9398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Подготовка</a:t>
            </a:r>
            <a:r>
              <a:rPr spc="-25" dirty="0"/>
              <a:t> </a:t>
            </a:r>
            <a:r>
              <a:rPr spc="-10" dirty="0"/>
              <a:t>научных</a:t>
            </a:r>
            <a:r>
              <a:rPr spc="10" dirty="0"/>
              <a:t> </a:t>
            </a:r>
            <a:r>
              <a:rPr spc="-5" dirty="0"/>
              <a:t>и </a:t>
            </a:r>
            <a:r>
              <a:rPr spc="-15" dirty="0"/>
              <a:t>научно</a:t>
            </a:r>
            <a:r>
              <a:rPr spc="5" dirty="0"/>
              <a:t> </a:t>
            </a:r>
            <a:r>
              <a:rPr spc="-5" dirty="0"/>
              <a:t>– </a:t>
            </a:r>
            <a:r>
              <a:rPr spc="-890" dirty="0"/>
              <a:t> </a:t>
            </a:r>
            <a:r>
              <a:rPr spc="-15" dirty="0"/>
              <a:t>педагогических</a:t>
            </a:r>
            <a:r>
              <a:rPr spc="-10" dirty="0"/>
              <a:t> </a:t>
            </a:r>
            <a:r>
              <a:rPr spc="-15" dirty="0"/>
              <a:t>кадров</a:t>
            </a:r>
            <a:r>
              <a:rPr spc="5" dirty="0"/>
              <a:t> </a:t>
            </a:r>
            <a:r>
              <a:rPr spc="-5" dirty="0"/>
              <a:t>в</a:t>
            </a:r>
            <a:r>
              <a:rPr spc="5" dirty="0"/>
              <a:t> </a:t>
            </a:r>
            <a:r>
              <a:rPr spc="-20" dirty="0"/>
              <a:t>России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90500" y="1389888"/>
            <a:ext cx="8819515" cy="177165"/>
            <a:chOff x="190500" y="1389888"/>
            <a:chExt cx="8819515" cy="177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500" y="1389888"/>
              <a:ext cx="8819388" cy="1767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43166" y="1440053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3000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66140" y="1718817"/>
            <a:ext cx="8484235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Calibri"/>
                <a:cs typeface="Calibri"/>
              </a:rPr>
              <a:t>Являются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авторами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(соавторами)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учебника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(учебного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пособия)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или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не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менее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трех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учебно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методических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работ,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опубликованных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последние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три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года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Calibri"/>
                <a:cs typeface="Calibri"/>
              </a:rPr>
              <a:t>Являются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авторами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(соавторами)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монографии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(главы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монографии)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или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не</a:t>
            </a:r>
            <a:r>
              <a:rPr sz="1800" spc="1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менее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трех научных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работ,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опубликованных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последние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три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года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15" dirty="0">
                <a:latin typeface="Calibri"/>
                <a:cs typeface="Calibri"/>
              </a:rPr>
              <a:t>Подготовили</a:t>
            </a:r>
            <a:r>
              <a:rPr sz="1800" spc="3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3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качестве</a:t>
            </a:r>
            <a:r>
              <a:rPr sz="1800" spc="3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научных</a:t>
            </a:r>
            <a:r>
              <a:rPr sz="1800" spc="30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руководителей</a:t>
            </a:r>
            <a:r>
              <a:rPr sz="1800" spc="3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или</a:t>
            </a:r>
            <a:r>
              <a:rPr sz="1800" spc="3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научных</a:t>
            </a:r>
            <a:r>
              <a:rPr sz="1800" spc="3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консультантов,</a:t>
            </a:r>
            <a:r>
              <a:rPr sz="1800" spc="3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как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правило,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не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менее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двух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учеников,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которым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присуждены</a:t>
            </a:r>
            <a:r>
              <a:rPr sz="1800" dirty="0">
                <a:latin typeface="Calibri"/>
                <a:cs typeface="Calibri"/>
              </a:rPr>
              <a:t> ученые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степени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0550" marR="5080" indent="9398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Подготовка</a:t>
            </a:r>
            <a:r>
              <a:rPr spc="-25" dirty="0"/>
              <a:t> </a:t>
            </a:r>
            <a:r>
              <a:rPr spc="-10" dirty="0"/>
              <a:t>научных</a:t>
            </a:r>
            <a:r>
              <a:rPr spc="10" dirty="0"/>
              <a:t> </a:t>
            </a:r>
            <a:r>
              <a:rPr spc="-5" dirty="0"/>
              <a:t>и </a:t>
            </a:r>
            <a:r>
              <a:rPr spc="-15" dirty="0"/>
              <a:t>научно</a:t>
            </a:r>
            <a:r>
              <a:rPr spc="5" dirty="0"/>
              <a:t> </a:t>
            </a:r>
            <a:r>
              <a:rPr spc="-5" dirty="0"/>
              <a:t>– </a:t>
            </a:r>
            <a:r>
              <a:rPr spc="-890" dirty="0"/>
              <a:t> </a:t>
            </a:r>
            <a:r>
              <a:rPr spc="-15" dirty="0"/>
              <a:t>педагогических</a:t>
            </a:r>
            <a:r>
              <a:rPr spc="-10" dirty="0"/>
              <a:t> </a:t>
            </a:r>
            <a:r>
              <a:rPr spc="-15" dirty="0"/>
              <a:t>кадров</a:t>
            </a:r>
            <a:r>
              <a:rPr spc="5" dirty="0"/>
              <a:t> </a:t>
            </a:r>
            <a:r>
              <a:rPr spc="-5" dirty="0"/>
              <a:t>в</a:t>
            </a:r>
            <a:r>
              <a:rPr spc="5" dirty="0"/>
              <a:t> </a:t>
            </a:r>
            <a:r>
              <a:rPr spc="-20" dirty="0"/>
              <a:t>России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90500" y="1389888"/>
            <a:ext cx="8819515" cy="177165"/>
            <a:chOff x="190500" y="1389888"/>
            <a:chExt cx="8819515" cy="177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500" y="1389888"/>
              <a:ext cx="8819388" cy="1767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43166" y="1440053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3000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66140" y="1718817"/>
            <a:ext cx="8484870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4965" algn="just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libri"/>
                <a:cs typeface="Calibri"/>
              </a:rPr>
              <a:t>Ученое</a:t>
            </a:r>
            <a:r>
              <a:rPr sz="1800" b="1" spc="-5" dirty="0">
                <a:latin typeface="Calibri"/>
                <a:cs typeface="Calibri"/>
              </a:rPr>
              <a:t> звание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доцента</a:t>
            </a:r>
            <a:r>
              <a:rPr sz="1800" b="1" spc="-5" dirty="0">
                <a:latin typeface="Calibri"/>
                <a:cs typeface="Calibri"/>
              </a:rPr>
              <a:t> по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кафедре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может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быть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присвоено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докторами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кандидатам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наук,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замещающим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трудовому</a:t>
            </a:r>
            <a:r>
              <a:rPr sz="1800" spc="-10" dirty="0">
                <a:latin typeface="Calibri"/>
                <a:cs typeface="Calibri"/>
              </a:rPr>
              <a:t> договору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должности</a:t>
            </a:r>
            <a:r>
              <a:rPr sz="1800" spc="-5" dirty="0">
                <a:latin typeface="Calibri"/>
                <a:cs typeface="Calibri"/>
              </a:rPr>
              <a:t> доцента,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заведующего</a:t>
            </a:r>
            <a:r>
              <a:rPr sz="1800" spc="-5" dirty="0">
                <a:latin typeface="Calibri"/>
                <a:cs typeface="Calibri"/>
              </a:rPr>
              <a:t> кафедрой,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декана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факультета,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руководителя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филиала</a:t>
            </a:r>
            <a:r>
              <a:rPr sz="1800" dirty="0">
                <a:latin typeface="Calibri"/>
                <a:cs typeface="Calibri"/>
              </a:rPr>
              <a:t> или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института,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проректора,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ректора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вуза</a:t>
            </a:r>
            <a:r>
              <a:rPr sz="1800" dirty="0">
                <a:latin typeface="Calibri"/>
                <a:cs typeface="Calibri"/>
              </a:rPr>
              <a:t> или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учреждения</a:t>
            </a:r>
            <a:r>
              <a:rPr sz="1800" dirty="0">
                <a:latin typeface="Calibri"/>
                <a:cs typeface="Calibri"/>
              </a:rPr>
              <a:t> повышения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квалификации,</a:t>
            </a:r>
            <a:r>
              <a:rPr sz="1800" spc="3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если</a:t>
            </a:r>
            <a:r>
              <a:rPr sz="1800" spc="40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они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имеют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опубликованные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учебно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методические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научные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работы,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читают</a:t>
            </a:r>
            <a:r>
              <a:rPr sz="1800" spc="3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курс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лекции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или </a:t>
            </a:r>
            <a:r>
              <a:rPr sz="1800" spc="-10" dirty="0">
                <a:latin typeface="Calibri"/>
                <a:cs typeface="Calibri"/>
              </a:rPr>
              <a:t>ведут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занятия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высоком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профессиональном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уровне,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также: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20" dirty="0">
                <a:latin typeface="Calibri"/>
                <a:cs typeface="Calibri"/>
              </a:rPr>
              <a:t>Успешно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работают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5" dirty="0">
                <a:latin typeface="Calibri"/>
                <a:cs typeface="Calibri"/>
              </a:rPr>
              <a:t>указанных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должностях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течение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года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85110" marR="5080" indent="-237363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Структура</a:t>
            </a:r>
            <a:r>
              <a:rPr spc="-15" dirty="0"/>
              <a:t> </a:t>
            </a:r>
            <a:r>
              <a:rPr spc="-5" dirty="0"/>
              <a:t>и</a:t>
            </a:r>
            <a:r>
              <a:rPr spc="-10" dirty="0"/>
              <a:t> организация</a:t>
            </a:r>
            <a:r>
              <a:rPr dirty="0"/>
              <a:t> </a:t>
            </a:r>
            <a:r>
              <a:rPr spc="-10" dirty="0"/>
              <a:t>научных </a:t>
            </a:r>
            <a:r>
              <a:rPr spc="-885" dirty="0"/>
              <a:t> </a:t>
            </a:r>
            <a:r>
              <a:rPr spc="-15" dirty="0"/>
              <a:t>учреждений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90500" y="1389888"/>
            <a:ext cx="8819515" cy="177165"/>
            <a:chOff x="190500" y="1389888"/>
            <a:chExt cx="8819515" cy="177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500" y="1389888"/>
              <a:ext cx="8819388" cy="1767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43166" y="1440053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3000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66140" y="1863090"/>
            <a:ext cx="7930515" cy="3043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Основными структурными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подразделениями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данных</a:t>
            </a:r>
            <a:r>
              <a:rPr sz="1800" b="1" spc="2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институтов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являются: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25" dirty="0">
                <a:latin typeface="Calibri"/>
                <a:cs typeface="Calibri"/>
              </a:rPr>
              <a:t>Отделы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Лаборатории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Calibri"/>
                <a:cs typeface="Calibri"/>
              </a:rPr>
              <a:t>Секторы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Вычислительные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центры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Экспериментальные </a:t>
            </a:r>
            <a:r>
              <a:rPr sz="1800" dirty="0">
                <a:latin typeface="Calibri"/>
                <a:cs typeface="Calibri"/>
              </a:rPr>
              <a:t>базы и </a:t>
            </a:r>
            <a:r>
              <a:rPr sz="1800" spc="-20" dirty="0">
                <a:latin typeface="Calibri"/>
                <a:cs typeface="Calibri"/>
              </a:rPr>
              <a:t>т.д.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0550" marR="5080" indent="9398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Подготовка</a:t>
            </a:r>
            <a:r>
              <a:rPr spc="-25" dirty="0"/>
              <a:t> </a:t>
            </a:r>
            <a:r>
              <a:rPr spc="-10" dirty="0"/>
              <a:t>научных</a:t>
            </a:r>
            <a:r>
              <a:rPr spc="10" dirty="0"/>
              <a:t> </a:t>
            </a:r>
            <a:r>
              <a:rPr spc="-5" dirty="0"/>
              <a:t>и </a:t>
            </a:r>
            <a:r>
              <a:rPr spc="-15" dirty="0"/>
              <a:t>научно</a:t>
            </a:r>
            <a:r>
              <a:rPr spc="5" dirty="0"/>
              <a:t> </a:t>
            </a:r>
            <a:r>
              <a:rPr spc="-5" dirty="0"/>
              <a:t>– </a:t>
            </a:r>
            <a:r>
              <a:rPr spc="-890" dirty="0"/>
              <a:t> </a:t>
            </a:r>
            <a:r>
              <a:rPr spc="-15" dirty="0"/>
              <a:t>педагогических</a:t>
            </a:r>
            <a:r>
              <a:rPr spc="-10" dirty="0"/>
              <a:t> </a:t>
            </a:r>
            <a:r>
              <a:rPr spc="-15" dirty="0"/>
              <a:t>кадров</a:t>
            </a:r>
            <a:r>
              <a:rPr spc="5" dirty="0"/>
              <a:t> </a:t>
            </a:r>
            <a:r>
              <a:rPr spc="-5" dirty="0"/>
              <a:t>в</a:t>
            </a:r>
            <a:r>
              <a:rPr spc="5" dirty="0"/>
              <a:t> </a:t>
            </a:r>
            <a:r>
              <a:rPr spc="-20" dirty="0"/>
              <a:t>России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90500" y="1389888"/>
            <a:ext cx="8819515" cy="177165"/>
            <a:chOff x="190500" y="1389888"/>
            <a:chExt cx="8819515" cy="177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500" y="1389888"/>
              <a:ext cx="8819388" cy="1767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43166" y="1440053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3000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66140" y="1718817"/>
            <a:ext cx="8484870" cy="2494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Имеют стаж научно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10" dirty="0">
                <a:latin typeface="Calibri"/>
                <a:cs typeface="Calibri"/>
              </a:rPr>
              <a:t>педагогической </a:t>
            </a:r>
            <a:r>
              <a:rPr sz="1800" spc="-5" dirty="0">
                <a:latin typeface="Calibri"/>
                <a:cs typeface="Calibri"/>
              </a:rPr>
              <a:t>работы не менее </a:t>
            </a:r>
            <a:r>
              <a:rPr sz="1800" dirty="0">
                <a:latin typeface="Calibri"/>
                <a:cs typeface="Calibri"/>
              </a:rPr>
              <a:t>пяти </a:t>
            </a:r>
            <a:r>
              <a:rPr sz="1800" spc="-25" dirty="0">
                <a:latin typeface="Calibri"/>
                <a:cs typeface="Calibri"/>
              </a:rPr>
              <a:t>лет, </a:t>
            </a:r>
            <a:r>
              <a:rPr sz="1800" spc="5" dirty="0">
                <a:latin typeface="Calibri"/>
                <a:cs typeface="Calibri"/>
              </a:rPr>
              <a:t>из </a:t>
            </a:r>
            <a:r>
              <a:rPr sz="1800" dirty="0">
                <a:latin typeface="Calibri"/>
                <a:cs typeface="Calibri"/>
              </a:rPr>
              <a:t>них не </a:t>
            </a:r>
            <a:r>
              <a:rPr sz="1800" spc="-5" dirty="0">
                <a:latin typeface="Calibri"/>
                <a:cs typeface="Calibri"/>
              </a:rPr>
              <a:t>менее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трех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лет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педагогической</a:t>
            </a:r>
            <a:r>
              <a:rPr sz="1800" spc="-5" dirty="0">
                <a:latin typeface="Calibri"/>
                <a:cs typeface="Calibri"/>
              </a:rPr>
              <a:t> работы</a:t>
            </a:r>
            <a:r>
              <a:rPr sz="1800" dirty="0">
                <a:latin typeface="Calibri"/>
                <a:cs typeface="Calibri"/>
              </a:rPr>
              <a:t> 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вузах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или</a:t>
            </a:r>
            <a:r>
              <a:rPr sz="1800" spc="-5" dirty="0">
                <a:latin typeface="Calibri"/>
                <a:cs typeface="Calibri"/>
              </a:rPr>
              <a:t> учреждениях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повышения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квалификации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marR="5080" indent="-287020" algn="just">
              <a:lnSpc>
                <a:spcPct val="100000"/>
              </a:lnSpc>
              <a:buFont typeface="Arial MT"/>
              <a:buChar char="•"/>
              <a:tabLst>
                <a:tab pos="299720" algn="l"/>
              </a:tabLst>
            </a:pPr>
            <a:r>
              <a:rPr sz="1800" spc="-10" dirty="0">
                <a:latin typeface="Calibri"/>
                <a:cs typeface="Calibri"/>
              </a:rPr>
              <a:t>Являются авторами </a:t>
            </a:r>
            <a:r>
              <a:rPr sz="1800" spc="-5" dirty="0">
                <a:latin typeface="Calibri"/>
                <a:cs typeface="Calibri"/>
              </a:rPr>
              <a:t>(соавторами) учебника (учебного </a:t>
            </a:r>
            <a:r>
              <a:rPr sz="1800" dirty="0">
                <a:latin typeface="Calibri"/>
                <a:cs typeface="Calibri"/>
              </a:rPr>
              <a:t>пособия) или </a:t>
            </a:r>
            <a:r>
              <a:rPr sz="1800" spc="-5" dirty="0">
                <a:latin typeface="Calibri"/>
                <a:cs typeface="Calibri"/>
              </a:rPr>
              <a:t>не менее двух </a:t>
            </a:r>
            <a:r>
              <a:rPr sz="1800" dirty="0">
                <a:latin typeface="Calibri"/>
                <a:cs typeface="Calibri"/>
              </a:rPr>
              <a:t> учебно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методических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работ,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опубликованных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последние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три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года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Calibri"/>
                <a:cs typeface="Calibri"/>
              </a:rPr>
              <a:t>Являются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авторами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(соавторами)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монографии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(главы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монографии)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или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не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менее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двух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научных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работ,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опубликованных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последние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три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года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85465" marR="5080" indent="-2872105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Научно </a:t>
            </a:r>
            <a:r>
              <a:rPr spc="-5" dirty="0"/>
              <a:t>– </a:t>
            </a:r>
            <a:r>
              <a:rPr spc="-20" dirty="0"/>
              <a:t>исследовательская </a:t>
            </a:r>
            <a:r>
              <a:rPr spc="-5" dirty="0"/>
              <a:t>работа </a:t>
            </a:r>
            <a:r>
              <a:rPr spc="-890" dirty="0"/>
              <a:t> </a:t>
            </a:r>
            <a:r>
              <a:rPr spc="-30" dirty="0"/>
              <a:t>студентов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90500" y="1389888"/>
            <a:ext cx="8819515" cy="177165"/>
            <a:chOff x="190500" y="1389888"/>
            <a:chExt cx="8819515" cy="177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500" y="1389888"/>
              <a:ext cx="8819388" cy="1767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43166" y="1440053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3000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817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Цель</a:t>
            </a:r>
            <a:r>
              <a:rPr spc="-30" dirty="0"/>
              <a:t> </a:t>
            </a:r>
            <a:r>
              <a:rPr b="0" dirty="0">
                <a:latin typeface="Calibri"/>
                <a:cs typeface="Calibri"/>
              </a:rPr>
              <a:t>– </a:t>
            </a:r>
            <a:r>
              <a:rPr b="0" spc="-15" dirty="0">
                <a:latin typeface="Calibri"/>
                <a:cs typeface="Calibri"/>
              </a:rPr>
              <a:t>переход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от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усвоения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готовых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знаний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к</a:t>
            </a:r>
          </a:p>
          <a:p>
            <a:pPr marL="569595" indent="-287020">
              <a:lnSpc>
                <a:spcPct val="100000"/>
              </a:lnSpc>
              <a:buFont typeface="Arial MT"/>
              <a:buChar char="•"/>
              <a:tabLst>
                <a:tab pos="569595" algn="l"/>
                <a:tab pos="570230" algn="l"/>
              </a:tabLst>
            </a:pPr>
            <a:r>
              <a:rPr b="0" spc="-5" dirty="0">
                <a:latin typeface="Calibri"/>
                <a:cs typeface="Calibri"/>
              </a:rPr>
              <a:t>Овладению</a:t>
            </a:r>
            <a:r>
              <a:rPr b="0" spc="-4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получения</a:t>
            </a:r>
            <a:r>
              <a:rPr b="0" spc="-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новых </a:t>
            </a:r>
            <a:r>
              <a:rPr b="0" spc="-5" dirty="0">
                <a:latin typeface="Calibri"/>
                <a:cs typeface="Calibri"/>
              </a:rPr>
              <a:t>знаний</a:t>
            </a:r>
          </a:p>
          <a:p>
            <a:pPr marL="569595" indent="-287020">
              <a:lnSpc>
                <a:spcPct val="100000"/>
              </a:lnSpc>
              <a:buFont typeface="Arial MT"/>
              <a:buChar char="•"/>
              <a:tabLst>
                <a:tab pos="569595" algn="l"/>
                <a:tab pos="570230" algn="l"/>
              </a:tabLst>
            </a:pPr>
            <a:r>
              <a:rPr b="0" spc="-5" dirty="0">
                <a:latin typeface="Calibri"/>
                <a:cs typeface="Calibri"/>
              </a:rPr>
              <a:t>Приобретению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навыков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самостоятельного</a:t>
            </a:r>
            <a:r>
              <a:rPr b="0" spc="3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анализа</a:t>
            </a:r>
          </a:p>
          <a:p>
            <a:pPr marL="270510"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638175">
              <a:lnSpc>
                <a:spcPct val="100000"/>
              </a:lnSpc>
            </a:pPr>
            <a:r>
              <a:rPr spc="-5" dirty="0"/>
              <a:t>Основные</a:t>
            </a:r>
            <a:r>
              <a:rPr spc="-35" dirty="0"/>
              <a:t> </a:t>
            </a:r>
            <a:r>
              <a:rPr spc="-5" dirty="0"/>
              <a:t>задачи:</a:t>
            </a:r>
          </a:p>
          <a:p>
            <a:pPr marL="270510">
              <a:lnSpc>
                <a:spcPct val="100000"/>
              </a:lnSpc>
              <a:spcBef>
                <a:spcPts val="25"/>
              </a:spcBef>
            </a:pPr>
            <a:endParaRPr sz="1750"/>
          </a:p>
          <a:p>
            <a:pPr marL="569595" indent="-287020">
              <a:lnSpc>
                <a:spcPct val="100000"/>
              </a:lnSpc>
              <a:buFont typeface="Arial MT"/>
              <a:buChar char="•"/>
              <a:tabLst>
                <a:tab pos="569595" algn="l"/>
                <a:tab pos="570230" algn="l"/>
                <a:tab pos="1659255" algn="l"/>
                <a:tab pos="3046095" algn="l"/>
                <a:tab pos="3375660" algn="l"/>
                <a:tab pos="5117465" algn="l"/>
                <a:tab pos="6437630" algn="l"/>
                <a:tab pos="7858125" algn="l"/>
              </a:tabLst>
            </a:pPr>
            <a:r>
              <a:rPr b="0" spc="-5" dirty="0">
                <a:latin typeface="Calibri"/>
                <a:cs typeface="Calibri"/>
              </a:rPr>
              <a:t>Развитие	творческого	</a:t>
            </a:r>
            <a:r>
              <a:rPr b="0" dirty="0">
                <a:latin typeface="Calibri"/>
                <a:cs typeface="Calibri"/>
              </a:rPr>
              <a:t>и	</a:t>
            </a:r>
            <a:r>
              <a:rPr b="0" spc="-5" dirty="0">
                <a:latin typeface="Calibri"/>
                <a:cs typeface="Calibri"/>
              </a:rPr>
              <a:t>аналитического	мышления,	</a:t>
            </a:r>
            <a:r>
              <a:rPr b="0" dirty="0">
                <a:latin typeface="Calibri"/>
                <a:cs typeface="Calibri"/>
              </a:rPr>
              <a:t>расширение	</a:t>
            </a:r>
            <a:r>
              <a:rPr b="0" spc="-10" dirty="0">
                <a:latin typeface="Calibri"/>
                <a:cs typeface="Calibri"/>
              </a:rPr>
              <a:t>научного</a:t>
            </a:r>
          </a:p>
          <a:p>
            <a:pPr marL="569595">
              <a:lnSpc>
                <a:spcPct val="100000"/>
              </a:lnSpc>
            </a:pPr>
            <a:r>
              <a:rPr b="0" spc="-10" dirty="0">
                <a:latin typeface="Calibri"/>
                <a:cs typeface="Calibri"/>
              </a:rPr>
              <a:t>кругозора</a:t>
            </a:r>
          </a:p>
          <a:p>
            <a:pPr marL="270510"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569595" marR="5080" indent="-287020">
              <a:lnSpc>
                <a:spcPct val="100000"/>
              </a:lnSpc>
              <a:buFont typeface="Arial MT"/>
              <a:buChar char="•"/>
              <a:tabLst>
                <a:tab pos="569595" algn="l"/>
                <a:tab pos="570230" algn="l"/>
                <a:tab pos="1669414" algn="l"/>
                <a:tab pos="2945765" algn="l"/>
                <a:tab pos="3925570" algn="l"/>
                <a:tab pos="5760720" algn="l"/>
                <a:tab pos="6597650" algn="l"/>
                <a:tab pos="6866255" algn="l"/>
              </a:tabLst>
            </a:pPr>
            <a:r>
              <a:rPr b="0" dirty="0">
                <a:latin typeface="Calibri"/>
                <a:cs typeface="Calibri"/>
              </a:rPr>
              <a:t>Прив</a:t>
            </a:r>
            <a:r>
              <a:rPr b="0" spc="5" dirty="0">
                <a:latin typeface="Calibri"/>
                <a:cs typeface="Calibri"/>
              </a:rPr>
              <a:t>и</a:t>
            </a:r>
            <a:r>
              <a:rPr b="0" spc="-5" dirty="0">
                <a:latin typeface="Calibri"/>
                <a:cs typeface="Calibri"/>
              </a:rPr>
              <a:t>ти</a:t>
            </a:r>
            <a:r>
              <a:rPr b="0" dirty="0">
                <a:latin typeface="Calibri"/>
                <a:cs typeface="Calibri"/>
              </a:rPr>
              <a:t>е	</a:t>
            </a:r>
            <a:r>
              <a:rPr b="0" spc="-15" dirty="0">
                <a:latin typeface="Calibri"/>
                <a:cs typeface="Calibri"/>
              </a:rPr>
              <a:t>у</a:t>
            </a:r>
            <a:r>
              <a:rPr b="0" spc="5" dirty="0">
                <a:latin typeface="Calibri"/>
                <a:cs typeface="Calibri"/>
              </a:rPr>
              <a:t>с</a:t>
            </a:r>
            <a:r>
              <a:rPr b="0" spc="-30" dirty="0">
                <a:latin typeface="Calibri"/>
                <a:cs typeface="Calibri"/>
              </a:rPr>
              <a:t>т</a:t>
            </a:r>
            <a:r>
              <a:rPr b="0" spc="5" dirty="0">
                <a:latin typeface="Calibri"/>
                <a:cs typeface="Calibri"/>
              </a:rPr>
              <a:t>о</a:t>
            </a:r>
            <a:r>
              <a:rPr b="0" dirty="0">
                <a:latin typeface="Calibri"/>
                <a:cs typeface="Calibri"/>
              </a:rPr>
              <a:t>й</a:t>
            </a:r>
            <a:r>
              <a:rPr b="0" spc="-5" dirty="0">
                <a:latin typeface="Calibri"/>
                <a:cs typeface="Calibri"/>
              </a:rPr>
              <a:t>ч</a:t>
            </a:r>
            <a:r>
              <a:rPr b="0" dirty="0">
                <a:latin typeface="Calibri"/>
                <a:cs typeface="Calibri"/>
              </a:rPr>
              <a:t>ивых	навы</a:t>
            </a:r>
            <a:r>
              <a:rPr b="0" spc="-20" dirty="0">
                <a:latin typeface="Calibri"/>
                <a:cs typeface="Calibri"/>
              </a:rPr>
              <a:t>к</a:t>
            </a:r>
            <a:r>
              <a:rPr b="0" spc="-5" dirty="0">
                <a:latin typeface="Calibri"/>
                <a:cs typeface="Calibri"/>
              </a:rPr>
              <a:t>о</a:t>
            </a:r>
            <a:r>
              <a:rPr b="0" dirty="0">
                <a:latin typeface="Calibri"/>
                <a:cs typeface="Calibri"/>
              </a:rPr>
              <a:t>в	</a:t>
            </a:r>
            <a:r>
              <a:rPr b="0" spc="-10" dirty="0">
                <a:latin typeface="Calibri"/>
                <a:cs typeface="Calibri"/>
              </a:rPr>
              <a:t>с</a:t>
            </a:r>
            <a:r>
              <a:rPr b="0" dirty="0">
                <a:latin typeface="Calibri"/>
                <a:cs typeface="Calibri"/>
              </a:rPr>
              <a:t>ам</a:t>
            </a:r>
            <a:r>
              <a:rPr b="0" spc="5" dirty="0">
                <a:latin typeface="Calibri"/>
                <a:cs typeface="Calibri"/>
              </a:rPr>
              <a:t>ос</a:t>
            </a:r>
            <a:r>
              <a:rPr b="0" spc="-30" dirty="0">
                <a:latin typeface="Calibri"/>
                <a:cs typeface="Calibri"/>
              </a:rPr>
              <a:t>т</a:t>
            </a:r>
            <a:r>
              <a:rPr b="0" spc="-5" dirty="0">
                <a:latin typeface="Calibri"/>
                <a:cs typeface="Calibri"/>
              </a:rPr>
              <a:t>оя</a:t>
            </a:r>
            <a:r>
              <a:rPr b="0" spc="-15" dirty="0">
                <a:latin typeface="Calibri"/>
                <a:cs typeface="Calibri"/>
              </a:rPr>
              <a:t>т</a:t>
            </a:r>
            <a:r>
              <a:rPr b="0" spc="-20" dirty="0">
                <a:latin typeface="Calibri"/>
                <a:cs typeface="Calibri"/>
              </a:rPr>
              <a:t>е</a:t>
            </a:r>
            <a:r>
              <a:rPr b="0" dirty="0">
                <a:latin typeface="Calibri"/>
                <a:cs typeface="Calibri"/>
              </a:rPr>
              <a:t>л</a:t>
            </a:r>
            <a:r>
              <a:rPr b="0" spc="-5" dirty="0">
                <a:latin typeface="Calibri"/>
                <a:cs typeface="Calibri"/>
              </a:rPr>
              <a:t>ь</a:t>
            </a:r>
            <a:r>
              <a:rPr b="0" dirty="0">
                <a:latin typeface="Calibri"/>
                <a:cs typeface="Calibri"/>
              </a:rPr>
              <a:t>ной	н</a:t>
            </a:r>
            <a:r>
              <a:rPr b="0" spc="-15" dirty="0">
                <a:latin typeface="Calibri"/>
                <a:cs typeface="Calibri"/>
              </a:rPr>
              <a:t>а</a:t>
            </a:r>
            <a:r>
              <a:rPr b="0" dirty="0">
                <a:latin typeface="Calibri"/>
                <a:cs typeface="Calibri"/>
              </a:rPr>
              <a:t>уч</a:t>
            </a:r>
            <a:r>
              <a:rPr b="0" spc="-10" dirty="0">
                <a:latin typeface="Calibri"/>
                <a:cs typeface="Calibri"/>
              </a:rPr>
              <a:t>н</a:t>
            </a:r>
            <a:r>
              <a:rPr b="0" dirty="0">
                <a:latin typeface="Calibri"/>
                <a:cs typeface="Calibri"/>
              </a:rPr>
              <a:t>о	–	</a:t>
            </a:r>
            <a:r>
              <a:rPr b="0" spc="5" dirty="0">
                <a:latin typeface="Calibri"/>
                <a:cs typeface="Calibri"/>
              </a:rPr>
              <a:t>и</a:t>
            </a:r>
            <a:r>
              <a:rPr b="0" spc="-20" dirty="0">
                <a:latin typeface="Calibri"/>
                <a:cs typeface="Calibri"/>
              </a:rPr>
              <a:t>с</a:t>
            </a:r>
            <a:r>
              <a:rPr b="0" spc="-10" dirty="0">
                <a:latin typeface="Calibri"/>
                <a:cs typeface="Calibri"/>
              </a:rPr>
              <a:t>с</a:t>
            </a:r>
            <a:r>
              <a:rPr b="0" dirty="0">
                <a:latin typeface="Calibri"/>
                <a:cs typeface="Calibri"/>
              </a:rPr>
              <a:t>л</a:t>
            </a:r>
            <a:r>
              <a:rPr b="0" spc="-20" dirty="0">
                <a:latin typeface="Calibri"/>
                <a:cs typeface="Calibri"/>
              </a:rPr>
              <a:t>е</a:t>
            </a:r>
            <a:r>
              <a:rPr b="0" spc="-10" dirty="0">
                <a:latin typeface="Calibri"/>
                <a:cs typeface="Calibri"/>
              </a:rPr>
              <a:t>д</a:t>
            </a:r>
            <a:r>
              <a:rPr b="0" spc="-5" dirty="0">
                <a:latin typeface="Calibri"/>
                <a:cs typeface="Calibri"/>
              </a:rPr>
              <a:t>ова</a:t>
            </a:r>
            <a:r>
              <a:rPr b="0" spc="-25" dirty="0">
                <a:latin typeface="Calibri"/>
                <a:cs typeface="Calibri"/>
              </a:rPr>
              <a:t>т</a:t>
            </a:r>
            <a:r>
              <a:rPr b="0" spc="-20" dirty="0">
                <a:latin typeface="Calibri"/>
                <a:cs typeface="Calibri"/>
              </a:rPr>
              <a:t>е</a:t>
            </a:r>
            <a:r>
              <a:rPr b="0" dirty="0">
                <a:latin typeface="Calibri"/>
                <a:cs typeface="Calibri"/>
              </a:rPr>
              <a:t>л</a:t>
            </a:r>
            <a:r>
              <a:rPr b="0" spc="-5" dirty="0">
                <a:latin typeface="Calibri"/>
                <a:cs typeface="Calibri"/>
              </a:rPr>
              <a:t>ь</a:t>
            </a:r>
            <a:r>
              <a:rPr b="0" spc="-10" dirty="0">
                <a:latin typeface="Calibri"/>
                <a:cs typeface="Calibri"/>
              </a:rPr>
              <a:t>с</a:t>
            </a:r>
            <a:r>
              <a:rPr b="0" spc="-20" dirty="0">
                <a:latin typeface="Calibri"/>
                <a:cs typeface="Calibri"/>
              </a:rPr>
              <a:t>к</a:t>
            </a:r>
            <a:r>
              <a:rPr b="0" spc="-5" dirty="0">
                <a:latin typeface="Calibri"/>
                <a:cs typeface="Calibri"/>
              </a:rPr>
              <a:t>ой  </a:t>
            </a:r>
            <a:r>
              <a:rPr b="0" spc="-10" dirty="0">
                <a:latin typeface="Calibri"/>
                <a:cs typeface="Calibri"/>
              </a:rPr>
              <a:t>работы</a:t>
            </a:r>
          </a:p>
          <a:p>
            <a:pPr marL="270510"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569595" indent="-287020">
              <a:lnSpc>
                <a:spcPct val="100000"/>
              </a:lnSpc>
              <a:buFont typeface="Arial MT"/>
              <a:buChar char="•"/>
              <a:tabLst>
                <a:tab pos="569595" algn="l"/>
                <a:tab pos="570230" algn="l"/>
              </a:tabLst>
            </a:pPr>
            <a:r>
              <a:rPr b="0" spc="-5" dirty="0">
                <a:latin typeface="Calibri"/>
                <a:cs typeface="Calibri"/>
              </a:rPr>
              <a:t>Повышение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качества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усвоения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изучаемых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дисциплин</a:t>
            </a:r>
          </a:p>
          <a:p>
            <a:pPr marL="270510"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569595" marR="5080" indent="-287020">
              <a:lnSpc>
                <a:spcPct val="100000"/>
              </a:lnSpc>
              <a:buFont typeface="Arial MT"/>
              <a:buChar char="•"/>
              <a:tabLst>
                <a:tab pos="569595" algn="l"/>
                <a:tab pos="570230" algn="l"/>
                <a:tab pos="1764030" algn="l"/>
                <a:tab pos="2631440" algn="l"/>
                <a:tab pos="3834129" algn="l"/>
                <a:tab pos="5413375" algn="l"/>
                <a:tab pos="6239510" algn="l"/>
                <a:tab pos="6509384" algn="l"/>
                <a:tab pos="7994015" algn="l"/>
              </a:tabLst>
            </a:pPr>
            <a:r>
              <a:rPr b="0" dirty="0">
                <a:latin typeface="Calibri"/>
                <a:cs typeface="Calibri"/>
              </a:rPr>
              <a:t>Вы</a:t>
            </a:r>
            <a:r>
              <a:rPr b="0" spc="-5" dirty="0">
                <a:latin typeface="Calibri"/>
                <a:cs typeface="Calibri"/>
              </a:rPr>
              <a:t>ра</a:t>
            </a:r>
            <a:r>
              <a:rPr b="0" dirty="0">
                <a:latin typeface="Calibri"/>
                <a:cs typeface="Calibri"/>
              </a:rPr>
              <a:t>б</a:t>
            </a:r>
            <a:r>
              <a:rPr b="0" spc="-15" dirty="0">
                <a:latin typeface="Calibri"/>
                <a:cs typeface="Calibri"/>
              </a:rPr>
              <a:t>о</a:t>
            </a:r>
            <a:r>
              <a:rPr b="0" spc="-5" dirty="0">
                <a:latin typeface="Calibri"/>
                <a:cs typeface="Calibri"/>
              </a:rPr>
              <a:t>т</a:t>
            </a:r>
            <a:r>
              <a:rPr b="0" spc="-25" dirty="0">
                <a:latin typeface="Calibri"/>
                <a:cs typeface="Calibri"/>
              </a:rPr>
              <a:t>к</a:t>
            </a:r>
            <a:r>
              <a:rPr b="0" dirty="0">
                <a:latin typeface="Calibri"/>
                <a:cs typeface="Calibri"/>
              </a:rPr>
              <a:t>а	</a:t>
            </a:r>
            <a:r>
              <a:rPr b="0" spc="-15" dirty="0">
                <a:latin typeface="Calibri"/>
                <a:cs typeface="Calibri"/>
              </a:rPr>
              <a:t>у</a:t>
            </a:r>
            <a:r>
              <a:rPr b="0" spc="-20" dirty="0">
                <a:latin typeface="Calibri"/>
                <a:cs typeface="Calibri"/>
              </a:rPr>
              <a:t>м</a:t>
            </a:r>
            <a:r>
              <a:rPr b="0" dirty="0">
                <a:latin typeface="Calibri"/>
                <a:cs typeface="Calibri"/>
              </a:rPr>
              <a:t>ения	при</a:t>
            </a:r>
            <a:r>
              <a:rPr b="0" spc="-5" dirty="0">
                <a:latin typeface="Calibri"/>
                <a:cs typeface="Calibri"/>
              </a:rPr>
              <a:t>м</a:t>
            </a:r>
            <a:r>
              <a:rPr b="0" dirty="0">
                <a:latin typeface="Calibri"/>
                <a:cs typeface="Calibri"/>
              </a:rPr>
              <a:t>ен</a:t>
            </a:r>
            <a:r>
              <a:rPr b="0" spc="5" dirty="0">
                <a:latin typeface="Calibri"/>
                <a:cs typeface="Calibri"/>
              </a:rPr>
              <a:t>я</a:t>
            </a:r>
            <a:r>
              <a:rPr b="0" spc="-5" dirty="0">
                <a:latin typeface="Calibri"/>
                <a:cs typeface="Calibri"/>
              </a:rPr>
              <a:t>т</a:t>
            </a:r>
            <a:r>
              <a:rPr b="0" dirty="0">
                <a:latin typeface="Calibri"/>
                <a:cs typeface="Calibri"/>
              </a:rPr>
              <a:t>ь	</a:t>
            </a:r>
            <a:r>
              <a:rPr b="0" spc="-15" dirty="0">
                <a:latin typeface="Calibri"/>
                <a:cs typeface="Calibri"/>
              </a:rPr>
              <a:t>т</a:t>
            </a:r>
            <a:r>
              <a:rPr b="0" dirty="0">
                <a:latin typeface="Calibri"/>
                <a:cs typeface="Calibri"/>
              </a:rPr>
              <a:t>ео</a:t>
            </a:r>
            <a:r>
              <a:rPr b="0" spc="15" dirty="0">
                <a:latin typeface="Calibri"/>
                <a:cs typeface="Calibri"/>
              </a:rPr>
              <a:t>р</a:t>
            </a:r>
            <a:r>
              <a:rPr b="0" spc="-10" dirty="0">
                <a:latin typeface="Calibri"/>
                <a:cs typeface="Calibri"/>
              </a:rPr>
              <a:t>е</a:t>
            </a:r>
            <a:r>
              <a:rPr b="0" spc="-5" dirty="0">
                <a:latin typeface="Calibri"/>
                <a:cs typeface="Calibri"/>
              </a:rPr>
              <a:t>т</a:t>
            </a:r>
            <a:r>
              <a:rPr b="0" spc="5" dirty="0">
                <a:latin typeface="Calibri"/>
                <a:cs typeface="Calibri"/>
              </a:rPr>
              <a:t>и</a:t>
            </a:r>
            <a:r>
              <a:rPr b="0" dirty="0">
                <a:latin typeface="Calibri"/>
                <a:cs typeface="Calibri"/>
              </a:rPr>
              <a:t>ч</a:t>
            </a:r>
            <a:r>
              <a:rPr b="0" spc="5" dirty="0">
                <a:latin typeface="Calibri"/>
                <a:cs typeface="Calibri"/>
              </a:rPr>
              <a:t>е</a:t>
            </a:r>
            <a:r>
              <a:rPr b="0" spc="-10" dirty="0">
                <a:latin typeface="Calibri"/>
                <a:cs typeface="Calibri"/>
              </a:rPr>
              <a:t>с</a:t>
            </a:r>
            <a:r>
              <a:rPr b="0" spc="10" dirty="0">
                <a:latin typeface="Calibri"/>
                <a:cs typeface="Calibri"/>
              </a:rPr>
              <a:t>к</a:t>
            </a:r>
            <a:r>
              <a:rPr b="0" dirty="0">
                <a:latin typeface="Calibri"/>
                <a:cs typeface="Calibri"/>
              </a:rPr>
              <a:t>ие	</a:t>
            </a:r>
            <a:r>
              <a:rPr b="0" spc="-10" dirty="0">
                <a:latin typeface="Calibri"/>
                <a:cs typeface="Calibri"/>
              </a:rPr>
              <a:t>з</a:t>
            </a:r>
            <a:r>
              <a:rPr b="0" dirty="0">
                <a:latin typeface="Calibri"/>
                <a:cs typeface="Calibri"/>
              </a:rPr>
              <a:t>нан</a:t>
            </a:r>
            <a:r>
              <a:rPr b="0" spc="-5" dirty="0">
                <a:latin typeface="Calibri"/>
                <a:cs typeface="Calibri"/>
              </a:rPr>
              <a:t>и</a:t>
            </a:r>
            <a:r>
              <a:rPr b="0" dirty="0">
                <a:latin typeface="Calibri"/>
                <a:cs typeface="Calibri"/>
              </a:rPr>
              <a:t>я	и	</a:t>
            </a:r>
            <a:r>
              <a:rPr b="0" spc="-10" dirty="0">
                <a:latin typeface="Calibri"/>
                <a:cs typeface="Calibri"/>
              </a:rPr>
              <a:t>с</a:t>
            </a:r>
            <a:r>
              <a:rPr b="0" spc="-5" dirty="0">
                <a:latin typeface="Calibri"/>
                <a:cs typeface="Calibri"/>
              </a:rPr>
              <a:t>овре</a:t>
            </a:r>
            <a:r>
              <a:rPr b="0" spc="-10" dirty="0">
                <a:latin typeface="Calibri"/>
                <a:cs typeface="Calibri"/>
              </a:rPr>
              <a:t>м</a:t>
            </a:r>
            <a:r>
              <a:rPr b="0" dirty="0">
                <a:latin typeface="Calibri"/>
                <a:cs typeface="Calibri"/>
              </a:rPr>
              <a:t>енные	</a:t>
            </a:r>
            <a:r>
              <a:rPr b="0" spc="-5" dirty="0">
                <a:latin typeface="Calibri"/>
                <a:cs typeface="Calibri"/>
              </a:rPr>
              <a:t>м</a:t>
            </a:r>
            <a:r>
              <a:rPr b="0" spc="-15" dirty="0">
                <a:latin typeface="Calibri"/>
                <a:cs typeface="Calibri"/>
              </a:rPr>
              <a:t>е</a:t>
            </a:r>
            <a:r>
              <a:rPr b="0" spc="-30" dirty="0">
                <a:latin typeface="Calibri"/>
                <a:cs typeface="Calibri"/>
              </a:rPr>
              <a:t>т</a:t>
            </a:r>
            <a:r>
              <a:rPr b="0" spc="-50" dirty="0">
                <a:latin typeface="Calibri"/>
                <a:cs typeface="Calibri"/>
              </a:rPr>
              <a:t>о</a:t>
            </a:r>
            <a:r>
              <a:rPr b="0" spc="-5" dirty="0">
                <a:latin typeface="Calibri"/>
                <a:cs typeface="Calibri"/>
              </a:rPr>
              <a:t>ды  научных </a:t>
            </a:r>
            <a:r>
              <a:rPr b="0" spc="-10" dirty="0">
                <a:latin typeface="Calibri"/>
                <a:cs typeface="Calibri"/>
              </a:rPr>
              <a:t>исследований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85465" marR="5080" indent="-2872105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Научно </a:t>
            </a:r>
            <a:r>
              <a:rPr spc="-5" dirty="0"/>
              <a:t>– </a:t>
            </a:r>
            <a:r>
              <a:rPr spc="-20" dirty="0"/>
              <a:t>исследовательская </a:t>
            </a:r>
            <a:r>
              <a:rPr spc="-5" dirty="0"/>
              <a:t>работа </a:t>
            </a:r>
            <a:r>
              <a:rPr spc="-890" dirty="0"/>
              <a:t> </a:t>
            </a:r>
            <a:r>
              <a:rPr spc="-30" dirty="0"/>
              <a:t>студентов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90500" y="1389888"/>
            <a:ext cx="8819515" cy="177165"/>
            <a:chOff x="190500" y="1389888"/>
            <a:chExt cx="8819515" cy="177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500" y="1389888"/>
              <a:ext cx="8819388" cy="1767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43166" y="1440053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3000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817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Учебно</a:t>
            </a:r>
            <a:r>
              <a:rPr spc="195" dirty="0"/>
              <a:t> </a:t>
            </a:r>
            <a:r>
              <a:rPr dirty="0"/>
              <a:t>–</a:t>
            </a:r>
            <a:r>
              <a:rPr spc="190" dirty="0"/>
              <a:t> </a:t>
            </a:r>
            <a:r>
              <a:rPr spc="-15" dirty="0"/>
              <a:t>исследовательского</a:t>
            </a:r>
            <a:r>
              <a:rPr spc="190" dirty="0"/>
              <a:t> </a:t>
            </a:r>
            <a:r>
              <a:rPr spc="-5" dirty="0"/>
              <a:t>работа</a:t>
            </a:r>
            <a:r>
              <a:rPr spc="190" dirty="0"/>
              <a:t> </a:t>
            </a:r>
            <a:r>
              <a:rPr spc="-20" dirty="0"/>
              <a:t>студентов</a:t>
            </a:r>
            <a:r>
              <a:rPr spc="195" dirty="0"/>
              <a:t> </a:t>
            </a:r>
            <a:r>
              <a:rPr dirty="0"/>
              <a:t>(УИРС)</a:t>
            </a:r>
            <a:r>
              <a:rPr spc="190" dirty="0"/>
              <a:t> </a:t>
            </a:r>
            <a:r>
              <a:rPr b="0" spc="-10" dirty="0">
                <a:latin typeface="Calibri"/>
                <a:cs typeface="Calibri"/>
              </a:rPr>
              <a:t>выполняется</a:t>
            </a:r>
            <a:r>
              <a:rPr b="0" spc="19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по</a:t>
            </a:r>
            <a:r>
              <a:rPr b="0" spc="18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учебным</a:t>
            </a:r>
          </a:p>
          <a:p>
            <a:pPr marL="283210">
              <a:lnSpc>
                <a:spcPct val="100000"/>
              </a:lnSpc>
            </a:pPr>
            <a:r>
              <a:rPr b="0" spc="-5" dirty="0">
                <a:latin typeface="Calibri"/>
                <a:cs typeface="Calibri"/>
              </a:rPr>
              <a:t>планам.</a:t>
            </a:r>
          </a:p>
          <a:p>
            <a:pPr marL="638175">
              <a:lnSpc>
                <a:spcPct val="100000"/>
              </a:lnSpc>
            </a:pPr>
            <a:r>
              <a:rPr dirty="0"/>
              <a:t>Формы</a:t>
            </a:r>
            <a:r>
              <a:rPr spc="-40" dirty="0"/>
              <a:t> </a:t>
            </a:r>
            <a:r>
              <a:rPr spc="-10" dirty="0"/>
              <a:t>этой</a:t>
            </a:r>
            <a:r>
              <a:rPr spc="-25" dirty="0"/>
              <a:t> </a:t>
            </a:r>
            <a:r>
              <a:rPr spc="-5" dirty="0"/>
              <a:t>работы</a:t>
            </a:r>
            <a:r>
              <a:rPr b="0" spc="-5" dirty="0">
                <a:latin typeface="Calibri"/>
                <a:cs typeface="Calibri"/>
              </a:rPr>
              <a:t>:</a:t>
            </a:r>
          </a:p>
          <a:p>
            <a:pPr marL="270510"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569595" indent="-287020">
              <a:lnSpc>
                <a:spcPct val="100000"/>
              </a:lnSpc>
              <a:buFont typeface="Arial MT"/>
              <a:buChar char="•"/>
              <a:tabLst>
                <a:tab pos="569595" algn="l"/>
                <a:tab pos="570230" algn="l"/>
              </a:tabLst>
            </a:pPr>
            <a:r>
              <a:rPr b="0" spc="-5" dirty="0">
                <a:latin typeface="Calibri"/>
                <a:cs typeface="Calibri"/>
              </a:rPr>
              <a:t>Реферирование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научных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изданий,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подготовка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обзоров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по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новинкам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литературы</a:t>
            </a:r>
          </a:p>
          <a:p>
            <a:pPr marL="270510"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569595" indent="-287020">
              <a:lnSpc>
                <a:spcPct val="100000"/>
              </a:lnSpc>
              <a:buFont typeface="Arial MT"/>
              <a:buChar char="•"/>
              <a:tabLst>
                <a:tab pos="569595" algn="l"/>
                <a:tab pos="570230" algn="l"/>
              </a:tabLst>
            </a:pPr>
            <a:r>
              <a:rPr b="0" spc="-5" dirty="0">
                <a:latin typeface="Calibri"/>
                <a:cs typeface="Calibri"/>
              </a:rPr>
              <a:t>Выступление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с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научными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докладами</a:t>
            </a:r>
            <a:r>
              <a:rPr b="0" spc="-2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и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сообщениями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на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семинарах</a:t>
            </a:r>
          </a:p>
          <a:p>
            <a:pPr marL="270510"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569595" indent="-287020">
              <a:lnSpc>
                <a:spcPct val="100000"/>
              </a:lnSpc>
              <a:buFont typeface="Arial MT"/>
              <a:buChar char="•"/>
              <a:tabLst>
                <a:tab pos="569595" algn="l"/>
                <a:tab pos="570230" algn="l"/>
              </a:tabLst>
            </a:pPr>
            <a:r>
              <a:rPr b="0" spc="-5" dirty="0">
                <a:latin typeface="Calibri"/>
                <a:cs typeface="Calibri"/>
              </a:rPr>
              <a:t>Написание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курсовых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spc="-20" dirty="0">
                <a:latin typeface="Calibri"/>
                <a:cs typeface="Calibri"/>
              </a:rPr>
              <a:t>работ,</a:t>
            </a:r>
            <a:r>
              <a:rPr b="0" spc="30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содержащих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элементы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научного</a:t>
            </a:r>
            <a:r>
              <a:rPr b="0" spc="3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исследования</a:t>
            </a:r>
          </a:p>
          <a:p>
            <a:pPr marL="270510"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569595" indent="-287020">
              <a:lnSpc>
                <a:spcPct val="100000"/>
              </a:lnSpc>
              <a:buFont typeface="Arial MT"/>
              <a:buChar char="•"/>
              <a:tabLst>
                <a:tab pos="569595" algn="l"/>
                <a:tab pos="570230" algn="l"/>
              </a:tabLst>
            </a:pPr>
            <a:r>
              <a:rPr b="0" spc="-5" dirty="0">
                <a:latin typeface="Calibri"/>
                <a:cs typeface="Calibri"/>
              </a:rPr>
              <a:t>Проведение научных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исследований</a:t>
            </a:r>
            <a:r>
              <a:rPr b="0" dirty="0">
                <a:latin typeface="Calibri"/>
                <a:cs typeface="Calibri"/>
              </a:rPr>
              <a:t> при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выполнении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дипломных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работ</a:t>
            </a:r>
          </a:p>
          <a:p>
            <a:pPr marL="270510">
              <a:lnSpc>
                <a:spcPct val="100000"/>
              </a:lnSpc>
              <a:spcBef>
                <a:spcPts val="20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569595" indent="-287020">
              <a:lnSpc>
                <a:spcPct val="100000"/>
              </a:lnSpc>
              <a:buFont typeface="Arial MT"/>
              <a:buChar char="•"/>
              <a:tabLst>
                <a:tab pos="569595" algn="l"/>
                <a:tab pos="570230" algn="l"/>
              </a:tabLst>
            </a:pPr>
            <a:r>
              <a:rPr b="0" spc="-5" dirty="0">
                <a:latin typeface="Calibri"/>
                <a:cs typeface="Calibri"/>
              </a:rPr>
              <a:t>Выполнение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научно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–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исследовательских</a:t>
            </a:r>
            <a:r>
              <a:rPr b="0" spc="-5" dirty="0">
                <a:latin typeface="Calibri"/>
                <a:cs typeface="Calibri"/>
              </a:rPr>
              <a:t> работ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в </a:t>
            </a:r>
            <a:r>
              <a:rPr b="0" spc="-10" dirty="0">
                <a:latin typeface="Calibri"/>
                <a:cs typeface="Calibri"/>
              </a:rPr>
              <a:t>период</a:t>
            </a:r>
            <a:r>
              <a:rPr b="0" dirty="0">
                <a:latin typeface="Calibri"/>
                <a:cs typeface="Calibri"/>
              </a:rPr>
              <a:t> учебной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практики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85465" marR="5080" indent="-2872105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Научно </a:t>
            </a:r>
            <a:r>
              <a:rPr spc="-5" dirty="0"/>
              <a:t>– </a:t>
            </a:r>
            <a:r>
              <a:rPr spc="-20" dirty="0"/>
              <a:t>исследовательская </a:t>
            </a:r>
            <a:r>
              <a:rPr spc="-5" dirty="0"/>
              <a:t>работа </a:t>
            </a:r>
            <a:r>
              <a:rPr spc="-890" dirty="0"/>
              <a:t> </a:t>
            </a:r>
            <a:r>
              <a:rPr spc="-30" dirty="0"/>
              <a:t>студентов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90500" y="1389888"/>
            <a:ext cx="8819515" cy="177165"/>
            <a:chOff x="190500" y="1389888"/>
            <a:chExt cx="8819515" cy="177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500" y="1389888"/>
              <a:ext cx="8819388" cy="1767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43166" y="1440053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3000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66140" y="1718817"/>
            <a:ext cx="8483600" cy="4964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00"/>
              </a:spcBef>
              <a:tabLst>
                <a:tab pos="1231265" algn="l"/>
                <a:tab pos="1487805" algn="l"/>
                <a:tab pos="3517900" algn="l"/>
                <a:tab pos="4340860" algn="l"/>
                <a:tab pos="5459730" algn="l"/>
                <a:tab pos="6281420" algn="l"/>
                <a:tab pos="7752080" algn="l"/>
                <a:tab pos="8122920" algn="l"/>
              </a:tabLst>
            </a:pPr>
            <a:r>
              <a:rPr sz="1800" b="1" dirty="0">
                <a:latin typeface="Calibri"/>
                <a:cs typeface="Calibri"/>
              </a:rPr>
              <a:t>Н</a:t>
            </a:r>
            <a:r>
              <a:rPr sz="1800" b="1" spc="-25" dirty="0">
                <a:latin typeface="Calibri"/>
                <a:cs typeface="Calibri"/>
              </a:rPr>
              <a:t>а</a:t>
            </a:r>
            <a:r>
              <a:rPr sz="1800" b="1" dirty="0">
                <a:latin typeface="Calibri"/>
                <a:cs typeface="Calibri"/>
              </a:rPr>
              <a:t>учно	–	и</a:t>
            </a:r>
            <a:r>
              <a:rPr sz="1800" b="1" spc="-25" dirty="0">
                <a:latin typeface="Calibri"/>
                <a:cs typeface="Calibri"/>
              </a:rPr>
              <a:t>с</a:t>
            </a:r>
            <a:r>
              <a:rPr sz="1800" b="1" spc="-5" dirty="0">
                <a:latin typeface="Calibri"/>
                <a:cs typeface="Calibri"/>
              </a:rPr>
              <a:t>с</a:t>
            </a:r>
            <a:r>
              <a:rPr sz="1800" b="1" spc="-10" dirty="0">
                <a:latin typeface="Calibri"/>
                <a:cs typeface="Calibri"/>
              </a:rPr>
              <a:t>л</a:t>
            </a:r>
            <a:r>
              <a:rPr sz="1800" b="1" spc="-20" dirty="0">
                <a:latin typeface="Calibri"/>
                <a:cs typeface="Calibri"/>
              </a:rPr>
              <a:t>е</a:t>
            </a:r>
            <a:r>
              <a:rPr sz="1800" b="1" spc="-30" dirty="0">
                <a:latin typeface="Calibri"/>
                <a:cs typeface="Calibri"/>
              </a:rPr>
              <a:t>д</a:t>
            </a:r>
            <a:r>
              <a:rPr sz="1800" b="1" dirty="0">
                <a:latin typeface="Calibri"/>
                <a:cs typeface="Calibri"/>
              </a:rPr>
              <a:t>ова</a:t>
            </a:r>
            <a:r>
              <a:rPr sz="1800" b="1" spc="-30" dirty="0">
                <a:latin typeface="Calibri"/>
                <a:cs typeface="Calibri"/>
              </a:rPr>
              <a:t>т</a:t>
            </a:r>
            <a:r>
              <a:rPr sz="1800" b="1" spc="-20" dirty="0">
                <a:latin typeface="Calibri"/>
                <a:cs typeface="Calibri"/>
              </a:rPr>
              <a:t>е</a:t>
            </a:r>
            <a:r>
              <a:rPr sz="1800" b="1" dirty="0">
                <a:latin typeface="Calibri"/>
                <a:cs typeface="Calibri"/>
              </a:rPr>
              <a:t>л</a:t>
            </a:r>
            <a:r>
              <a:rPr sz="1800" b="1" spc="-15" dirty="0">
                <a:latin typeface="Calibri"/>
                <a:cs typeface="Calibri"/>
              </a:rPr>
              <a:t>ь</a:t>
            </a:r>
            <a:r>
              <a:rPr sz="1800" b="1" spc="-5" dirty="0">
                <a:latin typeface="Calibri"/>
                <a:cs typeface="Calibri"/>
              </a:rPr>
              <a:t>с</a:t>
            </a:r>
            <a:r>
              <a:rPr sz="1800" b="1" spc="-25" dirty="0">
                <a:latin typeface="Calibri"/>
                <a:cs typeface="Calibri"/>
              </a:rPr>
              <a:t>к</a:t>
            </a:r>
            <a:r>
              <a:rPr sz="1800" b="1" dirty="0">
                <a:latin typeface="Calibri"/>
                <a:cs typeface="Calibri"/>
              </a:rPr>
              <a:t>ая	раб</a:t>
            </a:r>
            <a:r>
              <a:rPr sz="1800" b="1" spc="-10" dirty="0">
                <a:latin typeface="Calibri"/>
                <a:cs typeface="Calibri"/>
              </a:rPr>
              <a:t>о</a:t>
            </a:r>
            <a:r>
              <a:rPr sz="1800" b="1" spc="-5" dirty="0">
                <a:latin typeface="Calibri"/>
                <a:cs typeface="Calibri"/>
              </a:rPr>
              <a:t>т</a:t>
            </a:r>
            <a:r>
              <a:rPr sz="1800" b="1" dirty="0">
                <a:latin typeface="Calibri"/>
                <a:cs typeface="Calibri"/>
              </a:rPr>
              <a:t>а	</a:t>
            </a:r>
            <a:r>
              <a:rPr sz="1800" b="1" spc="-5" dirty="0">
                <a:latin typeface="Calibri"/>
                <a:cs typeface="Calibri"/>
              </a:rPr>
              <a:t>ст</a:t>
            </a:r>
            <a:r>
              <a:rPr sz="1800" b="1" spc="-80" dirty="0">
                <a:latin typeface="Calibri"/>
                <a:cs typeface="Calibri"/>
              </a:rPr>
              <a:t>у</a:t>
            </a:r>
            <a:r>
              <a:rPr sz="1800" b="1" spc="-20" dirty="0">
                <a:latin typeface="Calibri"/>
                <a:cs typeface="Calibri"/>
              </a:rPr>
              <a:t>д</a:t>
            </a:r>
            <a:r>
              <a:rPr sz="1800" b="1" spc="-10" dirty="0">
                <a:latin typeface="Calibri"/>
                <a:cs typeface="Calibri"/>
              </a:rPr>
              <a:t>е</a:t>
            </a:r>
            <a:r>
              <a:rPr sz="1800" b="1" spc="-5" dirty="0">
                <a:latin typeface="Calibri"/>
                <a:cs typeface="Calibri"/>
              </a:rPr>
              <a:t>н</a:t>
            </a:r>
            <a:r>
              <a:rPr sz="1800" b="1" spc="-20" dirty="0">
                <a:latin typeface="Calibri"/>
                <a:cs typeface="Calibri"/>
              </a:rPr>
              <a:t>т</a:t>
            </a:r>
            <a:r>
              <a:rPr sz="1800" b="1" dirty="0">
                <a:latin typeface="Calibri"/>
                <a:cs typeface="Calibri"/>
              </a:rPr>
              <a:t>ов	(НИРС)	</a:t>
            </a:r>
            <a:r>
              <a:rPr sz="1800" dirty="0">
                <a:latin typeface="Calibri"/>
                <a:cs typeface="Calibri"/>
              </a:rPr>
              <a:t>вып</a:t>
            </a:r>
            <a:r>
              <a:rPr sz="1800" spc="-40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лня</a:t>
            </a:r>
            <a:r>
              <a:rPr sz="1800" spc="-15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ма</a:t>
            </a:r>
            <a:r>
              <a:rPr sz="1800" dirty="0">
                <a:latin typeface="Calibri"/>
                <a:cs typeface="Calibri"/>
              </a:rPr>
              <a:t>я	</a:t>
            </a:r>
            <a:r>
              <a:rPr sz="1800" spc="-15" dirty="0">
                <a:latin typeface="Calibri"/>
                <a:cs typeface="Calibri"/>
              </a:rPr>
              <a:t>в</a:t>
            </a:r>
            <a:r>
              <a:rPr sz="1800" dirty="0">
                <a:latin typeface="Calibri"/>
                <a:cs typeface="Calibri"/>
              </a:rPr>
              <a:t>о	вне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учебное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время,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включает:</a:t>
            </a:r>
            <a:endParaRPr sz="1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Работу</a:t>
            </a:r>
            <a:r>
              <a:rPr sz="1800" dirty="0">
                <a:latin typeface="Calibri"/>
                <a:cs typeface="Calibri"/>
              </a:rPr>
              <a:t> 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научных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кружках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проблемных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группах, </a:t>
            </a:r>
            <a:r>
              <a:rPr sz="1800" spc="-10" dirty="0">
                <a:latin typeface="Calibri"/>
                <a:cs typeface="Calibri"/>
              </a:rPr>
              <a:t>создаваемых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кафедрах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Calibri"/>
                <a:cs typeface="Calibri"/>
              </a:rPr>
              <a:t>Участие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5" dirty="0">
                <a:latin typeface="Calibri"/>
                <a:cs typeface="Calibri"/>
              </a:rPr>
              <a:t>научно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исследовательских</a:t>
            </a:r>
            <a:r>
              <a:rPr sz="1800" spc="-5" dirty="0">
                <a:latin typeface="Calibri"/>
                <a:cs typeface="Calibri"/>
              </a:rPr>
              <a:t> работах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 кафедральным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темам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Выступление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</a:t>
            </a:r>
            <a:r>
              <a:rPr sz="1800" spc="18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докладами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сообщениями</a:t>
            </a:r>
            <a:r>
              <a:rPr sz="1800" spc="1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</a:t>
            </a:r>
            <a:r>
              <a:rPr sz="1800" spc="1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научно</a:t>
            </a:r>
            <a:r>
              <a:rPr sz="1800" spc="1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1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теоретических</a:t>
            </a:r>
            <a:r>
              <a:rPr sz="1800" spc="2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научно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практических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конференциях,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проводимых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вузе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Calibri"/>
                <a:cs typeface="Calibri"/>
              </a:rPr>
              <a:t>Участие</a:t>
            </a:r>
            <a:r>
              <a:rPr sz="1800" spc="1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во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внутри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вузовских,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межвузовских,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региональных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республиканских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олимпиадах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10" dirty="0">
                <a:latin typeface="Calibri"/>
                <a:cs typeface="Calibri"/>
              </a:rPr>
              <a:t>конкурсах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лучшую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научную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работу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20" dirty="0">
                <a:latin typeface="Calibri"/>
                <a:cs typeface="Calibri"/>
              </a:rPr>
              <a:t>Подготовка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публикаций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результатам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проведенных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исследований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Calibri"/>
                <a:cs typeface="Calibri"/>
              </a:rPr>
              <a:t>Разработка</a:t>
            </a:r>
            <a:r>
              <a:rPr sz="1800" spc="3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3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изготовление</a:t>
            </a:r>
            <a:r>
              <a:rPr sz="1800" spc="3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схем,</a:t>
            </a:r>
            <a:r>
              <a:rPr sz="1800" spc="2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таблиц,</a:t>
            </a:r>
            <a:r>
              <a:rPr sz="1800" spc="3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слайдов,</a:t>
            </a:r>
            <a:r>
              <a:rPr sz="1800" spc="30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фильмов,</a:t>
            </a:r>
            <a:r>
              <a:rPr sz="1800" spc="3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наглядных</a:t>
            </a:r>
            <a:r>
              <a:rPr sz="1800" spc="3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пособий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для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учебного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процесса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Изучение</a:t>
            </a:r>
            <a:r>
              <a:rPr sz="1800" dirty="0">
                <a:latin typeface="Calibri"/>
                <a:cs typeface="Calibri"/>
              </a:rPr>
              <a:t> и </a:t>
            </a:r>
            <a:r>
              <a:rPr sz="1800" spc="-5" dirty="0">
                <a:latin typeface="Calibri"/>
                <a:cs typeface="Calibri"/>
              </a:rPr>
              <a:t>обобщение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передового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опыта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85465" marR="5080" indent="-2872105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Научно </a:t>
            </a:r>
            <a:r>
              <a:rPr spc="-5" dirty="0"/>
              <a:t>– </a:t>
            </a:r>
            <a:r>
              <a:rPr spc="-20" dirty="0"/>
              <a:t>исследовательская </a:t>
            </a:r>
            <a:r>
              <a:rPr spc="-5" dirty="0"/>
              <a:t>работа </a:t>
            </a:r>
            <a:r>
              <a:rPr spc="-890" dirty="0"/>
              <a:t> </a:t>
            </a:r>
            <a:r>
              <a:rPr spc="-30" dirty="0"/>
              <a:t>студентов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90500" y="1389888"/>
            <a:ext cx="8819515" cy="177165"/>
            <a:chOff x="190500" y="1389888"/>
            <a:chExt cx="8819515" cy="177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500" y="1389888"/>
              <a:ext cx="8819388" cy="1767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43166" y="1440053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3000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66140" y="1718817"/>
            <a:ext cx="8484870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255" indent="354965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Формы реализации </a:t>
            </a:r>
            <a:r>
              <a:rPr sz="1800" spc="-10" dirty="0">
                <a:latin typeface="Calibri"/>
                <a:cs typeface="Calibri"/>
              </a:rPr>
              <a:t>УИРС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5" dirty="0">
                <a:latin typeface="Calibri"/>
                <a:cs typeface="Calibri"/>
              </a:rPr>
              <a:t>НИРС: </a:t>
            </a:r>
            <a:r>
              <a:rPr sz="1800" spc="-10" dirty="0">
                <a:latin typeface="Calibri"/>
                <a:cs typeface="Calibri"/>
              </a:rPr>
              <a:t>реферат, </a:t>
            </a:r>
            <a:r>
              <a:rPr sz="1800" dirty="0">
                <a:latin typeface="Calibri"/>
                <a:cs typeface="Calibri"/>
              </a:rPr>
              <a:t>доклад, </a:t>
            </a:r>
            <a:r>
              <a:rPr sz="1800" spc="-10" dirty="0">
                <a:latin typeface="Calibri"/>
                <a:cs typeface="Calibri"/>
              </a:rPr>
              <a:t>сообщение </a:t>
            </a:r>
            <a:r>
              <a:rPr sz="1800" spc="-5" dirty="0">
                <a:latin typeface="Calibri"/>
                <a:cs typeface="Calibri"/>
              </a:rPr>
              <a:t>на конференции </a:t>
            </a:r>
            <a:r>
              <a:rPr sz="1800" dirty="0">
                <a:latin typeface="Calibri"/>
                <a:cs typeface="Calibri"/>
              </a:rPr>
              <a:t> или </a:t>
            </a:r>
            <a:r>
              <a:rPr sz="1800" spc="-10" dirty="0">
                <a:latin typeface="Calibri"/>
                <a:cs typeface="Calibri"/>
              </a:rPr>
              <a:t>заседании научного </a:t>
            </a:r>
            <a:r>
              <a:rPr sz="1800" spc="-5" dirty="0">
                <a:latin typeface="Calibri"/>
                <a:cs typeface="Calibri"/>
              </a:rPr>
              <a:t>кружка, конкурсная работа, </a:t>
            </a:r>
            <a:r>
              <a:rPr sz="1800" spc="-10" dirty="0">
                <a:latin typeface="Calibri"/>
                <a:cs typeface="Calibri"/>
              </a:rPr>
              <a:t>публикация, </a:t>
            </a:r>
            <a:r>
              <a:rPr sz="1800" spc="-15" dirty="0">
                <a:latin typeface="Calibri"/>
                <a:cs typeface="Calibri"/>
              </a:rPr>
              <a:t>наглядные </a:t>
            </a:r>
            <a:r>
              <a:rPr sz="1800" spc="-5" dirty="0">
                <a:latin typeface="Calibri"/>
                <a:cs typeface="Calibri"/>
              </a:rPr>
              <a:t>пособии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для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учебного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процесса,</a:t>
            </a:r>
            <a:r>
              <a:rPr sz="1800" dirty="0">
                <a:latin typeface="Calibri"/>
                <a:cs typeface="Calibri"/>
              </a:rPr>
              <a:t> курсовая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работа,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дипломная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работа,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магистерская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диссертация,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патент.</a:t>
            </a:r>
            <a:endParaRPr sz="1800">
              <a:latin typeface="Calibri"/>
              <a:cs typeface="Calibri"/>
            </a:endParaRPr>
          </a:p>
          <a:p>
            <a:pPr marL="12700" marR="5080" indent="354965" algn="just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Основная </a:t>
            </a:r>
            <a:r>
              <a:rPr sz="1800" dirty="0">
                <a:latin typeface="Calibri"/>
                <a:cs typeface="Calibri"/>
              </a:rPr>
              <a:t>форма </a:t>
            </a:r>
            <a:r>
              <a:rPr sz="1800" spc="-5" dirty="0">
                <a:latin typeface="Calibri"/>
                <a:cs typeface="Calibri"/>
              </a:rPr>
              <a:t>организации </a:t>
            </a:r>
            <a:r>
              <a:rPr sz="1800" spc="-10" dirty="0">
                <a:latin typeface="Calibri"/>
                <a:cs typeface="Calibri"/>
              </a:rPr>
              <a:t>НИРС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10" dirty="0">
                <a:latin typeface="Calibri"/>
                <a:cs typeface="Calibri"/>
              </a:rPr>
              <a:t>студенческий </a:t>
            </a:r>
            <a:r>
              <a:rPr sz="1800" spc="-5" dirty="0">
                <a:latin typeface="Calibri"/>
                <a:cs typeface="Calibri"/>
              </a:rPr>
              <a:t>научный </a:t>
            </a:r>
            <a:r>
              <a:rPr sz="1800" spc="-10" dirty="0">
                <a:latin typeface="Calibri"/>
                <a:cs typeface="Calibri"/>
              </a:rPr>
              <a:t>кружок </a:t>
            </a:r>
            <a:r>
              <a:rPr sz="1800" dirty="0">
                <a:latin typeface="Calibri"/>
                <a:cs typeface="Calibri"/>
              </a:rPr>
              <a:t>при </a:t>
            </a:r>
            <a:r>
              <a:rPr sz="1800" spc="-5" dirty="0">
                <a:latin typeface="Calibri"/>
                <a:cs typeface="Calibri"/>
              </a:rPr>
              <a:t>кафедре.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Главным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содержанием</a:t>
            </a:r>
            <a:r>
              <a:rPr sz="1800" spc="-10" dirty="0">
                <a:latin typeface="Calibri"/>
                <a:cs typeface="Calibri"/>
              </a:rPr>
              <a:t> деятельности</a:t>
            </a:r>
            <a:r>
              <a:rPr sz="1800" spc="-5" dirty="0">
                <a:latin typeface="Calibri"/>
                <a:cs typeface="Calibri"/>
              </a:rPr>
              <a:t> кружка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является</a:t>
            </a:r>
            <a:r>
              <a:rPr sz="1800" spc="-5" dirty="0">
                <a:latin typeface="Calibri"/>
                <a:cs typeface="Calibri"/>
              </a:rPr>
              <a:t> выполнение</a:t>
            </a:r>
            <a:r>
              <a:rPr sz="1800" dirty="0">
                <a:latin typeface="Calibri"/>
                <a:cs typeface="Calibri"/>
              </a:rPr>
              <a:t> во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вне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учебное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время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научных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исследований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определенной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кафедрами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тематике.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85110" marR="5080" indent="-237363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Структура</a:t>
            </a:r>
            <a:r>
              <a:rPr spc="-15" dirty="0"/>
              <a:t> </a:t>
            </a:r>
            <a:r>
              <a:rPr spc="-5" dirty="0"/>
              <a:t>и</a:t>
            </a:r>
            <a:r>
              <a:rPr spc="-10" dirty="0"/>
              <a:t> организация</a:t>
            </a:r>
            <a:r>
              <a:rPr dirty="0"/>
              <a:t> </a:t>
            </a:r>
            <a:r>
              <a:rPr spc="-10" dirty="0"/>
              <a:t>научных </a:t>
            </a:r>
            <a:r>
              <a:rPr spc="-885" dirty="0"/>
              <a:t> </a:t>
            </a:r>
            <a:r>
              <a:rPr spc="-15" dirty="0"/>
              <a:t>учреждений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90500" y="1389888"/>
            <a:ext cx="8819515" cy="177165"/>
            <a:chOff x="190500" y="1389888"/>
            <a:chExt cx="8819515" cy="177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500" y="1389888"/>
              <a:ext cx="8819388" cy="1767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43166" y="1440053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3000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66140" y="1863090"/>
            <a:ext cx="8484235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indent="354965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Высшим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научным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учреждением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страны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является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Российская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академия</a:t>
            </a:r>
            <a:r>
              <a:rPr sz="1800" b="1" u="heavy" spc="38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наук 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(РАН).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РАН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проводит</a:t>
            </a:r>
            <a:r>
              <a:rPr sz="1800" spc="-5" dirty="0">
                <a:latin typeface="Calibri"/>
                <a:cs typeface="Calibri"/>
              </a:rPr>
              <a:t> фундаментальные</a:t>
            </a:r>
            <a:r>
              <a:rPr sz="1800" dirty="0">
                <a:latin typeface="Calibri"/>
                <a:cs typeface="Calibri"/>
              </a:rPr>
              <a:t> 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прикладные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научные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исследования</a:t>
            </a:r>
            <a:r>
              <a:rPr sz="1800" spc="-5" dirty="0">
                <a:latin typeface="Calibri"/>
                <a:cs typeface="Calibri"/>
              </a:rPr>
              <a:t> по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важнейшим </a:t>
            </a:r>
            <a:r>
              <a:rPr sz="1800" spc="-10" dirty="0">
                <a:latin typeface="Calibri"/>
                <a:cs typeface="Calibri"/>
              </a:rPr>
              <a:t>проблемам </a:t>
            </a:r>
            <a:r>
              <a:rPr sz="1800" spc="-5" dirty="0">
                <a:latin typeface="Calibri"/>
                <a:cs typeface="Calibri"/>
              </a:rPr>
              <a:t>естественных, гуманитарных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5" dirty="0">
                <a:latin typeface="Calibri"/>
                <a:cs typeface="Calibri"/>
              </a:rPr>
              <a:t>технических наук, принимает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участие</a:t>
            </a:r>
            <a:r>
              <a:rPr sz="1800" dirty="0">
                <a:latin typeface="Calibri"/>
                <a:cs typeface="Calibri"/>
              </a:rPr>
              <a:t> 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координации</a:t>
            </a:r>
            <a:r>
              <a:rPr sz="1800" spc="-5" dirty="0">
                <a:latin typeface="Calibri"/>
                <a:cs typeface="Calibri"/>
              </a:rPr>
              <a:t> фундаментальных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научно</a:t>
            </a:r>
            <a:r>
              <a:rPr sz="1800" dirty="0">
                <a:latin typeface="Calibri"/>
                <a:cs typeface="Calibri"/>
              </a:rPr>
              <a:t> –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исследовательских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работ, 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выполняемых</a:t>
            </a:r>
            <a:r>
              <a:rPr sz="1800" spc="-5" dirty="0">
                <a:latin typeface="Calibri"/>
                <a:cs typeface="Calibri"/>
              </a:rPr>
              <a:t> научными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организациями</a:t>
            </a:r>
            <a:r>
              <a:rPr sz="1800" dirty="0">
                <a:latin typeface="Calibri"/>
                <a:cs typeface="Calibri"/>
              </a:rPr>
              <a:t> 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высшими</a:t>
            </a:r>
            <a:r>
              <a:rPr sz="1800" dirty="0">
                <a:latin typeface="Calibri"/>
                <a:cs typeface="Calibri"/>
              </a:rPr>
              <a:t> учебными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заведениями,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финансируемые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из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федерального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бюджета.</a:t>
            </a:r>
            <a:endParaRPr sz="1800" dirty="0">
              <a:latin typeface="Calibri"/>
              <a:cs typeface="Calibri"/>
            </a:endParaRPr>
          </a:p>
          <a:p>
            <a:pPr marL="12700" marR="6985" indent="354965" algn="just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Академии </a:t>
            </a:r>
            <a:r>
              <a:rPr sz="1800" spc="-5" dirty="0">
                <a:latin typeface="Calibri"/>
                <a:cs typeface="Calibri"/>
              </a:rPr>
              <a:t>наук </a:t>
            </a:r>
            <a:r>
              <a:rPr sz="1800" spc="-10" dirty="0">
                <a:latin typeface="Calibri"/>
                <a:cs typeface="Calibri"/>
              </a:rPr>
              <a:t>подчинен </a:t>
            </a:r>
            <a:r>
              <a:rPr sz="1800" spc="-5" dirty="0">
                <a:latin typeface="Calibri"/>
                <a:cs typeface="Calibri"/>
              </a:rPr>
              <a:t>ряд научно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10" dirty="0">
                <a:latin typeface="Calibri"/>
                <a:cs typeface="Calibri"/>
              </a:rPr>
              <a:t>исследовательских </a:t>
            </a:r>
            <a:r>
              <a:rPr sz="1800" spc="-5" dirty="0">
                <a:latin typeface="Calibri"/>
                <a:cs typeface="Calibri"/>
              </a:rPr>
              <a:t>институтов,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15" dirty="0">
                <a:latin typeface="Calibri"/>
                <a:cs typeface="Calibri"/>
              </a:rPr>
              <a:t>том </a:t>
            </a:r>
            <a:r>
              <a:rPr sz="1800" spc="-5" dirty="0">
                <a:latin typeface="Calibri"/>
                <a:cs typeface="Calibri"/>
              </a:rPr>
              <a:t>числе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Институт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государства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 err="1">
                <a:latin typeface="Calibri"/>
                <a:cs typeface="Calibri"/>
              </a:rPr>
              <a:t>права</a:t>
            </a:r>
            <a:r>
              <a:rPr sz="1800" dirty="0">
                <a:latin typeface="Calibri"/>
                <a:cs typeface="Calibri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85110" marR="5080" indent="-237363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Структура</a:t>
            </a:r>
            <a:r>
              <a:rPr spc="-15" dirty="0"/>
              <a:t> </a:t>
            </a:r>
            <a:r>
              <a:rPr spc="-5" dirty="0"/>
              <a:t>и</a:t>
            </a:r>
            <a:r>
              <a:rPr spc="-10" dirty="0"/>
              <a:t> организация</a:t>
            </a:r>
            <a:r>
              <a:rPr dirty="0"/>
              <a:t> </a:t>
            </a:r>
            <a:r>
              <a:rPr spc="-10" dirty="0"/>
              <a:t>научных </a:t>
            </a:r>
            <a:r>
              <a:rPr spc="-885" dirty="0"/>
              <a:t> </a:t>
            </a:r>
            <a:r>
              <a:rPr spc="-15" dirty="0"/>
              <a:t>учреждений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90500" y="1389888"/>
            <a:ext cx="8819515" cy="177165"/>
            <a:chOff x="190500" y="1389888"/>
            <a:chExt cx="8819515" cy="177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500" y="1389888"/>
              <a:ext cx="8819388" cy="1767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43166" y="1440053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3000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66140" y="1858517"/>
            <a:ext cx="6091555" cy="3230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93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Отраслевые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академии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наук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Calibri"/>
                <a:cs typeface="Calibri"/>
              </a:rPr>
              <a:t>Российская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академия </a:t>
            </a:r>
            <a:r>
              <a:rPr sz="1800" spc="-5" dirty="0">
                <a:latin typeface="Calibri"/>
                <a:cs typeface="Calibri"/>
              </a:rPr>
              <a:t>архитектуры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10" dirty="0">
                <a:latin typeface="Calibri"/>
                <a:cs typeface="Calibri"/>
              </a:rPr>
              <a:t>строительных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наук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Calibri"/>
                <a:cs typeface="Calibri"/>
              </a:rPr>
              <a:t>Российская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академия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медицинских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наук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Calibri"/>
                <a:cs typeface="Calibri"/>
              </a:rPr>
              <a:t>Российская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академия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образования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Calibri"/>
                <a:cs typeface="Calibri"/>
              </a:rPr>
              <a:t>Российская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академия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сельскохозяйственных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наук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Calibri"/>
                <a:cs typeface="Calibri"/>
              </a:rPr>
              <a:t>Российская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академия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художеств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85110" marR="5080" indent="-237363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Структура</a:t>
            </a:r>
            <a:r>
              <a:rPr spc="-15" dirty="0"/>
              <a:t> </a:t>
            </a:r>
            <a:r>
              <a:rPr spc="-5" dirty="0"/>
              <a:t>и</a:t>
            </a:r>
            <a:r>
              <a:rPr spc="-10" dirty="0"/>
              <a:t> организация</a:t>
            </a:r>
            <a:r>
              <a:rPr dirty="0"/>
              <a:t> </a:t>
            </a:r>
            <a:r>
              <a:rPr spc="-10" dirty="0"/>
              <a:t>научных </a:t>
            </a:r>
            <a:r>
              <a:rPr spc="-885" dirty="0"/>
              <a:t> </a:t>
            </a:r>
            <a:r>
              <a:rPr spc="-15" dirty="0"/>
              <a:t>учреждений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90500" y="1389888"/>
            <a:ext cx="8819515" cy="177165"/>
            <a:chOff x="190500" y="1389888"/>
            <a:chExt cx="8819515" cy="177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500" y="1389888"/>
              <a:ext cx="8819388" cy="1767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43166" y="1440053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3000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66140" y="1863090"/>
            <a:ext cx="8482330" cy="3866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4965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соответствии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Федеральным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законом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РФ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от</a:t>
            </a:r>
            <a:r>
              <a:rPr sz="1800" spc="-5" dirty="0">
                <a:latin typeface="Calibri"/>
                <a:cs typeface="Calibri"/>
              </a:rPr>
              <a:t> 23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августа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1996г.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«О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науке</a:t>
            </a:r>
            <a:r>
              <a:rPr sz="1800" dirty="0">
                <a:latin typeface="Calibri"/>
                <a:cs typeface="Calibri"/>
              </a:rPr>
              <a:t> и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государственной</a:t>
            </a:r>
            <a:r>
              <a:rPr sz="1800" spc="-5" dirty="0">
                <a:latin typeface="Calibri"/>
                <a:cs typeface="Calibri"/>
              </a:rPr>
              <a:t> научно</a:t>
            </a:r>
            <a:r>
              <a:rPr sz="1800" dirty="0">
                <a:latin typeface="Calibri"/>
                <a:cs typeface="Calibri"/>
              </a:rPr>
              <a:t> –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технической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политике»</a:t>
            </a:r>
            <a:r>
              <a:rPr sz="1800" spc="-5" dirty="0">
                <a:latin typeface="Calibri"/>
                <a:cs typeface="Calibri"/>
              </a:rPr>
              <a:t> научные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работники</a:t>
            </a:r>
            <a:r>
              <a:rPr sz="1800" dirty="0">
                <a:latin typeface="Calibri"/>
                <a:cs typeface="Calibri"/>
              </a:rPr>
              <a:t> вправе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создавать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добровольной</a:t>
            </a:r>
            <a:r>
              <a:rPr sz="1800" spc="-5" dirty="0">
                <a:latin typeface="Calibri"/>
                <a:cs typeface="Calibri"/>
              </a:rPr>
              <a:t> основе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общественные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объединения</a:t>
            </a:r>
            <a:r>
              <a:rPr sz="1800" dirty="0">
                <a:latin typeface="Calibri"/>
                <a:cs typeface="Calibri"/>
              </a:rPr>
              <a:t> (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том</a:t>
            </a:r>
            <a:r>
              <a:rPr sz="1800" spc="-5" dirty="0">
                <a:latin typeface="Calibri"/>
                <a:cs typeface="Calibri"/>
              </a:rPr>
              <a:t> числе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научные,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научно</a:t>
            </a:r>
            <a:r>
              <a:rPr sz="1800" dirty="0">
                <a:latin typeface="Calibri"/>
                <a:cs typeface="Calibri"/>
              </a:rPr>
              <a:t> –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технические</a:t>
            </a:r>
            <a:r>
              <a:rPr sz="1800" dirty="0">
                <a:latin typeface="Calibri"/>
                <a:cs typeface="Calibri"/>
              </a:rPr>
              <a:t> 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научно</a:t>
            </a:r>
            <a:r>
              <a:rPr sz="1800" dirty="0">
                <a:latin typeface="Calibri"/>
                <a:cs typeface="Calibri"/>
              </a:rPr>
              <a:t> –</a:t>
            </a:r>
            <a:r>
              <a:rPr sz="1800" spc="409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просветительские</a:t>
            </a:r>
            <a:r>
              <a:rPr sz="1800" spc="4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общества,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общественные </a:t>
            </a:r>
            <a:r>
              <a:rPr sz="1800" spc="-10" dirty="0">
                <a:latin typeface="Calibri"/>
                <a:cs typeface="Calibri"/>
              </a:rPr>
              <a:t>академии </a:t>
            </a:r>
            <a:r>
              <a:rPr sz="1800" spc="-5" dirty="0">
                <a:latin typeface="Calibri"/>
                <a:cs typeface="Calibri"/>
              </a:rPr>
              <a:t>наук)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5" dirty="0">
                <a:latin typeface="Calibri"/>
                <a:cs typeface="Calibri"/>
              </a:rPr>
              <a:t>порядке, </a:t>
            </a:r>
            <a:r>
              <a:rPr sz="1800" spc="-10" dirty="0">
                <a:latin typeface="Calibri"/>
                <a:cs typeface="Calibri"/>
              </a:rPr>
              <a:t>предусмотренном </a:t>
            </a:r>
            <a:r>
              <a:rPr sz="1800" spc="-15" dirty="0">
                <a:latin typeface="Calibri"/>
                <a:cs typeface="Calibri"/>
              </a:rPr>
              <a:t>законодательством </a:t>
            </a:r>
            <a:r>
              <a:rPr sz="1800" spc="-5" dirty="0">
                <a:latin typeface="Calibri"/>
                <a:cs typeface="Calibri"/>
              </a:rPr>
              <a:t>об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общественных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объединениях.</a:t>
            </a:r>
            <a:endParaRPr sz="1800">
              <a:latin typeface="Calibri"/>
              <a:cs typeface="Calibri"/>
            </a:endParaRPr>
          </a:p>
          <a:p>
            <a:pPr marL="12700" marR="6350" indent="354965" algn="just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последнее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десятилетие</a:t>
            </a:r>
            <a:r>
              <a:rPr sz="1800" dirty="0">
                <a:latin typeface="Calibri"/>
                <a:cs typeface="Calibri"/>
              </a:rPr>
              <a:t> 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России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создано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более</a:t>
            </a:r>
            <a:r>
              <a:rPr sz="1800" spc="-5" dirty="0">
                <a:latin typeface="Calibri"/>
                <a:cs typeface="Calibri"/>
              </a:rPr>
              <a:t> 60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общественных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(негосударственных)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академий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наук: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Calibri"/>
                <a:cs typeface="Calibri"/>
              </a:rPr>
              <a:t>Петровская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академия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наук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искусств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Calibri"/>
                <a:cs typeface="Calibri"/>
              </a:rPr>
              <a:t>Российская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академия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естественных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наук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Calibri"/>
                <a:cs typeface="Calibri"/>
              </a:rPr>
              <a:t>Российская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академия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проблем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качества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0265" y="113156"/>
            <a:ext cx="8245475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Законодательная</a:t>
            </a:r>
            <a:r>
              <a:rPr spc="-15" dirty="0"/>
              <a:t> </a:t>
            </a:r>
            <a:r>
              <a:rPr spc="-5" dirty="0"/>
              <a:t>основа</a:t>
            </a:r>
            <a:r>
              <a:rPr spc="-10" dirty="0"/>
              <a:t> </a:t>
            </a:r>
            <a:r>
              <a:rPr spc="-5" dirty="0"/>
              <a:t>управления </a:t>
            </a:r>
            <a:r>
              <a:rPr spc="-890" dirty="0"/>
              <a:t> </a:t>
            </a:r>
            <a:r>
              <a:rPr spc="-5" dirty="0"/>
              <a:t>и</a:t>
            </a:r>
            <a:r>
              <a:rPr spc="-25" dirty="0"/>
              <a:t> </a:t>
            </a:r>
            <a:r>
              <a:rPr spc="-10" dirty="0"/>
              <a:t>планирования</a:t>
            </a:r>
            <a:r>
              <a:rPr spc="20" dirty="0"/>
              <a:t> </a:t>
            </a:r>
            <a:r>
              <a:rPr spc="-10" dirty="0"/>
              <a:t>научных</a:t>
            </a:r>
          </a:p>
          <a:p>
            <a:pPr algn="ctr">
              <a:lnSpc>
                <a:spcPct val="100000"/>
              </a:lnSpc>
            </a:pPr>
            <a:r>
              <a:rPr spc="-15" dirty="0"/>
              <a:t>исследований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25552" y="1959864"/>
            <a:ext cx="8819515" cy="177165"/>
            <a:chOff x="225552" y="1959864"/>
            <a:chExt cx="8819515" cy="177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5552" y="1959864"/>
              <a:ext cx="8819388" cy="1767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79171" y="2009648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2936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64844" y="2290648"/>
            <a:ext cx="401574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28139" algn="l"/>
                <a:tab pos="2623820" algn="l"/>
              </a:tabLst>
            </a:pPr>
            <a:r>
              <a:rPr sz="1800" spc="-5" dirty="0">
                <a:latin typeface="Calibri"/>
                <a:cs typeface="Calibri"/>
              </a:rPr>
              <a:t>Планирование	научных	</a:t>
            </a:r>
            <a:r>
              <a:rPr sz="1800" spc="-10" dirty="0">
                <a:latin typeface="Calibri"/>
                <a:cs typeface="Calibri"/>
              </a:rPr>
              <a:t>исследований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35092" y="2290648"/>
            <a:ext cx="135509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предполагает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44234" y="2290648"/>
            <a:ext cx="132461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определение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24292" y="2290648"/>
            <a:ext cx="9683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основных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9752" y="2565272"/>
            <a:ext cx="30149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58850" algn="l"/>
                <a:tab pos="2318385" algn="l"/>
              </a:tabLst>
            </a:pPr>
            <a:r>
              <a:rPr sz="1800" spc="-15" dirty="0">
                <a:latin typeface="Calibri"/>
                <a:cs typeface="Calibri"/>
              </a:rPr>
              <a:t>у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л</a:t>
            </a:r>
            <a:r>
              <a:rPr sz="1800" spc="-5" dirty="0">
                <a:latin typeface="Calibri"/>
                <a:cs typeface="Calibri"/>
              </a:rPr>
              <a:t>ови</a:t>
            </a:r>
            <a:r>
              <a:rPr sz="1800" dirty="0">
                <a:latin typeface="Calibri"/>
                <a:cs typeface="Calibri"/>
              </a:rPr>
              <a:t>й	вып</a:t>
            </a:r>
            <a:r>
              <a:rPr sz="1800" spc="-2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лнения	н</a:t>
            </a:r>
            <a:r>
              <a:rPr sz="1800" spc="-15" dirty="0">
                <a:latin typeface="Calibri"/>
                <a:cs typeface="Calibri"/>
              </a:rPr>
              <a:t>а</a:t>
            </a:r>
            <a:r>
              <a:rPr sz="1800" dirty="0">
                <a:latin typeface="Calibri"/>
                <a:cs typeface="Calibri"/>
              </a:rPr>
              <a:t>уч</a:t>
            </a:r>
            <a:r>
              <a:rPr sz="1800" spc="-10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о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54348" y="2565272"/>
            <a:ext cx="533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1940" algn="l"/>
                <a:tab pos="2315210" algn="l"/>
                <a:tab pos="3092450" algn="l"/>
                <a:tab pos="3761740" algn="l"/>
                <a:tab pos="4633595" algn="l"/>
              </a:tabLst>
            </a:pPr>
            <a:r>
              <a:rPr sz="1800" dirty="0">
                <a:latin typeface="Calibri"/>
                <a:cs typeface="Calibri"/>
              </a:rPr>
              <a:t>–	и</a:t>
            </a:r>
            <a:r>
              <a:rPr sz="1800" spc="-10" dirty="0">
                <a:latin typeface="Calibri"/>
                <a:cs typeface="Calibri"/>
              </a:rPr>
              <a:t>сс</a:t>
            </a:r>
            <a:r>
              <a:rPr sz="1800" dirty="0">
                <a:latin typeface="Calibri"/>
                <a:cs typeface="Calibri"/>
              </a:rPr>
              <a:t>л</a:t>
            </a:r>
            <a:r>
              <a:rPr sz="1800" spc="-20" dirty="0">
                <a:latin typeface="Calibri"/>
                <a:cs typeface="Calibri"/>
              </a:rPr>
              <a:t>е</a:t>
            </a:r>
            <a:r>
              <a:rPr sz="1800" spc="-10" dirty="0">
                <a:latin typeface="Calibri"/>
                <a:cs typeface="Calibri"/>
              </a:rPr>
              <a:t>д</a:t>
            </a:r>
            <a:r>
              <a:rPr sz="1800" spc="-5" dirty="0">
                <a:latin typeface="Calibri"/>
                <a:cs typeface="Calibri"/>
              </a:rPr>
              <a:t>о</a:t>
            </a:r>
            <a:r>
              <a:rPr sz="1800" spc="-15" dirty="0">
                <a:latin typeface="Calibri"/>
                <a:cs typeface="Calibri"/>
              </a:rPr>
              <a:t>в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-25" dirty="0">
                <a:latin typeface="Calibri"/>
                <a:cs typeface="Calibri"/>
              </a:rPr>
              <a:t>т</a:t>
            </a:r>
            <a:r>
              <a:rPr sz="1800" spc="-20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л</a:t>
            </a:r>
            <a:r>
              <a:rPr sz="1800" spc="-5" dirty="0">
                <a:latin typeface="Calibri"/>
                <a:cs typeface="Calibri"/>
              </a:rPr>
              <a:t>ь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кий	</a:t>
            </a:r>
            <a:r>
              <a:rPr sz="1800" spc="-5" dirty="0">
                <a:latin typeface="Calibri"/>
                <a:cs typeface="Calibri"/>
              </a:rPr>
              <a:t>ра</a:t>
            </a:r>
            <a:r>
              <a:rPr sz="1800" dirty="0">
                <a:latin typeface="Calibri"/>
                <a:cs typeface="Calibri"/>
              </a:rPr>
              <a:t>б</a:t>
            </a:r>
            <a:r>
              <a:rPr sz="1800" spc="-5" dirty="0">
                <a:latin typeface="Calibri"/>
                <a:cs typeface="Calibri"/>
              </a:rPr>
              <a:t>о</a:t>
            </a:r>
            <a:r>
              <a:rPr sz="1800" spc="10" dirty="0">
                <a:latin typeface="Calibri"/>
                <a:cs typeface="Calibri"/>
              </a:rPr>
              <a:t>т</a:t>
            </a:r>
            <a:r>
              <a:rPr sz="1800" dirty="0">
                <a:latin typeface="Calibri"/>
                <a:cs typeface="Calibri"/>
              </a:rPr>
              <a:t>:	</a:t>
            </a:r>
            <a:r>
              <a:rPr sz="1800" spc="-20" dirty="0">
                <a:latin typeface="Calibri"/>
                <a:cs typeface="Calibri"/>
              </a:rPr>
              <a:t>це</a:t>
            </a:r>
            <a:r>
              <a:rPr sz="1800" dirty="0">
                <a:latin typeface="Calibri"/>
                <a:cs typeface="Calibri"/>
              </a:rPr>
              <a:t>л</a:t>
            </a:r>
            <a:r>
              <a:rPr sz="1800" spc="-5" dirty="0">
                <a:latin typeface="Calibri"/>
                <a:cs typeface="Calibri"/>
              </a:rPr>
              <a:t>ь</a:t>
            </a:r>
            <a:r>
              <a:rPr sz="1800" dirty="0">
                <a:latin typeface="Calibri"/>
                <a:cs typeface="Calibri"/>
              </a:rPr>
              <a:t>,	</a:t>
            </a:r>
            <a:r>
              <a:rPr sz="1800" spc="-10" dirty="0">
                <a:latin typeface="Calibri"/>
                <a:cs typeface="Calibri"/>
              </a:rPr>
              <a:t>з</a:t>
            </a:r>
            <a:r>
              <a:rPr sz="1800" dirty="0">
                <a:latin typeface="Calibri"/>
                <a:cs typeface="Calibri"/>
              </a:rPr>
              <a:t>ад</a:t>
            </a:r>
            <a:r>
              <a:rPr sz="1800" spc="5" dirty="0">
                <a:latin typeface="Calibri"/>
                <a:cs typeface="Calibri"/>
              </a:rPr>
              <a:t>а</a:t>
            </a:r>
            <a:r>
              <a:rPr sz="1800" dirty="0">
                <a:latin typeface="Calibri"/>
                <a:cs typeface="Calibri"/>
              </a:rPr>
              <a:t>ч</a:t>
            </a:r>
            <a:r>
              <a:rPr sz="1800" spc="5" dirty="0">
                <a:latin typeface="Calibri"/>
                <a:cs typeface="Calibri"/>
              </a:rPr>
              <a:t>а</a:t>
            </a:r>
            <a:r>
              <a:rPr sz="1800" dirty="0">
                <a:latin typeface="Calibri"/>
                <a:cs typeface="Calibri"/>
              </a:rPr>
              <a:t>,	</a:t>
            </a:r>
            <a:r>
              <a:rPr sz="1800" spc="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бъ</a:t>
            </a:r>
            <a:r>
              <a:rPr sz="1800" spc="-15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м,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9752" y="2839592"/>
            <a:ext cx="848169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затраты,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сроки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выполнения,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исполнители,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ожидаемые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результаты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20" dirty="0">
                <a:latin typeface="Calibri"/>
                <a:cs typeface="Calibri"/>
              </a:rPr>
              <a:t>т.д.</a:t>
            </a:r>
            <a:endParaRPr sz="1800">
              <a:latin typeface="Calibri"/>
              <a:cs typeface="Calibri"/>
            </a:endParaRPr>
          </a:p>
          <a:p>
            <a:pPr marL="12700" marR="5080" indent="354965" algn="just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Координацией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выполнения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научно</a:t>
            </a:r>
            <a:r>
              <a:rPr sz="1800" dirty="0">
                <a:latin typeface="Calibri"/>
                <a:cs typeface="Calibri"/>
              </a:rPr>
              <a:t> –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исследовательских</a:t>
            </a:r>
            <a:r>
              <a:rPr sz="1800" spc="-5" dirty="0">
                <a:latin typeface="Calibri"/>
                <a:cs typeface="Calibri"/>
              </a:rPr>
              <a:t> работ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занимается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академия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наук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подразделения.</a:t>
            </a:r>
            <a:endParaRPr sz="1800">
              <a:latin typeface="Calibri"/>
              <a:cs typeface="Calibri"/>
            </a:endParaRPr>
          </a:p>
          <a:p>
            <a:pPr marL="12700" marR="5080" indent="354965" algn="just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Российской</a:t>
            </a:r>
            <a:r>
              <a:rPr sz="1800" spc="-5" dirty="0">
                <a:latin typeface="Calibri"/>
                <a:cs typeface="Calibri"/>
              </a:rPr>
              <a:t> Федерации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управление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научной</a:t>
            </a:r>
            <a:r>
              <a:rPr sz="1800" dirty="0">
                <a:latin typeface="Calibri"/>
                <a:cs typeface="Calibri"/>
              </a:rPr>
              <a:t> 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(или)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научно</a:t>
            </a:r>
            <a:r>
              <a:rPr sz="1800" dirty="0">
                <a:latin typeface="Calibri"/>
                <a:cs typeface="Calibri"/>
              </a:rPr>
              <a:t> –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технической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деятельностью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осуществляется</a:t>
            </a:r>
            <a:r>
              <a:rPr sz="1800" spc="-5" dirty="0">
                <a:latin typeface="Calibri"/>
                <a:cs typeface="Calibri"/>
              </a:rPr>
              <a:t> на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основе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сочетания</a:t>
            </a:r>
            <a:r>
              <a:rPr sz="1800" dirty="0">
                <a:latin typeface="Calibri"/>
                <a:cs typeface="Calibri"/>
              </a:rPr>
              <a:t> принципов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государственного </a:t>
            </a:r>
            <a:r>
              <a:rPr sz="1800" spc="-5" dirty="0">
                <a:latin typeface="Calibri"/>
                <a:cs typeface="Calibri"/>
              </a:rPr>
              <a:t> регулирования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самоуправления.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0265" y="113156"/>
            <a:ext cx="8245475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Законодательная</a:t>
            </a:r>
            <a:r>
              <a:rPr spc="-15" dirty="0"/>
              <a:t> </a:t>
            </a:r>
            <a:r>
              <a:rPr spc="-5" dirty="0"/>
              <a:t>основа</a:t>
            </a:r>
            <a:r>
              <a:rPr spc="-10" dirty="0"/>
              <a:t> </a:t>
            </a:r>
            <a:r>
              <a:rPr spc="-5" dirty="0"/>
              <a:t>управления </a:t>
            </a:r>
            <a:r>
              <a:rPr spc="-890" dirty="0"/>
              <a:t> </a:t>
            </a:r>
            <a:r>
              <a:rPr spc="-5" dirty="0"/>
              <a:t>и</a:t>
            </a:r>
            <a:r>
              <a:rPr spc="-25" dirty="0"/>
              <a:t> </a:t>
            </a:r>
            <a:r>
              <a:rPr spc="-10" dirty="0"/>
              <a:t>планирования</a:t>
            </a:r>
            <a:r>
              <a:rPr spc="20" dirty="0"/>
              <a:t> </a:t>
            </a:r>
            <a:r>
              <a:rPr spc="-10" dirty="0"/>
              <a:t>научных</a:t>
            </a:r>
          </a:p>
          <a:p>
            <a:pPr algn="ctr">
              <a:lnSpc>
                <a:spcPct val="100000"/>
              </a:lnSpc>
            </a:pPr>
            <a:r>
              <a:rPr spc="-15" dirty="0"/>
              <a:t>исследований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25552" y="1959864"/>
            <a:ext cx="8819515" cy="177165"/>
            <a:chOff x="225552" y="1959864"/>
            <a:chExt cx="8819515" cy="177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5552" y="1959864"/>
              <a:ext cx="8819388" cy="1767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79171" y="2009648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2936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09752" y="2290648"/>
            <a:ext cx="8484870" cy="38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Calibri"/>
                <a:cs typeface="Calibri"/>
              </a:rPr>
              <a:t>Согласно</a:t>
            </a:r>
            <a:r>
              <a:rPr sz="1800" spc="204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закону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государственная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научно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2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техническая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политика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осуществляется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исходя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из: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299085" marR="6350" indent="-287020" algn="just">
              <a:lnSpc>
                <a:spcPct val="100000"/>
              </a:lnSpc>
              <a:buFont typeface="Arial MT"/>
              <a:buChar char="•"/>
              <a:tabLst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Признания науки социально значимой отраслью, </a:t>
            </a:r>
            <a:r>
              <a:rPr sz="1800" spc="-10" dirty="0">
                <a:latin typeface="Calibri"/>
                <a:cs typeface="Calibri"/>
              </a:rPr>
              <a:t>определяющей </a:t>
            </a:r>
            <a:r>
              <a:rPr sz="1800" dirty="0">
                <a:latin typeface="Calibri"/>
                <a:cs typeface="Calibri"/>
              </a:rPr>
              <a:t>уровень </a:t>
            </a:r>
            <a:r>
              <a:rPr sz="1800" spc="-5" dirty="0">
                <a:latin typeface="Calibri"/>
                <a:cs typeface="Calibri"/>
              </a:rPr>
              <a:t>развития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производительных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сил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государства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20" dirty="0">
                <a:latin typeface="Calibri"/>
                <a:cs typeface="Calibri"/>
              </a:rPr>
              <a:t>Гарантии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приоритетного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развития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фундаментальных научных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исследований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marR="5080" indent="-287020" algn="just">
              <a:lnSpc>
                <a:spcPct val="100000"/>
              </a:lnSpc>
              <a:buFont typeface="Arial MT"/>
              <a:buChar char="•"/>
              <a:tabLst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Интеграции научной, научно</a:t>
            </a:r>
            <a:r>
              <a:rPr sz="1800" dirty="0">
                <a:latin typeface="Calibri"/>
                <a:cs typeface="Calibri"/>
              </a:rPr>
              <a:t> – </a:t>
            </a:r>
            <a:r>
              <a:rPr sz="1800" spc="-10" dirty="0">
                <a:latin typeface="Calibri"/>
                <a:cs typeface="Calibri"/>
              </a:rPr>
              <a:t>технической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10" dirty="0">
                <a:latin typeface="Calibri"/>
                <a:cs typeface="Calibri"/>
              </a:rPr>
              <a:t>образовательной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деятельности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на 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основе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различных</a:t>
            </a:r>
            <a:r>
              <a:rPr sz="1800" dirty="0">
                <a:latin typeface="Calibri"/>
                <a:cs typeface="Calibri"/>
              </a:rPr>
              <a:t> форм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участия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работников,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аспирантов</a:t>
            </a:r>
            <a:r>
              <a:rPr sz="1800" dirty="0">
                <a:latin typeface="Calibri"/>
                <a:cs typeface="Calibri"/>
              </a:rPr>
              <a:t> 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студентов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вузов</a:t>
            </a:r>
            <a:r>
              <a:rPr sz="1800" dirty="0">
                <a:latin typeface="Calibri"/>
                <a:cs typeface="Calibri"/>
              </a:rPr>
              <a:t> в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научных </a:t>
            </a:r>
            <a:r>
              <a:rPr sz="1800" spc="-10" dirty="0">
                <a:latin typeface="Calibri"/>
                <a:cs typeface="Calibri"/>
              </a:rPr>
              <a:t>исследованиях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5" dirty="0">
                <a:latin typeface="Calibri"/>
                <a:cs typeface="Calibri"/>
              </a:rPr>
              <a:t>экспериментальных </a:t>
            </a:r>
            <a:r>
              <a:rPr sz="1800" spc="-10" dirty="0">
                <a:latin typeface="Calibri"/>
                <a:cs typeface="Calibri"/>
              </a:rPr>
              <a:t>разработках посредством создания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учебно – </a:t>
            </a:r>
            <a:r>
              <a:rPr sz="1800" spc="-5" dirty="0">
                <a:latin typeface="Calibri"/>
                <a:cs typeface="Calibri"/>
              </a:rPr>
              <a:t>научных </a:t>
            </a:r>
            <a:r>
              <a:rPr sz="1800" spc="-10" dirty="0">
                <a:latin typeface="Calibri"/>
                <a:cs typeface="Calibri"/>
              </a:rPr>
              <a:t>комплексов </a:t>
            </a:r>
            <a:r>
              <a:rPr sz="1800" spc="-5" dirty="0">
                <a:latin typeface="Calibri"/>
                <a:cs typeface="Calibri"/>
              </a:rPr>
              <a:t>на </a:t>
            </a:r>
            <a:r>
              <a:rPr sz="1800" dirty="0">
                <a:latin typeface="Calibri"/>
                <a:cs typeface="Calibri"/>
              </a:rPr>
              <a:t>базе </a:t>
            </a:r>
            <a:r>
              <a:rPr sz="1800" spc="-5" dirty="0">
                <a:latin typeface="Calibri"/>
                <a:cs typeface="Calibri"/>
              </a:rPr>
              <a:t>вузов, научных организаций </a:t>
            </a:r>
            <a:r>
              <a:rPr sz="1800" spc="-10" dirty="0">
                <a:latin typeface="Calibri"/>
                <a:cs typeface="Calibri"/>
              </a:rPr>
              <a:t>академий </a:t>
            </a:r>
            <a:r>
              <a:rPr sz="1800" spc="-5" dirty="0">
                <a:latin typeface="Calibri"/>
                <a:cs typeface="Calibri"/>
              </a:rPr>
              <a:t>наук,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имеющих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государственный</a:t>
            </a:r>
            <a:r>
              <a:rPr sz="1800" spc="-5" dirty="0">
                <a:latin typeface="Calibri"/>
                <a:cs typeface="Calibri"/>
              </a:rPr>
              <a:t> статус, </a:t>
            </a:r>
            <a:r>
              <a:rPr sz="1800" dirty="0">
                <a:latin typeface="Calibri"/>
                <a:cs typeface="Calibri"/>
              </a:rPr>
              <a:t>а </a:t>
            </a:r>
            <a:r>
              <a:rPr sz="1800" spc="-10" dirty="0">
                <a:latin typeface="Calibri"/>
                <a:cs typeface="Calibri"/>
              </a:rPr>
              <a:t>также</a:t>
            </a:r>
            <a:r>
              <a:rPr sz="1800" spc="-5" dirty="0">
                <a:latin typeface="Calibri"/>
                <a:cs typeface="Calibri"/>
              </a:rPr>
              <a:t> научных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организаций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министерств</a:t>
            </a:r>
            <a:r>
              <a:rPr sz="1800" dirty="0">
                <a:latin typeface="Calibri"/>
                <a:cs typeface="Calibri"/>
              </a:rPr>
              <a:t> и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иных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федеральных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органов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государственной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власти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0265" y="113156"/>
            <a:ext cx="8245475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Законодательная</a:t>
            </a:r>
            <a:r>
              <a:rPr spc="-15" dirty="0"/>
              <a:t> </a:t>
            </a:r>
            <a:r>
              <a:rPr spc="-5" dirty="0"/>
              <a:t>основа</a:t>
            </a:r>
            <a:r>
              <a:rPr spc="-10" dirty="0"/>
              <a:t> </a:t>
            </a:r>
            <a:r>
              <a:rPr spc="-5" dirty="0"/>
              <a:t>управления </a:t>
            </a:r>
            <a:r>
              <a:rPr spc="-890" dirty="0"/>
              <a:t> </a:t>
            </a:r>
            <a:r>
              <a:rPr spc="-5" dirty="0"/>
              <a:t>и</a:t>
            </a:r>
            <a:r>
              <a:rPr spc="-25" dirty="0"/>
              <a:t> </a:t>
            </a:r>
            <a:r>
              <a:rPr spc="-10" dirty="0"/>
              <a:t>планирования</a:t>
            </a:r>
            <a:r>
              <a:rPr spc="20" dirty="0"/>
              <a:t> </a:t>
            </a:r>
            <a:r>
              <a:rPr spc="-10" dirty="0"/>
              <a:t>научных</a:t>
            </a:r>
          </a:p>
          <a:p>
            <a:pPr algn="ctr">
              <a:lnSpc>
                <a:spcPct val="100000"/>
              </a:lnSpc>
            </a:pPr>
            <a:r>
              <a:rPr spc="-15" dirty="0"/>
              <a:t>исследований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25552" y="1959864"/>
            <a:ext cx="8819515" cy="177165"/>
            <a:chOff x="225552" y="1959864"/>
            <a:chExt cx="8819515" cy="177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5552" y="1959864"/>
              <a:ext cx="8819388" cy="1767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79171" y="2009648"/>
              <a:ext cx="8713470" cy="0"/>
            </a:xfrm>
            <a:custGeom>
              <a:avLst/>
              <a:gdLst/>
              <a:ahLst/>
              <a:cxnLst/>
              <a:rect l="l" t="t" r="r" b="b"/>
              <a:pathLst>
                <a:path w="8713470">
                  <a:moveTo>
                    <a:pt x="0" y="0"/>
                  </a:moveTo>
                  <a:lnTo>
                    <a:pt x="8712936" y="0"/>
                  </a:lnTo>
                </a:path>
              </a:pathLst>
            </a:custGeom>
            <a:ln w="698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09752" y="2290648"/>
            <a:ext cx="84836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Поддержки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конкуренции</a:t>
            </a:r>
            <a:r>
              <a:rPr sz="1800" spc="1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предпринимательской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деятельности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области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науки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техники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9752" y="3113913"/>
            <a:ext cx="106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 MT"/>
                <a:cs typeface="Arial MT"/>
              </a:rPr>
              <a:t>•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6264" y="3113913"/>
            <a:ext cx="81959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90295" algn="l"/>
                <a:tab pos="2157095" algn="l"/>
                <a:tab pos="3044190" algn="l"/>
                <a:tab pos="3359785" algn="l"/>
                <a:tab pos="4772660" algn="l"/>
                <a:tab pos="5097145" algn="l"/>
                <a:tab pos="6862445" algn="l"/>
              </a:tabLst>
            </a:pPr>
            <a:r>
              <a:rPr sz="1800" spc="-5" dirty="0">
                <a:latin typeface="Calibri"/>
                <a:cs typeface="Calibri"/>
              </a:rPr>
              <a:t>Развития	научной,	научно	</a:t>
            </a:r>
            <a:r>
              <a:rPr sz="1800" dirty="0">
                <a:latin typeface="Calibri"/>
                <a:cs typeface="Calibri"/>
              </a:rPr>
              <a:t>–	</a:t>
            </a:r>
            <a:r>
              <a:rPr sz="1800" spc="-10" dirty="0">
                <a:latin typeface="Calibri"/>
                <a:cs typeface="Calibri"/>
              </a:rPr>
              <a:t>технической	</a:t>
            </a:r>
            <a:r>
              <a:rPr sz="1800" dirty="0">
                <a:latin typeface="Calibri"/>
                <a:cs typeface="Calibri"/>
              </a:rPr>
              <a:t>и	</a:t>
            </a:r>
            <a:r>
              <a:rPr sz="1800" spc="-5" dirty="0">
                <a:latin typeface="Calibri"/>
                <a:cs typeface="Calibri"/>
              </a:rPr>
              <a:t>инновационной	</a:t>
            </a:r>
            <a:r>
              <a:rPr sz="1800" spc="-10" dirty="0">
                <a:latin typeface="Calibri"/>
                <a:cs typeface="Calibri"/>
              </a:rPr>
              <a:t>деятельности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9752" y="3388232"/>
            <a:ext cx="8484870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>
              <a:lnSpc>
                <a:spcPct val="100000"/>
              </a:lnSpc>
              <a:spcBef>
                <a:spcPts val="100"/>
              </a:spcBef>
              <a:tabLst>
                <a:tab pos="1725930" algn="l"/>
                <a:tab pos="2792730" algn="l"/>
                <a:tab pos="3780154" algn="l"/>
                <a:tab pos="5594350" algn="l"/>
                <a:tab pos="6572884" algn="l"/>
                <a:tab pos="7533005" algn="l"/>
                <a:tab pos="7821295" algn="l"/>
              </a:tabLst>
            </a:pPr>
            <a:r>
              <a:rPr sz="1800" dirty="0">
                <a:latin typeface="Calibri"/>
                <a:cs typeface="Calibri"/>
              </a:rPr>
              <a:t>по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spc="-5" dirty="0">
                <a:latin typeface="Calibri"/>
                <a:cs typeface="Calibri"/>
              </a:rPr>
              <a:t>р</a:t>
            </a:r>
            <a:r>
              <a:rPr sz="1800" spc="-20" dirty="0">
                <a:latin typeface="Calibri"/>
                <a:cs typeface="Calibri"/>
              </a:rPr>
              <a:t>е</a:t>
            </a:r>
            <a:r>
              <a:rPr sz="1800" spc="-10" dirty="0">
                <a:latin typeface="Calibri"/>
                <a:cs typeface="Calibri"/>
              </a:rPr>
              <a:t>дс</a:t>
            </a:r>
            <a:r>
              <a:rPr sz="1800" spc="-5" dirty="0">
                <a:latin typeface="Calibri"/>
                <a:cs typeface="Calibri"/>
              </a:rPr>
              <a:t>тво</a:t>
            </a:r>
            <a:r>
              <a:rPr sz="1800" dirty="0">
                <a:latin typeface="Calibri"/>
                <a:cs typeface="Calibri"/>
              </a:rPr>
              <a:t>м	</a:t>
            </a:r>
            <a:r>
              <a:rPr sz="1800" spc="5" dirty="0">
                <a:latin typeface="Calibri"/>
                <a:cs typeface="Calibri"/>
              </a:rPr>
              <a:t>с</a:t>
            </a:r>
            <a:r>
              <a:rPr sz="1800" spc="-5" dirty="0">
                <a:latin typeface="Calibri"/>
                <a:cs typeface="Calibri"/>
              </a:rPr>
              <a:t>о</a:t>
            </a:r>
            <a:r>
              <a:rPr sz="1800" spc="-20" dirty="0">
                <a:latin typeface="Calibri"/>
                <a:cs typeface="Calibri"/>
              </a:rPr>
              <a:t>з</a:t>
            </a:r>
            <a:r>
              <a:rPr sz="1800" spc="-5" dirty="0">
                <a:latin typeface="Calibri"/>
                <a:cs typeface="Calibri"/>
              </a:rPr>
              <a:t>дани</a:t>
            </a:r>
            <a:r>
              <a:rPr sz="1800" dirty="0">
                <a:latin typeface="Calibri"/>
                <a:cs typeface="Calibri"/>
              </a:rPr>
              <a:t>я	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spc="-5" dirty="0">
                <a:latin typeface="Calibri"/>
                <a:cs typeface="Calibri"/>
              </a:rPr>
              <a:t>тем</a:t>
            </a:r>
            <a:r>
              <a:rPr sz="1800" dirty="0">
                <a:latin typeface="Calibri"/>
                <a:cs typeface="Calibri"/>
              </a:rPr>
              <a:t>ы	</a:t>
            </a:r>
            <a:r>
              <a:rPr sz="1800" spc="-25" dirty="0">
                <a:latin typeface="Calibri"/>
                <a:cs typeface="Calibri"/>
              </a:rPr>
              <a:t>г</a:t>
            </a:r>
            <a:r>
              <a:rPr sz="1800" spc="-5" dirty="0">
                <a:latin typeface="Calibri"/>
                <a:cs typeface="Calibri"/>
              </a:rPr>
              <a:t>о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spc="-75" dirty="0">
                <a:latin typeface="Calibri"/>
                <a:cs typeface="Calibri"/>
              </a:rPr>
              <a:t>у</a:t>
            </a:r>
            <a:r>
              <a:rPr sz="1800" spc="-5" dirty="0">
                <a:latin typeface="Calibri"/>
                <a:cs typeface="Calibri"/>
              </a:rPr>
              <a:t>да</a:t>
            </a:r>
            <a:r>
              <a:rPr sz="1800" spc="5" dirty="0">
                <a:latin typeface="Calibri"/>
                <a:cs typeface="Calibri"/>
              </a:rPr>
              <a:t>р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spc="-5" dirty="0">
                <a:latin typeface="Calibri"/>
                <a:cs typeface="Calibri"/>
              </a:rPr>
              <a:t>т</a:t>
            </a:r>
            <a:r>
              <a:rPr sz="1800" spc="10" dirty="0">
                <a:latin typeface="Calibri"/>
                <a:cs typeface="Calibri"/>
              </a:rPr>
              <a:t>в</a:t>
            </a:r>
            <a:r>
              <a:rPr sz="1800" dirty="0">
                <a:latin typeface="Calibri"/>
                <a:cs typeface="Calibri"/>
              </a:rPr>
              <a:t>енных	н</a:t>
            </a:r>
            <a:r>
              <a:rPr sz="1800" spc="-15" dirty="0">
                <a:latin typeface="Calibri"/>
                <a:cs typeface="Calibri"/>
              </a:rPr>
              <a:t>а</a:t>
            </a:r>
            <a:r>
              <a:rPr sz="1800" dirty="0">
                <a:latin typeface="Calibri"/>
                <a:cs typeface="Calibri"/>
              </a:rPr>
              <a:t>уч</a:t>
            </a:r>
            <a:r>
              <a:rPr sz="1800" spc="-10" dirty="0">
                <a:latin typeface="Calibri"/>
                <a:cs typeface="Calibri"/>
              </a:rPr>
              <a:t>н</a:t>
            </a:r>
            <a:r>
              <a:rPr sz="1800" spc="10" dirty="0">
                <a:latin typeface="Calibri"/>
                <a:cs typeface="Calibri"/>
              </a:rPr>
              <a:t>ы</a:t>
            </a:r>
            <a:r>
              <a:rPr sz="1800" dirty="0">
                <a:latin typeface="Calibri"/>
                <a:cs typeface="Calibri"/>
              </a:rPr>
              <a:t>х	</a:t>
            </a:r>
            <a:r>
              <a:rPr sz="1800" spc="-20" dirty="0">
                <a:latin typeface="Calibri"/>
                <a:cs typeface="Calibri"/>
              </a:rPr>
              <a:t>ц</a:t>
            </a:r>
            <a:r>
              <a:rPr sz="1800" dirty="0">
                <a:latin typeface="Calibri"/>
                <a:cs typeface="Calibri"/>
              </a:rPr>
              <a:t>ентров	и	</a:t>
            </a:r>
            <a:r>
              <a:rPr sz="1800" spc="-5" dirty="0">
                <a:latin typeface="Calibri"/>
                <a:cs typeface="Calibri"/>
              </a:rPr>
              <a:t>д</a:t>
            </a: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уг</a:t>
            </a:r>
            <a:r>
              <a:rPr sz="1800" spc="-15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х  </a:t>
            </a:r>
            <a:r>
              <a:rPr sz="1800" spc="-5" dirty="0">
                <a:latin typeface="Calibri"/>
                <a:cs typeface="Calibri"/>
              </a:rPr>
              <a:t>структур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Calibri"/>
                <a:cs typeface="Calibri"/>
              </a:rPr>
              <a:t>Концентрации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ресурсов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приоритетных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направлениях развития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науки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техники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750">
              <a:latin typeface="Calibri"/>
              <a:cs typeface="Calibri"/>
            </a:endParaRPr>
          </a:p>
          <a:p>
            <a:pPr marL="299085" marR="7620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Calibri"/>
                <a:cs typeface="Calibri"/>
              </a:rPr>
              <a:t>Стимулирования</a:t>
            </a:r>
            <a:r>
              <a:rPr sz="1800" spc="-5" dirty="0">
                <a:latin typeface="Calibri"/>
                <a:cs typeface="Calibri"/>
              </a:rPr>
              <a:t> научной,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научно</a:t>
            </a:r>
            <a:r>
              <a:rPr sz="1800" dirty="0">
                <a:latin typeface="Calibri"/>
                <a:cs typeface="Calibri"/>
              </a:rPr>
              <a:t> –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технической</a:t>
            </a:r>
            <a:r>
              <a:rPr sz="1800" dirty="0">
                <a:latin typeface="Calibri"/>
                <a:cs typeface="Calibri"/>
              </a:rPr>
              <a:t> 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инновационной </a:t>
            </a:r>
            <a:r>
              <a:rPr sz="1800" spc="-10" dirty="0">
                <a:latin typeface="Calibri"/>
                <a:cs typeface="Calibri"/>
              </a:rPr>
              <a:t>деятельности </a:t>
            </a:r>
            <a:r>
              <a:rPr sz="1800" spc="-4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через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систему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экономических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иных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льгот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2364</Words>
  <Application>Microsoft Office PowerPoint</Application>
  <PresentationFormat>Экран (4:3)</PresentationFormat>
  <Paragraphs>290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7" baseType="lpstr">
      <vt:lpstr>Arial MT</vt:lpstr>
      <vt:lpstr>Calibri</vt:lpstr>
      <vt:lpstr>Office Theme</vt:lpstr>
      <vt:lpstr>Тема «Организация научных  исследований в России»</vt:lpstr>
      <vt:lpstr>Структура и организация научных  учреждений</vt:lpstr>
      <vt:lpstr>Структура и организация научных  учреждений</vt:lpstr>
      <vt:lpstr>Структура и организация научных  учреждений</vt:lpstr>
      <vt:lpstr>Структура и организация научных  учреждений</vt:lpstr>
      <vt:lpstr>Структура и организация научных  учреждений</vt:lpstr>
      <vt:lpstr>Законодательная основа управления  и планирования научных исследований</vt:lpstr>
      <vt:lpstr>Законодательная основа управления  и планирования научных исследований</vt:lpstr>
      <vt:lpstr>Законодательная основа управления  и планирования научных исследований</vt:lpstr>
      <vt:lpstr>Законодательная основа управления  и планирования научных исследований</vt:lpstr>
      <vt:lpstr>Законодательная основа управления  и планирования научных исследований</vt:lpstr>
      <vt:lpstr>Законодательная основа управления  и планирования научных исследований</vt:lpstr>
      <vt:lpstr>Законодательная основа управления  и планирования научных исследований</vt:lpstr>
      <vt:lpstr>Законодательная основа управления  и планирования научных исследований</vt:lpstr>
      <vt:lpstr>Законодательная основа управления  и планирования научных исследований</vt:lpstr>
      <vt:lpstr>Законодательная основа управления  и планирования научных исследований</vt:lpstr>
      <vt:lpstr>Законодательная основа управления  и планирования научных исследований</vt:lpstr>
      <vt:lpstr>Подготовка научных и научно –  педагогических кадров в России</vt:lpstr>
      <vt:lpstr>Подготовка научных и научно –  педагогических кадров в России</vt:lpstr>
      <vt:lpstr>Подготовка научных и научно –  педагогических кадров в России</vt:lpstr>
      <vt:lpstr>Подготовка научных и научно –  педагогических кадров в России</vt:lpstr>
      <vt:lpstr>Подготовка научных и научно –  педагогических кадров в России</vt:lpstr>
      <vt:lpstr>Подготовка научных и научно –  педагогических кадров в России</vt:lpstr>
      <vt:lpstr>Подготовка научных и научно –  педагогических кадров в России</vt:lpstr>
      <vt:lpstr>Подготовка научных и научно –  педагогических кадров в России</vt:lpstr>
      <vt:lpstr>Подготовка научных и научно –  педагогических кадров в России</vt:lpstr>
      <vt:lpstr>Подготовка научных и научно –  педагогических кадров в России</vt:lpstr>
      <vt:lpstr>Подготовка научных и научно –  педагогических кадров в России</vt:lpstr>
      <vt:lpstr>Подготовка научных и научно –  педагогических кадров в России</vt:lpstr>
      <vt:lpstr>Подготовка научных и научно –  педагогических кадров в России</vt:lpstr>
      <vt:lpstr>Научно – исследовательская работа  студентов</vt:lpstr>
      <vt:lpstr>Научно – исследовательская работа  студентов</vt:lpstr>
      <vt:lpstr>Научно – исследовательская работа  студентов</vt:lpstr>
      <vt:lpstr>Научно – исследовательская работа  студентов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Артемий</dc:creator>
  <cp:lastModifiedBy>Людмила</cp:lastModifiedBy>
  <cp:revision>1</cp:revision>
  <dcterms:created xsi:type="dcterms:W3CDTF">2022-05-19T21:50:36Z</dcterms:created>
  <dcterms:modified xsi:type="dcterms:W3CDTF">2022-05-19T21:57:04Z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2012-10-19T00:00:00Z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2022-05-19T00:00:00Z</vt:filetime>
  </property>
</Properties>
</file>