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4"/>
  </p:notesMasterIdLst>
  <p:sldIdLst>
    <p:sldId id="295" r:id="rId3"/>
    <p:sldId id="256" r:id="rId4"/>
    <p:sldId id="274" r:id="rId5"/>
    <p:sldId id="313" r:id="rId6"/>
    <p:sldId id="315" r:id="rId7"/>
    <p:sldId id="316" r:id="rId8"/>
    <p:sldId id="317" r:id="rId9"/>
    <p:sldId id="318" r:id="rId10"/>
    <p:sldId id="314" r:id="rId11"/>
    <p:sldId id="279" r:id="rId12"/>
    <p:sldId id="320" r:id="rId13"/>
    <p:sldId id="321" r:id="rId14"/>
    <p:sldId id="276" r:id="rId15"/>
    <p:sldId id="319" r:id="rId16"/>
    <p:sldId id="282" r:id="rId17"/>
    <p:sldId id="280" r:id="rId18"/>
    <p:sldId id="296" r:id="rId19"/>
    <p:sldId id="309" r:id="rId20"/>
    <p:sldId id="283" r:id="rId21"/>
    <p:sldId id="322" r:id="rId22"/>
    <p:sldId id="323"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6897"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63CC39-007D-47C1-9E63-5BE584283100}" type="datetimeFigureOut">
              <a:rPr lang="ru-RU" smtClean="0"/>
              <a:t>31.08.2020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1A57C-7A7C-4037-BD2F-F9C4CE4F5FA2}" type="slidenum">
              <a:rPr lang="ru-RU" smtClean="0"/>
              <a:t>‹#›</a:t>
            </a:fld>
            <a:endParaRPr lang="ru-RU"/>
          </a:p>
        </p:txBody>
      </p:sp>
    </p:spTree>
    <p:extLst>
      <p:ext uri="{BB962C8B-B14F-4D97-AF65-F5344CB8AC3E}">
        <p14:creationId xmlns:p14="http://schemas.microsoft.com/office/powerpoint/2010/main" val="431192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14C1A57C-7A7C-4037-BD2F-F9C4CE4F5FA2}" type="slidenum">
              <a:rPr lang="ru-RU" smtClean="0"/>
              <a:t>4</a:t>
            </a:fld>
            <a:endParaRPr lang="ru-RU"/>
          </a:p>
        </p:txBody>
      </p:sp>
    </p:spTree>
    <p:extLst>
      <p:ext uri="{BB962C8B-B14F-4D97-AF65-F5344CB8AC3E}">
        <p14:creationId xmlns:p14="http://schemas.microsoft.com/office/powerpoint/2010/main" val="1189804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597ADE97-C636-4B9C-A208-4EDC22025097}"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28" name="Дата 27"/>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17" name="Нижний колонтитул 16"/>
          <p:cNvSpPr>
            <a:spLocks noGrp="1"/>
          </p:cNvSpPr>
          <p:nvPr>
            <p:ph type="ftr" sz="quarter" idx="11"/>
          </p:nvPr>
        </p:nvSpPr>
        <p:spPr/>
        <p:txBody>
          <a:bodyPr/>
          <a:lstStyle/>
          <a:p>
            <a:endParaRPr lang="ru-RU">
              <a:solidFill>
                <a:srgbClr val="000000"/>
              </a:solidFill>
            </a:endParaRPr>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597ADE97-C636-4B9C-A208-4EDC22025097}"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a:t>Образец заголовка</a:t>
            </a:r>
            <a:endParaRPr kumimoji="0" lang="en-US"/>
          </a:p>
        </p:txBody>
      </p:sp>
    </p:spTree>
    <p:extLst>
      <p:ext uri="{BB962C8B-B14F-4D97-AF65-F5344CB8AC3E}">
        <p14:creationId xmlns:p14="http://schemas.microsoft.com/office/powerpoint/2010/main" val="207238812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5" name="Нижний колонтитул 4"/>
          <p:cNvSpPr>
            <a:spLocks noGrp="1"/>
          </p:cNvSpPr>
          <p:nvPr>
            <p:ph type="ftr" sz="quarter" idx="11"/>
          </p:nvPr>
        </p:nvSpPr>
        <p:spPr/>
        <p:txBody>
          <a:bodyPr/>
          <a:lstStyle/>
          <a:p>
            <a:endParaRPr lang="ru-RU">
              <a:solidFill>
                <a:srgbClr val="000000"/>
              </a:solidFill>
            </a:endParaRPr>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extLst>
      <p:ext uri="{BB962C8B-B14F-4D97-AF65-F5344CB8AC3E}">
        <p14:creationId xmlns:p14="http://schemas.microsoft.com/office/powerpoint/2010/main" val="210461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solidFill>
                <a:srgbClr val="000000"/>
              </a:solidFill>
            </a:endParaRPr>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6" name="Номер слайда 5"/>
          <p:cNvSpPr>
            <a:spLocks noGrp="1"/>
          </p:cNvSpPr>
          <p:nvPr>
            <p:ph type="sldNum" sz="quarter" idx="12"/>
          </p:nvPr>
        </p:nvSpPr>
        <p:spPr>
          <a:xfrm>
            <a:off x="146304" y="6208776"/>
            <a:ext cx="457200" cy="457200"/>
          </a:xfrm>
        </p:spPr>
        <p:txBody>
          <a:bodyPr/>
          <a:lstStyle/>
          <a:p>
            <a:fld id="{597ADE97-C636-4B9C-A208-4EDC22025097}" type="slidenum">
              <a:rPr lang="ru-RU" smtClean="0"/>
              <a:pPr/>
              <a:t>‹#›</a:t>
            </a:fld>
            <a:endParaRPr lang="ru-RU"/>
          </a:p>
        </p:txBody>
      </p:sp>
    </p:spTree>
    <p:extLst>
      <p:ext uri="{BB962C8B-B14F-4D97-AF65-F5344CB8AC3E}">
        <p14:creationId xmlns:p14="http://schemas.microsoft.com/office/powerpoint/2010/main" val="310989205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6" name="Нижний колонтитул 5"/>
          <p:cNvSpPr>
            <a:spLocks noGrp="1"/>
          </p:cNvSpPr>
          <p:nvPr>
            <p:ph type="ftr" sz="quarter" idx="11"/>
          </p:nvPr>
        </p:nvSpPr>
        <p:spPr/>
        <p:txBody>
          <a:bodyPr/>
          <a:lstStyle/>
          <a:p>
            <a:endParaRPr lang="ru-RU">
              <a:solidFill>
                <a:srgbClr val="000000"/>
              </a:solidFill>
            </a:endParaRPr>
          </a:p>
        </p:txBody>
      </p:sp>
      <p:sp>
        <p:nvSpPr>
          <p:cNvPr id="7" name="Номер слайда 6"/>
          <p:cNvSpPr>
            <a:spLocks noGrp="1"/>
          </p:cNvSpPr>
          <p:nvPr>
            <p:ph type="sldNum" sz="quarter" idx="12"/>
          </p:nvPr>
        </p:nvSpPr>
        <p:spPr/>
        <p:txBody>
          <a:bodyPr/>
          <a:lstStyle/>
          <a:p>
            <a:fld id="{597ADE97-C636-4B9C-A208-4EDC22025097}"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extLst>
      <p:ext uri="{BB962C8B-B14F-4D97-AF65-F5344CB8AC3E}">
        <p14:creationId xmlns:p14="http://schemas.microsoft.com/office/powerpoint/2010/main" val="7399974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7" name="Дата 6"/>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8" name="Нижний колонтитул 7"/>
          <p:cNvSpPr>
            <a:spLocks noGrp="1"/>
          </p:cNvSpPr>
          <p:nvPr>
            <p:ph type="ftr" sz="quarter" idx="11"/>
          </p:nvPr>
        </p:nvSpPr>
        <p:spPr/>
        <p:txBody>
          <a:bodyPr/>
          <a:lstStyle/>
          <a:p>
            <a:endParaRPr lang="ru-RU">
              <a:solidFill>
                <a:srgbClr val="000000"/>
              </a:solidFill>
            </a:endParaRPr>
          </a:p>
        </p:txBody>
      </p:sp>
      <p:sp>
        <p:nvSpPr>
          <p:cNvPr id="9" name="Номер слайда 8"/>
          <p:cNvSpPr>
            <a:spLocks noGrp="1"/>
          </p:cNvSpPr>
          <p:nvPr>
            <p:ph type="sldNum" sz="quarter" idx="12"/>
          </p:nvPr>
        </p:nvSpPr>
        <p:spPr/>
        <p:txBody>
          <a:bodyPr/>
          <a:lstStyle/>
          <a:p>
            <a:fld id="{597ADE97-C636-4B9C-A208-4EDC22025097}"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extLst>
      <p:ext uri="{BB962C8B-B14F-4D97-AF65-F5344CB8AC3E}">
        <p14:creationId xmlns:p14="http://schemas.microsoft.com/office/powerpoint/2010/main" val="3700115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4" name="Нижний колонтитул 3"/>
          <p:cNvSpPr>
            <a:spLocks noGrp="1"/>
          </p:cNvSpPr>
          <p:nvPr>
            <p:ph type="ftr" sz="quarter" idx="11"/>
          </p:nvPr>
        </p:nvSpPr>
        <p:spPr/>
        <p:txBody>
          <a:bodyPr/>
          <a:lstStyle/>
          <a:p>
            <a:endParaRPr lang="ru-RU">
              <a:solidFill>
                <a:srgbClr val="000000"/>
              </a:solidFill>
            </a:endParaRPr>
          </a:p>
        </p:txBody>
      </p:sp>
      <p:sp>
        <p:nvSpPr>
          <p:cNvPr id="5" name="Номер слайда 4"/>
          <p:cNvSpPr>
            <a:spLocks noGrp="1"/>
          </p:cNvSpPr>
          <p:nvPr>
            <p:ph type="sldNum" sz="quarter" idx="12"/>
          </p:nvPr>
        </p:nvSpPr>
        <p:spPr/>
        <p:txBody>
          <a:bodyPr/>
          <a:lstStyle/>
          <a:p>
            <a:fld id="{597ADE97-C636-4B9C-A208-4EDC22025097}" type="slidenum">
              <a:rPr lang="ru-RU" smtClean="0"/>
              <a:pPr/>
              <a:t>‹#›</a:t>
            </a:fld>
            <a:endParaRPr lang="ru-RU"/>
          </a:p>
        </p:txBody>
      </p:sp>
    </p:spTree>
    <p:extLst>
      <p:ext uri="{BB962C8B-B14F-4D97-AF65-F5344CB8AC3E}">
        <p14:creationId xmlns:p14="http://schemas.microsoft.com/office/powerpoint/2010/main" val="1832472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3" name="Нижний колонтитул 2"/>
          <p:cNvSpPr>
            <a:spLocks noGrp="1"/>
          </p:cNvSpPr>
          <p:nvPr>
            <p:ph type="ftr" sz="quarter" idx="11"/>
          </p:nvPr>
        </p:nvSpPr>
        <p:spPr/>
        <p:txBody>
          <a:bodyPr/>
          <a:lstStyle/>
          <a:p>
            <a:endParaRPr lang="ru-RU">
              <a:solidFill>
                <a:srgbClr val="000000"/>
              </a:solidFill>
            </a:endParaRPr>
          </a:p>
        </p:txBody>
      </p:sp>
      <p:sp>
        <p:nvSpPr>
          <p:cNvPr id="4" name="Номер слайда 3"/>
          <p:cNvSpPr>
            <a:spLocks noGrp="1"/>
          </p:cNvSpPr>
          <p:nvPr>
            <p:ph type="sldNum" sz="quarter" idx="12"/>
          </p:nvPr>
        </p:nvSpPr>
        <p:spPr/>
        <p:txBody>
          <a:bodyPr/>
          <a:lstStyle/>
          <a:p>
            <a:fld id="{597ADE97-C636-4B9C-A208-4EDC22025097}" type="slidenum">
              <a:rPr lang="ru-RU" smtClean="0"/>
              <a:pPr/>
              <a:t>‹#›</a:t>
            </a:fld>
            <a:endParaRPr lang="ru-RU"/>
          </a:p>
        </p:txBody>
      </p:sp>
    </p:spTree>
    <p:extLst>
      <p:ext uri="{BB962C8B-B14F-4D97-AF65-F5344CB8AC3E}">
        <p14:creationId xmlns:p14="http://schemas.microsoft.com/office/powerpoint/2010/main" val="29176715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6" name="Нижний колонтитул 5"/>
          <p:cNvSpPr>
            <a:spLocks noGrp="1"/>
          </p:cNvSpPr>
          <p:nvPr>
            <p:ph type="ftr" sz="quarter" idx="11"/>
          </p:nvPr>
        </p:nvSpPr>
        <p:spPr/>
        <p:txBody>
          <a:bodyPr/>
          <a:lstStyle/>
          <a:p>
            <a:endParaRPr lang="ru-RU">
              <a:solidFill>
                <a:srgbClr val="000000"/>
              </a:solidFill>
            </a:endParaRPr>
          </a:p>
        </p:txBody>
      </p:sp>
      <p:sp>
        <p:nvSpPr>
          <p:cNvPr id="7" name="Номер слайда 6"/>
          <p:cNvSpPr>
            <a:spLocks noGrp="1"/>
          </p:cNvSpPr>
          <p:nvPr>
            <p:ph type="sldNum" sz="quarter" idx="12"/>
          </p:nvPr>
        </p:nvSpPr>
        <p:spPr/>
        <p:txBody>
          <a:bodyPr/>
          <a:lstStyle/>
          <a:p>
            <a:fld id="{597ADE97-C636-4B9C-A208-4EDC22025097}"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extLst>
      <p:ext uri="{BB962C8B-B14F-4D97-AF65-F5344CB8AC3E}">
        <p14:creationId xmlns:p14="http://schemas.microsoft.com/office/powerpoint/2010/main" val="2374555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solidFill>
                <a:srgbClr val="000000"/>
              </a:solidFill>
            </a:endParaRPr>
          </a:p>
        </p:txBody>
      </p:sp>
      <p:sp>
        <p:nvSpPr>
          <p:cNvPr id="7" name="Номер слайда 6"/>
          <p:cNvSpPr>
            <a:spLocks noGrp="1"/>
          </p:cNvSpPr>
          <p:nvPr>
            <p:ph type="sldNum" sz="quarter" idx="12"/>
          </p:nvPr>
        </p:nvSpPr>
        <p:spPr>
          <a:xfrm>
            <a:off x="146304" y="6208776"/>
            <a:ext cx="457200" cy="457200"/>
          </a:xfrm>
        </p:spPr>
        <p:txBody>
          <a:bodyPr/>
          <a:lstStyle/>
          <a:p>
            <a:fld id="{597ADE97-C636-4B9C-A208-4EDC22025097}"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a:t>Вставка рисунка</a:t>
            </a:r>
            <a:endParaRPr kumimoji="0" lang="en-US" dirty="0"/>
          </a:p>
        </p:txBody>
      </p:sp>
    </p:spTree>
    <p:extLst>
      <p:ext uri="{BB962C8B-B14F-4D97-AF65-F5344CB8AC3E}">
        <p14:creationId xmlns:p14="http://schemas.microsoft.com/office/powerpoint/2010/main" val="21505568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5" name="Нижний колонтитул 4"/>
          <p:cNvSpPr>
            <a:spLocks noGrp="1"/>
          </p:cNvSpPr>
          <p:nvPr>
            <p:ph type="ftr" sz="quarter" idx="11"/>
          </p:nvPr>
        </p:nvSpPr>
        <p:spPr/>
        <p:txBody>
          <a:bodyPr/>
          <a:lstStyle/>
          <a:p>
            <a:endParaRPr lang="ru-RU">
              <a:solidFill>
                <a:srgbClr val="000000"/>
              </a:solidFill>
            </a:endParaRPr>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Tree>
    <p:extLst>
      <p:ext uri="{BB962C8B-B14F-4D97-AF65-F5344CB8AC3E}">
        <p14:creationId xmlns:p14="http://schemas.microsoft.com/office/powerpoint/2010/main" val="9626831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5" name="Нижний колонтитул 4"/>
          <p:cNvSpPr>
            <a:spLocks noGrp="1"/>
          </p:cNvSpPr>
          <p:nvPr>
            <p:ph type="ftr" sz="quarter" idx="11"/>
          </p:nvPr>
        </p:nvSpPr>
        <p:spPr/>
        <p:txBody>
          <a:bodyPr/>
          <a:lstStyle/>
          <a:p>
            <a:endParaRPr lang="ru-RU">
              <a:solidFill>
                <a:srgbClr val="000000"/>
              </a:solidFill>
            </a:endParaRPr>
          </a:p>
        </p:txBody>
      </p:sp>
      <p:sp>
        <p:nvSpPr>
          <p:cNvPr id="6" name="Номер слайда 5"/>
          <p:cNvSpPr>
            <a:spLocks noGrp="1"/>
          </p:cNvSpPr>
          <p:nvPr>
            <p:ph type="sldNum" sz="quarter" idx="12"/>
          </p:nvPr>
        </p:nvSpPr>
        <p:spPr/>
        <p:txBody>
          <a:bodyPr/>
          <a:lstStyle/>
          <a:p>
            <a:fld id="{597ADE97-C636-4B9C-A208-4EDC22025097}" type="slidenum">
              <a:rPr lang="ru-RU" smtClean="0"/>
              <a:pPr/>
              <a:t>‹#›</a:t>
            </a:fld>
            <a:endParaRPr lang="ru-RU"/>
          </a:p>
        </p:txBody>
      </p:sp>
    </p:spTree>
    <p:extLst>
      <p:ext uri="{BB962C8B-B14F-4D97-AF65-F5344CB8AC3E}">
        <p14:creationId xmlns:p14="http://schemas.microsoft.com/office/powerpoint/2010/main" val="599020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597ADE97-C636-4B9C-A208-4EDC22025097}"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5" name="Дата 4"/>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7ADE97-C636-4B9C-A208-4EDC22025097}"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7" name="Дата 6"/>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97ADE97-C636-4B9C-A208-4EDC22025097}"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97ADE97-C636-4B9C-A208-4EDC2202509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97ADE97-C636-4B9C-A208-4EDC2202509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97ADE97-C636-4B9C-A208-4EDC22025097}"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p:txBody>
          <a:bodyPr/>
          <a:lstStyle/>
          <a:p>
            <a:fld id="{976B530C-0977-4A8C-82C0-85DEC95810E8}" type="datetimeFigureOut">
              <a:rPr lang="ru-RU" smtClean="0"/>
              <a:pPr/>
              <a:t>31.08.2020</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597ADE97-C636-4B9C-A208-4EDC22025097}"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76B530C-0977-4A8C-82C0-85DEC95810E8}" type="datetimeFigureOut">
              <a:rPr lang="ru-RU" smtClean="0"/>
              <a:pPr/>
              <a:t>31.08.2020</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97ADE97-C636-4B9C-A208-4EDC2202509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76B530C-0977-4A8C-82C0-85DEC95810E8}" type="datetimeFigureOut">
              <a:rPr lang="ru-RU" smtClean="0">
                <a:solidFill>
                  <a:srgbClr val="000000"/>
                </a:solidFill>
              </a:rPr>
              <a:pPr/>
              <a:t>31.08.2020</a:t>
            </a:fld>
            <a:endParaRPr lang="ru-RU">
              <a:solidFill>
                <a:srgbClr val="000000"/>
              </a:solidFill>
            </a:endParaRPr>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solidFill>
                <a:srgbClr val="000000"/>
              </a:solidFill>
            </a:endParaRPr>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597ADE97-C636-4B9C-A208-4EDC22025097}" type="slidenum">
              <a:rPr lang="ru-RU" smtClean="0"/>
              <a:pPr/>
              <a:t>‹#›</a:t>
            </a:fld>
            <a:endParaRPr lang="ru-RU"/>
          </a:p>
        </p:txBody>
      </p:sp>
    </p:spTree>
    <p:extLst>
      <p:ext uri="{BB962C8B-B14F-4D97-AF65-F5344CB8AC3E}">
        <p14:creationId xmlns:p14="http://schemas.microsoft.com/office/powerpoint/2010/main" val="9454865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38"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0" name="Rectangle 1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3"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1045"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
        <p:nvSpPr>
          <p:cNvPr id="2" name="Прямоугольник 1"/>
          <p:cNvSpPr/>
          <p:nvPr/>
        </p:nvSpPr>
        <p:spPr>
          <a:xfrm>
            <a:off x="179512" y="1634500"/>
            <a:ext cx="8784976" cy="1600438"/>
          </a:xfrm>
          <a:prstGeom prst="rect">
            <a:avLst/>
          </a:prstGeom>
        </p:spPr>
        <p:txBody>
          <a:bodyPr wrap="square">
            <a:spAutoFit/>
          </a:bodyPr>
          <a:lstStyle/>
          <a:p>
            <a:endParaRPr lang="ru-RU" sz="1400" dirty="0">
              <a:latin typeface="Times New Roman" pitchFamily="18" charset="0"/>
              <a:cs typeface="Times New Roman" pitchFamily="18" charset="0"/>
            </a:endParaRPr>
          </a:p>
          <a:p>
            <a:r>
              <a:rPr lang="ru-RU" sz="2800" b="1" dirty="0">
                <a:latin typeface="Times New Roman" pitchFamily="18" charset="0"/>
                <a:cs typeface="Times New Roman" pitchFamily="18" charset="0"/>
              </a:rPr>
              <a:t>Симоненко А.С.</a:t>
            </a:r>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Основы электропривода [Текст]: учебное пособие / сост. А.С. Симоненко. ‑ Кострома: КГСХА, 2010. ‑ 182 с.</a:t>
            </a:r>
            <a:endParaRPr lang="ru-RU" sz="1400" dirty="0">
              <a:latin typeface="Times New Roman" pitchFamily="18" charset="0"/>
              <a:cs typeface="Times New Roman" pitchFamily="18" charset="0"/>
            </a:endParaRPr>
          </a:p>
        </p:txBody>
      </p:sp>
      <p:sp>
        <p:nvSpPr>
          <p:cNvPr id="3" name="TextBox 2"/>
          <p:cNvSpPr txBox="1"/>
          <p:nvPr/>
        </p:nvSpPr>
        <p:spPr>
          <a:xfrm>
            <a:off x="208110" y="1221081"/>
            <a:ext cx="2448271" cy="646331"/>
          </a:xfrm>
          <a:prstGeom prst="rect">
            <a:avLst/>
          </a:prstGeom>
          <a:noFill/>
        </p:spPr>
        <p:txBody>
          <a:bodyPr wrap="square" rtlCol="0">
            <a:spAutoFit/>
          </a:bodyPr>
          <a:lstStyle/>
          <a:p>
            <a:r>
              <a:rPr lang="ru-RU" sz="3600" b="1" dirty="0">
                <a:latin typeface="Times New Roman" pitchFamily="18" charset="0"/>
                <a:cs typeface="Times New Roman" pitchFamily="18" charset="0"/>
              </a:rPr>
              <a:t>Учебники:</a:t>
            </a:r>
          </a:p>
        </p:txBody>
      </p:sp>
      <p:sp>
        <p:nvSpPr>
          <p:cNvPr id="9" name="Прямоугольник 8">
            <a:extLst>
              <a:ext uri="{FF2B5EF4-FFF2-40B4-BE49-F238E27FC236}">
                <a16:creationId xmlns:a16="http://schemas.microsoft.com/office/drawing/2014/main" id="{F6F60978-CB94-4B95-B8F3-640CDDE6C8F3}"/>
              </a:ext>
            </a:extLst>
          </p:cNvPr>
          <p:cNvSpPr/>
          <p:nvPr/>
        </p:nvSpPr>
        <p:spPr>
          <a:xfrm>
            <a:off x="179512" y="3415446"/>
            <a:ext cx="8640960" cy="3108543"/>
          </a:xfrm>
          <a:prstGeom prst="rect">
            <a:avLst/>
          </a:prstGeom>
        </p:spPr>
        <p:txBody>
          <a:bodyPr wrap="square">
            <a:spAutoFit/>
          </a:bodyPr>
          <a:lstStyle/>
          <a:p>
            <a:pPr algn="just"/>
            <a:r>
              <a:rPr lang="ru-RU" sz="2800" b="1" dirty="0">
                <a:latin typeface="Times New Roman" panose="02020603050405020304" pitchFamily="18" charset="0"/>
                <a:cs typeface="Times New Roman" panose="02020603050405020304" pitchFamily="18" charset="0"/>
              </a:rPr>
              <a:t>Управление электроприводами. Ч 2 </a:t>
            </a:r>
            <a:r>
              <a:rPr lang="ru-RU" sz="2800" dirty="0">
                <a:latin typeface="Times New Roman" panose="02020603050405020304" pitchFamily="18" charset="0"/>
                <a:cs typeface="Times New Roman" panose="02020603050405020304" pitchFamily="18" charset="0"/>
              </a:rPr>
              <a:t>: лабораторный практикум для студентов направления подготовки 35.03.06 «</a:t>
            </a:r>
            <a:r>
              <a:rPr lang="ru-RU" sz="2800" dirty="0" err="1">
                <a:latin typeface="Times New Roman" panose="02020603050405020304" pitchFamily="18" charset="0"/>
                <a:cs typeface="Times New Roman" panose="02020603050405020304" pitchFamily="18" charset="0"/>
              </a:rPr>
              <a:t>Агроинженерия</a:t>
            </a:r>
            <a:r>
              <a:rPr lang="ru-RU" sz="2800" dirty="0">
                <a:latin typeface="Times New Roman" panose="02020603050405020304" pitchFamily="18" charset="0"/>
                <a:cs typeface="Times New Roman" panose="02020603050405020304" pitchFamily="18" charset="0"/>
              </a:rPr>
              <a:t>», профиль «Электрооборудование и </a:t>
            </a:r>
            <a:r>
              <a:rPr lang="ru-RU" sz="2800" dirty="0" err="1">
                <a:latin typeface="Times New Roman" panose="02020603050405020304" pitchFamily="18" charset="0"/>
                <a:cs typeface="Times New Roman" panose="02020603050405020304" pitchFamily="18" charset="0"/>
              </a:rPr>
              <a:t>электротехнологии</a:t>
            </a:r>
            <a:r>
              <a:rPr lang="ru-RU" sz="2800" dirty="0">
                <a:latin typeface="Times New Roman" panose="02020603050405020304" pitchFamily="18" charset="0"/>
                <a:cs typeface="Times New Roman" panose="02020603050405020304" pitchFamily="18" charset="0"/>
              </a:rPr>
              <a:t>» очной и заочной форм обучения / сост. А.С. Симоненко. — 3-е изд., стереотип. — Караваево : Костромская ГСХА, 2015. — 50 с.</a:t>
            </a:r>
          </a:p>
        </p:txBody>
      </p:sp>
      <p:sp>
        <p:nvSpPr>
          <p:cNvPr id="10" name="TextBox 9">
            <a:extLst>
              <a:ext uri="{FF2B5EF4-FFF2-40B4-BE49-F238E27FC236}">
                <a16:creationId xmlns:a16="http://schemas.microsoft.com/office/drawing/2014/main" id="{D61422B9-60A6-47FA-8B86-905E6F0C8B65}"/>
              </a:ext>
            </a:extLst>
          </p:cNvPr>
          <p:cNvSpPr txBox="1"/>
          <p:nvPr/>
        </p:nvSpPr>
        <p:spPr>
          <a:xfrm>
            <a:off x="208110" y="176719"/>
            <a:ext cx="8727780" cy="1077218"/>
          </a:xfrm>
          <a:prstGeom prst="rect">
            <a:avLst/>
          </a:prstGeom>
          <a:noFill/>
        </p:spPr>
        <p:txBody>
          <a:bodyPr wrap="square" rtlCol="0">
            <a:spAutoFit/>
          </a:bodyPr>
          <a:lstStyle/>
          <a:p>
            <a:pPr algn="ctr"/>
            <a:r>
              <a:rPr lang="ru-RU" sz="3200" b="1" i="1" dirty="0">
                <a:latin typeface="Times New Roman" pitchFamily="18" charset="0"/>
                <a:cs typeface="Times New Roman" pitchFamily="18" charset="0"/>
              </a:rPr>
              <a:t>Васильков Алексей Анатольевич</a:t>
            </a:r>
          </a:p>
          <a:p>
            <a:pPr algn="ctr"/>
            <a:r>
              <a:rPr lang="ru-RU" sz="3200" b="1" dirty="0">
                <a:latin typeface="Times New Roman" pitchFamily="18" charset="0"/>
                <a:cs typeface="Times New Roman" pitchFamily="18" charset="0"/>
              </a:rPr>
              <a:t>Ауд. кафедры: 244</a:t>
            </a:r>
          </a:p>
        </p:txBody>
      </p:sp>
    </p:spTree>
    <p:extLst>
      <p:ext uri="{BB962C8B-B14F-4D97-AF65-F5344CB8AC3E}">
        <p14:creationId xmlns:p14="http://schemas.microsoft.com/office/powerpoint/2010/main" val="3208467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Прямоугольник 84">
            <a:extLst>
              <a:ext uri="{FF2B5EF4-FFF2-40B4-BE49-F238E27FC236}">
                <a16:creationId xmlns:a16="http://schemas.microsoft.com/office/drawing/2014/main" id="{8AA25F67-EFC4-4D85-9577-62247E01C9D7}"/>
              </a:ext>
            </a:extLst>
          </p:cNvPr>
          <p:cNvSpPr/>
          <p:nvPr/>
        </p:nvSpPr>
        <p:spPr>
          <a:xfrm>
            <a:off x="179512" y="332656"/>
            <a:ext cx="5472608" cy="3046988"/>
          </a:xfrm>
          <a:prstGeom prst="rect">
            <a:avLst/>
          </a:prstGeom>
        </p:spPr>
        <p:txBody>
          <a:bodyPr wrap="square">
            <a:spAutoFit/>
          </a:bodyPr>
          <a:lstStyle/>
          <a:p>
            <a:pPr algn="just"/>
            <a:r>
              <a:rPr lang="ru-RU" sz="2400" spc="250" dirty="0">
                <a:solidFill>
                  <a:srgbClr val="000000"/>
                </a:solidFill>
                <a:latin typeface="Times New Roman" panose="02020603050405020304" pitchFamily="18" charset="0"/>
                <a:ea typeface="Arial Unicode MS"/>
                <a:cs typeface="Times New Roman" panose="02020603050405020304" pitchFamily="18" charset="0"/>
              </a:rPr>
              <a:t>При введении </a:t>
            </a:r>
            <a:r>
              <a:rPr lang="ru-RU" sz="2400" b="1" i="1" u="sng" spc="250" dirty="0">
                <a:solidFill>
                  <a:srgbClr val="000000"/>
                </a:solidFill>
                <a:latin typeface="Times New Roman" panose="02020603050405020304" pitchFamily="18" charset="0"/>
                <a:ea typeface="Arial Unicode MS"/>
                <a:cs typeface="Times New Roman" panose="02020603050405020304" pitchFamily="18" charset="0"/>
              </a:rPr>
              <a:t>сопротивления в цепь якоря</a:t>
            </a:r>
            <a:r>
              <a:rPr lang="ru-RU" sz="2400" b="1" i="1" u="sng" dirty="0">
                <a:solidFill>
                  <a:srgbClr val="000000"/>
                </a:solidFill>
                <a:latin typeface="Times New Roman" panose="02020603050405020304" pitchFamily="18" charset="0"/>
                <a:cs typeface="Times New Roman" panose="02020603050405020304" pitchFamily="18" charset="0"/>
              </a:rPr>
              <a:t> двигателя</a:t>
            </a:r>
            <a:r>
              <a:rPr lang="ru-RU" sz="2400" dirty="0">
                <a:solidFill>
                  <a:srgbClr val="000000"/>
                </a:solidFill>
                <a:latin typeface="Times New Roman" panose="02020603050405020304" pitchFamily="18" charset="0"/>
                <a:cs typeface="Times New Roman" panose="02020603050405020304" pitchFamily="18" charset="0"/>
              </a:rPr>
              <a:t> параллельного возбуждения образуются искусственные характеристики, имеющие больший наклон. Таким образом, одному и тому же моменту соответствуют различные скорости. При этом изменение скорости происходит только вниз от основной</a:t>
            </a:r>
            <a:endParaRPr lang="ru-RU" sz="2400" dirty="0">
              <a:latin typeface="Times New Roman" panose="02020603050405020304" pitchFamily="18" charset="0"/>
              <a:cs typeface="Times New Roman" panose="02020603050405020304" pitchFamily="18" charset="0"/>
            </a:endParaRPr>
          </a:p>
        </p:txBody>
      </p:sp>
      <p:pic>
        <p:nvPicPr>
          <p:cNvPr id="92" name="Рисунок 91" descr="Рис 1.png">
            <a:extLst>
              <a:ext uri="{FF2B5EF4-FFF2-40B4-BE49-F238E27FC236}">
                <a16:creationId xmlns:a16="http://schemas.microsoft.com/office/drawing/2014/main" id="{B040199C-7E5E-4238-BB89-A665FB17DD60}"/>
              </a:ext>
            </a:extLst>
          </p:cNvPr>
          <p:cNvPicPr/>
          <p:nvPr/>
        </p:nvPicPr>
        <p:blipFill>
          <a:blip r:embed="rId2" cstate="print"/>
          <a:stretch>
            <a:fillRect/>
          </a:stretch>
        </p:blipFill>
        <p:spPr>
          <a:xfrm>
            <a:off x="5652120" y="548680"/>
            <a:ext cx="3204584" cy="2736304"/>
          </a:xfrm>
          <a:prstGeom prst="rect">
            <a:avLst/>
          </a:prstGeom>
        </p:spPr>
      </p:pic>
      <p:sp>
        <p:nvSpPr>
          <p:cNvPr id="87" name="Прямоугольник 86">
            <a:extLst>
              <a:ext uri="{FF2B5EF4-FFF2-40B4-BE49-F238E27FC236}">
                <a16:creationId xmlns:a16="http://schemas.microsoft.com/office/drawing/2014/main" id="{9CAADD1D-512E-460F-A338-6281440724FE}"/>
              </a:ext>
            </a:extLst>
          </p:cNvPr>
          <p:cNvSpPr/>
          <p:nvPr/>
        </p:nvSpPr>
        <p:spPr>
          <a:xfrm>
            <a:off x="179512" y="3861048"/>
            <a:ext cx="8784976" cy="2308324"/>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Регулировочные характеристики обладают меньшей жесткостью, чем естественная, поэтому работа на регулировочных характеристиках менее стабильна. Изменение нагрузки будет сопровождаться значительными колебаниями скорости. При изменении момента на величину </a:t>
            </a:r>
            <a:r>
              <a:rPr lang="ru-RU" sz="2400" b="1" i="1" dirty="0">
                <a:solidFill>
                  <a:srgbClr val="000000"/>
                </a:solidFill>
                <a:latin typeface="Times New Roman" panose="02020603050405020304" pitchFamily="18" charset="0"/>
                <a:cs typeface="Times New Roman" panose="02020603050405020304" pitchFamily="18" charset="0"/>
              </a:rPr>
              <a:t>∆М</a:t>
            </a:r>
            <a:r>
              <a:rPr lang="ru-RU" sz="2400" dirty="0">
                <a:solidFill>
                  <a:srgbClr val="000000"/>
                </a:solidFill>
                <a:latin typeface="Times New Roman" panose="02020603050405020304" pitchFamily="18" charset="0"/>
                <a:cs typeface="Times New Roman" panose="02020603050405020304" pitchFamily="18" charset="0"/>
              </a:rPr>
              <a:t> изменение скорости </a:t>
            </a:r>
            <a:r>
              <a:rPr lang="ru-RU" sz="2400" b="1" i="1" dirty="0">
                <a:solidFill>
                  <a:srgbClr val="000000"/>
                </a:solidFill>
                <a:latin typeface="Times New Roman" panose="02020603050405020304" pitchFamily="18" charset="0"/>
                <a:cs typeface="Times New Roman" panose="02020603050405020304" pitchFamily="18" charset="0"/>
              </a:rPr>
              <a:t>∆</a:t>
            </a:r>
            <a:r>
              <a:rPr lang="ru-RU" sz="2400" b="1" i="1" dirty="0">
                <a:solidFill>
                  <a:srgbClr val="000000"/>
                </a:solidFill>
                <a:latin typeface="Times New Roman" panose="02020603050405020304" pitchFamily="18" charset="0"/>
                <a:ea typeface="Arial Unicode MS"/>
                <a:cs typeface="Times New Roman" panose="02020603050405020304" pitchFamily="18" charset="0"/>
                <a:sym typeface="Symbol" panose="05050102010706020507" pitchFamily="18" charset="2"/>
              </a:rPr>
              <a:t></a:t>
            </a:r>
            <a:r>
              <a:rPr lang="ru-RU" sz="2400" dirty="0">
                <a:solidFill>
                  <a:srgbClr val="000000"/>
                </a:solidFill>
                <a:latin typeface="Times New Roman" panose="02020603050405020304" pitchFamily="18" charset="0"/>
                <a:cs typeface="Times New Roman" panose="02020603050405020304" pitchFamily="18" charset="0"/>
              </a:rPr>
              <a:t> будет большим на искусственных характеристиках </a:t>
            </a:r>
            <a:r>
              <a:rPr lang="ru-RU" sz="2400" b="1" i="1" dirty="0">
                <a:solidFill>
                  <a:srgbClr val="000000"/>
                </a:solidFill>
                <a:latin typeface="Times New Roman" panose="02020603050405020304" pitchFamily="18" charset="0"/>
                <a:cs typeface="Times New Roman" panose="02020603050405020304" pitchFamily="18" charset="0"/>
              </a:rPr>
              <a:t>(∆</a:t>
            </a:r>
            <a:r>
              <a:rPr lang="ru-RU" sz="2400" b="1" i="1" dirty="0">
                <a:solidFill>
                  <a:srgbClr val="000000"/>
                </a:solidFill>
                <a:latin typeface="Times New Roman" panose="02020603050405020304" pitchFamily="18" charset="0"/>
                <a:ea typeface="Arial Unicode MS"/>
                <a:cs typeface="Times New Roman" panose="02020603050405020304" pitchFamily="18" charset="0"/>
                <a:sym typeface="Symbol" panose="05050102010706020507" pitchFamily="18" charset="2"/>
              </a:rPr>
              <a:t></a:t>
            </a:r>
            <a:r>
              <a:rPr lang="ru-RU" sz="2400" b="1" i="1" baseline="-25000" dirty="0">
                <a:solidFill>
                  <a:srgbClr val="000000"/>
                </a:solidFill>
                <a:latin typeface="Times New Roman" panose="02020603050405020304" pitchFamily="18" charset="0"/>
                <a:cs typeface="Times New Roman" panose="02020603050405020304" pitchFamily="18" charset="0"/>
              </a:rPr>
              <a:t>4</a:t>
            </a:r>
            <a:r>
              <a:rPr lang="ru-RU" sz="2400" b="1" i="1" dirty="0">
                <a:solidFill>
                  <a:srgbClr val="000000"/>
                </a:solidFill>
                <a:latin typeface="Times New Roman" panose="02020603050405020304" pitchFamily="18" charset="0"/>
                <a:cs typeface="Times New Roman" panose="02020603050405020304" pitchFamily="18" charset="0"/>
              </a:rPr>
              <a:t> &gt; ∆</a:t>
            </a:r>
            <a:r>
              <a:rPr lang="ru-RU" sz="2400" b="1" i="1" dirty="0">
                <a:solidFill>
                  <a:srgbClr val="000000"/>
                </a:solidFill>
                <a:latin typeface="Times New Roman" panose="02020603050405020304" pitchFamily="18" charset="0"/>
                <a:ea typeface="Arial Unicode MS"/>
                <a:cs typeface="Times New Roman" panose="02020603050405020304" pitchFamily="18" charset="0"/>
                <a:sym typeface="Symbol" panose="05050102010706020507" pitchFamily="18" charset="2"/>
              </a:rPr>
              <a:t></a:t>
            </a:r>
            <a:r>
              <a:rPr lang="en-US" sz="2400" b="1" i="1" baseline="-25000" dirty="0">
                <a:solidFill>
                  <a:srgbClr val="000000"/>
                </a:solidFill>
                <a:latin typeface="Times New Roman" panose="02020603050405020304" pitchFamily="18" charset="0"/>
                <a:cs typeface="Times New Roman" panose="02020603050405020304" pitchFamily="18" charset="0"/>
              </a:rPr>
              <a:t>o</a:t>
            </a:r>
            <a:r>
              <a:rPr lang="ru-RU" sz="2400" dirty="0">
                <a:solidFill>
                  <a:srgbClr val="000000"/>
                </a:solidFill>
                <a:latin typeface="Times New Roman" panose="02020603050405020304" pitchFamily="18" charset="0"/>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7801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Прямоугольник 1">
                <a:extLst>
                  <a:ext uri="{FF2B5EF4-FFF2-40B4-BE49-F238E27FC236}">
                    <a16:creationId xmlns:a16="http://schemas.microsoft.com/office/drawing/2014/main" id="{702F6440-9393-43C0-9943-2BDE68DABC08}"/>
                  </a:ext>
                </a:extLst>
              </p:cNvPr>
              <p:cNvSpPr/>
              <p:nvPr/>
            </p:nvSpPr>
            <p:spPr>
              <a:xfrm>
                <a:off x="215516" y="836712"/>
                <a:ext cx="8712968" cy="1977464"/>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В силу значительных добавочных потерь  </a:t>
                </a:r>
                <a14:m>
                  <m:oMath xmlns:m="http://schemas.openxmlformats.org/officeDocument/2006/math">
                    <m:sSubSup>
                      <m:sSubSupPr>
                        <m:ctrlPr>
                          <a:rPr lang="ru-RU" sz="2400" b="1" i="1">
                            <a:latin typeface="Cambria Math" panose="02040503050406030204" pitchFamily="18" charset="0"/>
                          </a:rPr>
                        </m:ctrlPr>
                      </m:sSubSupPr>
                      <m:e>
                        <m:r>
                          <a:rPr lang="ru-RU" sz="2400" b="1" i="1">
                            <a:solidFill>
                              <a:srgbClr val="000000"/>
                            </a:solidFill>
                            <a:latin typeface="Cambria Math" panose="02040503050406030204" pitchFamily="18" charset="0"/>
                            <a:ea typeface="Arial Unicode MS"/>
                            <a:cs typeface="Arial Unicode MS"/>
                          </a:rPr>
                          <m:t>𝑰</m:t>
                        </m:r>
                      </m:e>
                      <m:sub>
                        <m:r>
                          <a:rPr lang="ru-RU" sz="2400" b="1" i="1">
                            <a:solidFill>
                              <a:srgbClr val="000000"/>
                            </a:solidFill>
                            <a:latin typeface="Cambria Math" panose="02040503050406030204" pitchFamily="18" charset="0"/>
                            <a:ea typeface="Arial Unicode MS"/>
                            <a:cs typeface="Arial Unicode MS"/>
                          </a:rPr>
                          <m:t>я</m:t>
                        </m:r>
                      </m:sub>
                      <m:sup>
                        <m:r>
                          <a:rPr lang="ru-RU" sz="2400" b="1" i="1">
                            <a:solidFill>
                              <a:srgbClr val="000000"/>
                            </a:solidFill>
                            <a:latin typeface="Cambria Math" panose="02040503050406030204" pitchFamily="18" charset="0"/>
                            <a:ea typeface="Arial Unicode MS"/>
                            <a:cs typeface="Arial Unicode MS"/>
                          </a:rPr>
                          <m:t>𝟐</m:t>
                        </m:r>
                      </m:sup>
                    </m:sSubSup>
                    <m:sSub>
                      <m:sSubPr>
                        <m:ctrlPr>
                          <a:rPr lang="ru-RU" sz="2400" b="1" i="1">
                            <a:latin typeface="Cambria Math" panose="02040503050406030204" pitchFamily="18" charset="0"/>
                          </a:rPr>
                        </m:ctrlPr>
                      </m:sSubPr>
                      <m:e>
                        <m:r>
                          <a:rPr lang="ru-RU" sz="2400" b="1" i="1">
                            <a:solidFill>
                              <a:srgbClr val="000000"/>
                            </a:solidFill>
                            <a:latin typeface="Cambria Math" panose="02040503050406030204" pitchFamily="18" charset="0"/>
                            <a:ea typeface="Arial Unicode MS"/>
                            <a:cs typeface="Arial Unicode MS"/>
                          </a:rPr>
                          <m:t>𝒓</m:t>
                        </m:r>
                      </m:e>
                      <m:sub>
                        <m:r>
                          <a:rPr lang="ru-RU" sz="2400" b="1" i="1">
                            <a:solidFill>
                              <a:srgbClr val="000000"/>
                            </a:solidFill>
                            <a:latin typeface="Cambria Math" panose="02040503050406030204" pitchFamily="18" charset="0"/>
                            <a:ea typeface="Arial Unicode MS"/>
                            <a:cs typeface="Arial Unicode MS"/>
                          </a:rPr>
                          <m:t>доб</m:t>
                        </m:r>
                      </m:sub>
                    </m:sSub>
                  </m:oMath>
                </a14:m>
                <a:r>
                  <a:rPr lang="ru-RU" sz="2400" dirty="0">
                    <a:solidFill>
                      <a:srgbClr val="000000"/>
                    </a:solidFill>
                    <a:latin typeface="Times New Roman" panose="02020603050405020304" pitchFamily="18" charset="0"/>
                    <a:cs typeface="Times New Roman" panose="02020603050405020304" pitchFamily="18" charset="0"/>
                  </a:rPr>
                  <a:t>  этот способ следует признать неэкономичным. Регулировочное сопротивление в отличие от пускового должно быть рассчитано на длительную работу, а это увеличивает его габариты и стоимость.</a:t>
                </a:r>
                <a:endParaRPr lang="ru-RU" sz="2400" dirty="0">
                  <a:latin typeface="Times New Roman" panose="02020603050405020304" pitchFamily="18" charset="0"/>
                  <a:cs typeface="Times New Roman" panose="02020603050405020304" pitchFamily="18" charset="0"/>
                </a:endParaRPr>
              </a:p>
            </p:txBody>
          </p:sp>
        </mc:Choice>
        <mc:Fallback>
          <p:sp>
            <p:nvSpPr>
              <p:cNvPr id="2" name="Прямоугольник 1">
                <a:extLst>
                  <a:ext uri="{FF2B5EF4-FFF2-40B4-BE49-F238E27FC236}">
                    <a16:creationId xmlns:a16="http://schemas.microsoft.com/office/drawing/2014/main" id="{702F6440-9393-43C0-9943-2BDE68DABC08}"/>
                  </a:ext>
                </a:extLst>
              </p:cNvPr>
              <p:cNvSpPr>
                <a:spLocks noRot="1" noChangeAspect="1" noMove="1" noResize="1" noEditPoints="1" noAdjustHandles="1" noChangeArrowheads="1" noChangeShapeType="1" noTextEdit="1"/>
              </p:cNvSpPr>
              <p:nvPr/>
            </p:nvSpPr>
            <p:spPr>
              <a:xfrm>
                <a:off x="215516" y="836712"/>
                <a:ext cx="8712968" cy="1977464"/>
              </a:xfrm>
              <a:prstGeom prst="rect">
                <a:avLst/>
              </a:prstGeom>
              <a:blipFill>
                <a:blip r:embed="rId2"/>
                <a:stretch>
                  <a:fillRect l="-1049" t="-1846" r="-1049" b="-6154"/>
                </a:stretch>
              </a:blipFill>
            </p:spPr>
            <p:txBody>
              <a:bodyPr/>
              <a:lstStyle/>
              <a:p>
                <a:r>
                  <a:rPr lang="ru-RU">
                    <a:noFill/>
                  </a:rPr>
                  <a:t> </a:t>
                </a:r>
              </a:p>
            </p:txBody>
          </p:sp>
        </mc:Fallback>
      </mc:AlternateContent>
      <p:sp>
        <p:nvSpPr>
          <p:cNvPr id="3" name="Прямоугольник 2">
            <a:extLst>
              <a:ext uri="{FF2B5EF4-FFF2-40B4-BE49-F238E27FC236}">
                <a16:creationId xmlns:a16="http://schemas.microsoft.com/office/drawing/2014/main" id="{21EE10D4-5AA4-463A-B07F-340702DCCCAE}"/>
              </a:ext>
            </a:extLst>
          </p:cNvPr>
          <p:cNvSpPr/>
          <p:nvPr/>
        </p:nvSpPr>
        <p:spPr>
          <a:xfrm>
            <a:off x="179512" y="3284984"/>
            <a:ext cx="8640960" cy="2677656"/>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Уменьшение жесткости регулировочных характеристик и увеличение потерь при работе на малых скоростях ограничивает пределы регулирования до 2,5:1. Естественная и регулировочные характеристики проходят через общую точку скорости идеального холостого хода двигателя. При малых нагрузках перепад скорости между соседними характеристиками незначите</a:t>
            </a:r>
            <a:r>
              <a:rPr lang="ru-RU" sz="2400" spc="50" dirty="0">
                <a:solidFill>
                  <a:srgbClr val="000000"/>
                </a:solidFill>
                <a:latin typeface="Times New Roman" panose="02020603050405020304" pitchFamily="18" charset="0"/>
                <a:ea typeface="Arial Unicode MS"/>
                <a:cs typeface="Times New Roman" panose="02020603050405020304" pitchFamily="18" charset="0"/>
              </a:rPr>
              <a:t>лен.</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4123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Прямоугольник 1">
                <a:extLst>
                  <a:ext uri="{FF2B5EF4-FFF2-40B4-BE49-F238E27FC236}">
                    <a16:creationId xmlns:a16="http://schemas.microsoft.com/office/drawing/2014/main" id="{7C967768-7FB4-449E-B459-016A106BE31E}"/>
                  </a:ext>
                </a:extLst>
              </p:cNvPr>
              <p:cNvSpPr/>
              <p:nvPr/>
            </p:nvSpPr>
            <p:spPr>
              <a:xfrm>
                <a:off x="251520" y="908720"/>
                <a:ext cx="8784976" cy="3316101"/>
              </a:xfrm>
              <a:prstGeom prst="rect">
                <a:avLst/>
              </a:prstGeom>
            </p:spPr>
            <p:txBody>
              <a:bodyPr wrap="square">
                <a:spAutoFit/>
              </a:bodyPr>
              <a:lstStyle/>
              <a:p>
                <a:pPr indent="228600" algn="just">
                  <a:spcAft>
                    <a:spcPts val="0"/>
                  </a:spcAft>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Это свидетельствует о неэффективности регулирования скорости при таких нагрузках. Следует отметить, что регулирование скорости изменением сопротивления цепи якоря происходит с постоянным допустимым моментом, так как магнитный поток остается постоянным. Допустимая мощность уменьшается пропорционально снижению скорости.</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228600" algn="ctr">
                  <a:spcAft>
                    <a:spcPts val="0"/>
                  </a:spcAft>
                </a:pPr>
                <a14:m>
                  <m:oMath xmlns:m="http://schemas.openxmlformats.org/officeDocument/2006/math">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𝜂</m:t>
                        </m:r>
                      </m:e>
                      <m:sub>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𝑖</m:t>
                        </m:r>
                      </m:sub>
                    </m:s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ru-RU" sz="2400" i="1">
                            <a:solidFill>
                              <a:srgbClr val="000000"/>
                            </a:solidFill>
                            <a:latin typeface="Cambria Math" panose="02040503050406030204" pitchFamily="18" charset="0"/>
                            <a:ea typeface="Times New Roman" panose="02020603050405020304" pitchFamily="18" charset="0"/>
                          </a:rPr>
                        </m:ctrlPr>
                      </m:fPr>
                      <m:num>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𝑈</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Sub>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𝐼</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ru-RU" sz="2400" i="1">
                                <a:solidFill>
                                  <a:srgbClr val="000000"/>
                                </a:solidFill>
                                <a:latin typeface="Cambria Math" panose="02040503050406030204" pitchFamily="18" charset="0"/>
                                <a:ea typeface="Times New Roman" panose="02020603050405020304" pitchFamily="18" charset="0"/>
                              </a:rPr>
                            </m:ctrlPr>
                          </m:sSubSup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𝐼</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up>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2</m:t>
                            </m:r>
                          </m:sup>
                        </m:sSubSup>
                        <m:d>
                          <m:dPr>
                            <m:ctrlPr>
                              <a:rPr lang="ru-RU" sz="2400" i="1">
                                <a:solidFill>
                                  <a:srgbClr val="000000"/>
                                </a:solidFill>
                                <a:latin typeface="Cambria Math" panose="02040503050406030204" pitchFamily="18" charset="0"/>
                                <a:ea typeface="Times New Roman" panose="02020603050405020304" pitchFamily="18" charset="0"/>
                              </a:rPr>
                            </m:ctrlPr>
                          </m:dPr>
                          <m:e>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𝑟</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m:t>
                            </m:r>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𝑅</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д</m:t>
                                </m:r>
                              </m:sub>
                            </m:sSub>
                          </m:e>
                        </m:d>
                      </m:num>
                      <m:den>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𝑈</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Sub>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𝐼</m:t>
                            </m:r>
                          </m:e>
                          <m:sub>
                            <m:r>
                              <a:rPr lang="ru-RU" sz="2400" i="1">
                                <a:solidFill>
                                  <a:srgbClr val="000000"/>
                                </a:solidFill>
                                <a:latin typeface="Cambria Math" panose="02040503050406030204" pitchFamily="18" charset="0"/>
                                <a:ea typeface="Times New Roman" panose="02020603050405020304" pitchFamily="18" charset="0"/>
                                <a:cs typeface="Times New Roman" panose="02020603050405020304" pitchFamily="18" charset="0"/>
                              </a:rPr>
                              <m:t>я</m:t>
                            </m:r>
                          </m:sub>
                        </m:sSub>
                      </m:den>
                    </m:f>
                  </m:oMath>
                </a14:m>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228600" algn="just">
                  <a:spcAft>
                    <a:spcPts val="0"/>
                  </a:spcAft>
                </a:pP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p:sp>
            <p:nvSpPr>
              <p:cNvPr id="2" name="Прямоугольник 1">
                <a:extLst>
                  <a:ext uri="{FF2B5EF4-FFF2-40B4-BE49-F238E27FC236}">
                    <a16:creationId xmlns:a16="http://schemas.microsoft.com/office/drawing/2014/main" id="{7C967768-7FB4-449E-B459-016A106BE31E}"/>
                  </a:ext>
                </a:extLst>
              </p:cNvPr>
              <p:cNvSpPr>
                <a:spLocks noRot="1" noChangeAspect="1" noMove="1" noResize="1" noEditPoints="1" noAdjustHandles="1" noChangeArrowheads="1" noChangeShapeType="1" noTextEdit="1"/>
              </p:cNvSpPr>
              <p:nvPr/>
            </p:nvSpPr>
            <p:spPr>
              <a:xfrm>
                <a:off x="251520" y="908720"/>
                <a:ext cx="8784976" cy="3316101"/>
              </a:xfrm>
              <a:prstGeom prst="rect">
                <a:avLst/>
              </a:prstGeom>
              <a:blipFill>
                <a:blip r:embed="rId2"/>
                <a:stretch>
                  <a:fillRect l="-1041" t="-1471" r="-1110"/>
                </a:stretch>
              </a:blipFill>
            </p:spPr>
            <p:txBody>
              <a:bodyPr/>
              <a:lstStyle/>
              <a:p>
                <a:r>
                  <a:rPr lang="ru-RU">
                    <a:noFill/>
                  </a:rPr>
                  <a:t> </a:t>
                </a:r>
              </a:p>
            </p:txBody>
          </p:sp>
        </mc:Fallback>
      </mc:AlternateContent>
    </p:spTree>
    <p:extLst>
      <p:ext uri="{BB962C8B-B14F-4D97-AF65-F5344CB8AC3E}">
        <p14:creationId xmlns:p14="http://schemas.microsoft.com/office/powerpoint/2010/main" val="2108027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1"/>
          <p:cNvSpPr txBox="1">
            <a:spLocks/>
          </p:cNvSpPr>
          <p:nvPr/>
        </p:nvSpPr>
        <p:spPr>
          <a:xfrm>
            <a:off x="251520" y="332656"/>
            <a:ext cx="8640960" cy="1584176"/>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just"/>
            <a:r>
              <a:rPr lang="ru-RU" sz="3200" b="1" dirty="0">
                <a:solidFill>
                  <a:schemeClr val="tx1"/>
                </a:solidFill>
                <a:latin typeface="Cambria" pitchFamily="18" charset="0"/>
              </a:rPr>
              <a:t>3. Регулирование скорости ДПТ независимого возбуждения изменением магнитного потока</a:t>
            </a:r>
          </a:p>
        </p:txBody>
      </p:sp>
      <p:sp>
        <p:nvSpPr>
          <p:cNvPr id="4" name="Прямоугольник 3">
            <a:extLst>
              <a:ext uri="{FF2B5EF4-FFF2-40B4-BE49-F238E27FC236}">
                <a16:creationId xmlns:a16="http://schemas.microsoft.com/office/drawing/2014/main" id="{0A87532A-D02F-44F5-A37C-FC7454004693}"/>
              </a:ext>
            </a:extLst>
          </p:cNvPr>
          <p:cNvSpPr/>
          <p:nvPr/>
        </p:nvSpPr>
        <p:spPr>
          <a:xfrm>
            <a:off x="251520" y="2132856"/>
            <a:ext cx="8640960" cy="1938992"/>
          </a:xfrm>
          <a:prstGeom prst="rect">
            <a:avLst/>
          </a:prstGeom>
        </p:spPr>
        <p:txBody>
          <a:bodyPr wrap="square">
            <a:spAutoFit/>
          </a:bodyPr>
          <a:lstStyle/>
          <a:p>
            <a:pPr algn="just"/>
            <a:r>
              <a:rPr lang="ru-RU" sz="2400" spc="250" dirty="0">
                <a:solidFill>
                  <a:srgbClr val="000000"/>
                </a:solidFill>
                <a:latin typeface="Times New Roman" panose="02020603050405020304" pitchFamily="18" charset="0"/>
                <a:ea typeface="Arial Unicode MS"/>
                <a:cs typeface="Times New Roman" panose="02020603050405020304" pitchFamily="18" charset="0"/>
              </a:rPr>
              <a:t>Регулирование скорости такого двигателя изменением потока ‑</a:t>
            </a:r>
            <a:r>
              <a:rPr lang="ru-RU" sz="2400" dirty="0">
                <a:solidFill>
                  <a:srgbClr val="000000"/>
                </a:solidFill>
                <a:latin typeface="Times New Roman" panose="02020603050405020304" pitchFamily="18" charset="0"/>
                <a:cs typeface="Times New Roman" panose="02020603050405020304" pitchFamily="18" charset="0"/>
              </a:rPr>
              <a:t> один из наиболее простых и экономич</a:t>
            </a:r>
            <a:r>
              <a:rPr lang="ru-RU" sz="2400" spc="50" dirty="0">
                <a:solidFill>
                  <a:srgbClr val="000000"/>
                </a:solidFill>
                <a:latin typeface="Times New Roman" panose="02020603050405020304" pitchFamily="18" charset="0"/>
                <a:ea typeface="Arial Unicode MS"/>
                <a:cs typeface="Times New Roman" panose="02020603050405020304" pitchFamily="18" charset="0"/>
              </a:rPr>
              <a:t>ных </a:t>
            </a:r>
            <a:r>
              <a:rPr lang="ru-RU" sz="2400" dirty="0">
                <a:solidFill>
                  <a:srgbClr val="000000"/>
                </a:solidFill>
                <a:latin typeface="Times New Roman" panose="02020603050405020304" pitchFamily="18" charset="0"/>
                <a:cs typeface="Times New Roman" panose="02020603050405020304" pitchFamily="18" charset="0"/>
              </a:rPr>
              <a:t>способов. В этом случае скорость регулируют плавно, в сторону </a:t>
            </a:r>
            <a:r>
              <a:rPr lang="ru-RU" sz="2400" spc="50" dirty="0">
                <a:solidFill>
                  <a:srgbClr val="000000"/>
                </a:solidFill>
                <a:latin typeface="Times New Roman" panose="02020603050405020304" pitchFamily="18" charset="0"/>
                <a:ea typeface="Arial Unicode MS"/>
                <a:cs typeface="Times New Roman" panose="02020603050405020304" pitchFamily="18" charset="0"/>
              </a:rPr>
              <a:t>увеличения. </a:t>
            </a:r>
            <a:r>
              <a:rPr lang="ru-RU" sz="2400" dirty="0">
                <a:solidFill>
                  <a:srgbClr val="000000"/>
                </a:solidFill>
                <a:latin typeface="Times New Roman" panose="02020603050405020304" pitchFamily="18" charset="0"/>
                <a:cs typeface="Times New Roman" panose="02020603050405020304" pitchFamily="18" charset="0"/>
              </a:rPr>
              <a:t>Регулировочные характеристики при уменьшении по</a:t>
            </a:r>
            <a:r>
              <a:rPr lang="ru-RU" sz="2400" spc="50" dirty="0">
                <a:solidFill>
                  <a:srgbClr val="000000"/>
                </a:solidFill>
                <a:latin typeface="Times New Roman" panose="02020603050405020304" pitchFamily="18" charset="0"/>
                <a:ea typeface="Arial Unicode MS"/>
                <a:cs typeface="Times New Roman" panose="02020603050405020304" pitchFamily="18" charset="0"/>
              </a:rPr>
              <a:t>тока </a:t>
            </a:r>
            <a:r>
              <a:rPr lang="ru-RU" sz="2400" dirty="0">
                <a:solidFill>
                  <a:srgbClr val="000000"/>
                </a:solidFill>
                <a:latin typeface="Times New Roman" panose="02020603050405020304" pitchFamily="18" charset="0"/>
                <a:cs typeface="Times New Roman" panose="02020603050405020304" pitchFamily="18" charset="0"/>
              </a:rPr>
              <a:t>становятся мягче.</a:t>
            </a:r>
            <a:endParaRPr lang="ru-RU" sz="2400" dirty="0">
              <a:latin typeface="Times New Roman" panose="02020603050405020304" pitchFamily="18" charset="0"/>
              <a:cs typeface="Times New Roman" panose="02020603050405020304" pitchFamily="18" charset="0"/>
            </a:endParaRPr>
          </a:p>
        </p:txBody>
      </p:sp>
      <p:pic>
        <p:nvPicPr>
          <p:cNvPr id="5" name="Рисунок 4" descr="Рис 2.png">
            <a:extLst>
              <a:ext uri="{FF2B5EF4-FFF2-40B4-BE49-F238E27FC236}">
                <a16:creationId xmlns:a16="http://schemas.microsoft.com/office/drawing/2014/main" id="{946DE036-8AEF-4413-AF20-C88CF1051FA4}"/>
              </a:ext>
            </a:extLst>
          </p:cNvPr>
          <p:cNvPicPr/>
          <p:nvPr/>
        </p:nvPicPr>
        <p:blipFill>
          <a:blip r:embed="rId2" cstate="print"/>
          <a:stretch>
            <a:fillRect/>
          </a:stretch>
        </p:blipFill>
        <p:spPr>
          <a:xfrm>
            <a:off x="1907704" y="4005064"/>
            <a:ext cx="5040560" cy="2664296"/>
          </a:xfrm>
          <a:prstGeom prst="rect">
            <a:avLst/>
          </a:prstGeom>
        </p:spPr>
      </p:pic>
    </p:spTree>
    <p:extLst>
      <p:ext uri="{BB962C8B-B14F-4D97-AF65-F5344CB8AC3E}">
        <p14:creationId xmlns:p14="http://schemas.microsoft.com/office/powerpoint/2010/main" val="2894501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E592D992-611D-494A-91FC-D1BB2C9F1A0B}"/>
              </a:ext>
            </a:extLst>
          </p:cNvPr>
          <p:cNvSpPr/>
          <p:nvPr/>
        </p:nvSpPr>
        <p:spPr>
          <a:xfrm>
            <a:off x="191350" y="489446"/>
            <a:ext cx="8784976" cy="1569660"/>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С умень</a:t>
            </a:r>
            <a:r>
              <a:rPr lang="ru-RU" sz="2400" spc="50" dirty="0">
                <a:solidFill>
                  <a:srgbClr val="000000"/>
                </a:solidFill>
                <a:latin typeface="Times New Roman" panose="02020603050405020304" pitchFamily="18" charset="0"/>
                <a:ea typeface="Arial Unicode MS"/>
                <a:cs typeface="Times New Roman" panose="02020603050405020304" pitchFamily="18" charset="0"/>
              </a:rPr>
              <a:t>шением </a:t>
            </a:r>
            <a:r>
              <a:rPr lang="ru-RU" sz="2400" dirty="0">
                <a:solidFill>
                  <a:srgbClr val="000000"/>
                </a:solidFill>
                <a:latin typeface="Times New Roman" panose="02020603050405020304" pitchFamily="18" charset="0"/>
                <a:cs typeface="Times New Roman" panose="02020603050405020304" pitchFamily="18" charset="0"/>
              </a:rPr>
              <a:t>потока угол наклона уменьшается, а вместе с ним и жест</a:t>
            </a:r>
            <a:r>
              <a:rPr lang="ru-RU" sz="2400" spc="50" dirty="0">
                <a:solidFill>
                  <a:srgbClr val="000000"/>
                </a:solidFill>
                <a:latin typeface="Times New Roman" panose="02020603050405020304" pitchFamily="18" charset="0"/>
                <a:ea typeface="Arial Unicode MS"/>
                <a:cs typeface="Times New Roman" panose="02020603050405020304" pitchFamily="18" charset="0"/>
              </a:rPr>
              <a:t>кость </a:t>
            </a:r>
            <a:r>
              <a:rPr lang="ru-RU" sz="2400" dirty="0">
                <a:solidFill>
                  <a:srgbClr val="000000"/>
                </a:solidFill>
                <a:latin typeface="Times New Roman" panose="02020603050405020304" pitchFamily="18" charset="0"/>
                <a:cs typeface="Times New Roman" panose="02020603050405020304" pitchFamily="18" charset="0"/>
              </a:rPr>
              <a:t>характеристики. Работа на регулировочных характеристиках </a:t>
            </a:r>
            <a:r>
              <a:rPr lang="ru-RU" sz="2400" spc="50" dirty="0">
                <a:solidFill>
                  <a:srgbClr val="000000"/>
                </a:solidFill>
                <a:latin typeface="Times New Roman" panose="02020603050405020304" pitchFamily="18" charset="0"/>
                <a:ea typeface="Arial Unicode MS"/>
                <a:cs typeface="Times New Roman" panose="02020603050405020304" pitchFamily="18" charset="0"/>
              </a:rPr>
              <a:t>менее </a:t>
            </a:r>
            <a:r>
              <a:rPr lang="ru-RU" sz="2400" dirty="0">
                <a:solidFill>
                  <a:srgbClr val="000000"/>
                </a:solidFill>
                <a:latin typeface="Times New Roman" panose="02020603050405020304" pitchFamily="18" charset="0"/>
                <a:cs typeface="Times New Roman" panose="02020603050405020304" pitchFamily="18" charset="0"/>
              </a:rPr>
              <a:t>стабильна, чем на естественной характеристике.</a:t>
            </a:r>
            <a:endParaRPr lang="ru-RU" sz="24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6145D07E-48F9-4054-BFA5-6ECE7E8F00B3}"/>
              </a:ext>
            </a:extLst>
          </p:cNvPr>
          <p:cNvSpPr/>
          <p:nvPr/>
        </p:nvSpPr>
        <p:spPr>
          <a:xfrm>
            <a:off x="179512" y="2204864"/>
            <a:ext cx="8784976" cy="1938992"/>
          </a:xfrm>
          <a:prstGeom prst="rect">
            <a:avLst/>
          </a:prstGeom>
        </p:spPr>
        <p:txBody>
          <a:bodyPr wrap="square">
            <a:spAutoFit/>
          </a:bodyPr>
          <a:lstStyle/>
          <a:p>
            <a:pPr algn="just"/>
            <a:r>
              <a:rPr lang="ru-RU" sz="2400" u="sng" dirty="0">
                <a:solidFill>
                  <a:srgbClr val="000000"/>
                </a:solidFill>
                <a:latin typeface="Times New Roman" panose="02020603050405020304" pitchFamily="18" charset="0"/>
                <a:cs typeface="Times New Roman" panose="02020603050405020304" pitchFamily="18" charset="0"/>
              </a:rPr>
              <a:t>Пределы регулирования скорости</a:t>
            </a:r>
            <a:r>
              <a:rPr lang="ru-RU" sz="2400" dirty="0">
                <a:solidFill>
                  <a:srgbClr val="000000"/>
                </a:solidFill>
                <a:latin typeface="Times New Roman" panose="02020603050405020304" pitchFamily="18" charset="0"/>
                <a:cs typeface="Times New Roman" panose="02020603050405020304" pitchFamily="18" charset="0"/>
              </a:rPr>
              <a:t> при изменении потока ограни­чиваются механической прочностью машины, условиями коммутации при увеличении скорости и снижением стабильности работы на регулировочных характеристиках. Допустимый предел регулирования скорости 3:1.</a:t>
            </a:r>
            <a:endParaRPr lang="ru-RU" sz="2400"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38134181-876E-4A8E-9F6E-F10F7EAB2362}"/>
              </a:ext>
            </a:extLst>
          </p:cNvPr>
          <p:cNvSpPr/>
          <p:nvPr/>
        </p:nvSpPr>
        <p:spPr>
          <a:xfrm>
            <a:off x="191350" y="4509120"/>
            <a:ext cx="8701130" cy="1569660"/>
          </a:xfrm>
          <a:prstGeom prst="rect">
            <a:avLst/>
          </a:prstGeom>
        </p:spPr>
        <p:txBody>
          <a:bodyPr wrap="square">
            <a:spAutoFit/>
          </a:bodyPr>
          <a:lstStyle/>
          <a:p>
            <a:pPr indent="226695"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Постоянные потери при данном способе регулирования меняются мало. Потери в обмотке возбуждения уменьшаются, механические потери растут, потери в стали меняются незначительно.</a:t>
            </a:r>
            <a:endParaRPr lang="ru-RU"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51209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a:ln>
                <a:noFill/>
              </a:ln>
              <a:solidFill>
                <a:schemeClr val="tx1"/>
              </a:solidFill>
              <a:effectLst/>
              <a:latin typeface="Arial" pitchFamily="34" charset="0"/>
              <a:cs typeface="Arial" pitchFamily="34" charset="0"/>
            </a:endParaRPr>
          </a:p>
        </p:txBody>
      </p:sp>
      <p:sp>
        <p:nvSpPr>
          <p:cNvPr id="6" name="Прямоугольник 5">
            <a:extLst>
              <a:ext uri="{FF2B5EF4-FFF2-40B4-BE49-F238E27FC236}">
                <a16:creationId xmlns:a16="http://schemas.microsoft.com/office/drawing/2014/main" id="{2F89B5EC-E432-4E14-A6C3-4421C5B56A0A}"/>
              </a:ext>
            </a:extLst>
          </p:cNvPr>
          <p:cNvSpPr/>
          <p:nvPr/>
        </p:nvSpPr>
        <p:spPr>
          <a:xfrm>
            <a:off x="179510" y="180180"/>
            <a:ext cx="8784976" cy="830997"/>
          </a:xfrm>
          <a:prstGeom prst="rect">
            <a:avLst/>
          </a:prstGeom>
        </p:spPr>
        <p:txBody>
          <a:bodyPr wrap="square">
            <a:spAutoFit/>
          </a:bodyPr>
          <a:lstStyle/>
          <a:p>
            <a:r>
              <a:rPr lang="ru-RU" sz="2400" dirty="0">
                <a:solidFill>
                  <a:srgbClr val="000000"/>
                </a:solidFill>
                <a:latin typeface="Times New Roman" panose="02020603050405020304" pitchFamily="18" charset="0"/>
                <a:cs typeface="Times New Roman" panose="02020603050405020304" pitchFamily="18" charset="0"/>
              </a:rPr>
              <a:t>Потери при регулировании скорости изменением потока могут быть определены по формуле:</a:t>
            </a:r>
            <a:endParaRPr lang="ru-R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7" name="Прямоугольник 6">
                <a:extLst>
                  <a:ext uri="{FF2B5EF4-FFF2-40B4-BE49-F238E27FC236}">
                    <a16:creationId xmlns:a16="http://schemas.microsoft.com/office/drawing/2014/main" id="{88D7CDCA-BDA3-4861-B080-424F8F1C2373}"/>
                  </a:ext>
                </a:extLst>
              </p:cNvPr>
              <p:cNvSpPr/>
              <p:nvPr/>
            </p:nvSpPr>
            <p:spPr>
              <a:xfrm>
                <a:off x="2051720" y="1025614"/>
                <a:ext cx="4320480" cy="570541"/>
              </a:xfrm>
              <a:prstGeom prst="rect">
                <a:avLst/>
              </a:prstGeom>
            </p:spPr>
            <p:txBody>
              <a:bodyPr wrap="square">
                <a:spAutoFit/>
              </a:bodyPr>
              <a:lstStyle/>
              <a:p>
                <a14:m>
                  <m:oMathPara xmlns:m="http://schemas.openxmlformats.org/officeDocument/2006/math">
                    <m:oMathParaPr>
                      <m:jc m:val="centerGroup"/>
                    </m:oMathParaPr>
                    <m:oMath xmlns:m="http://schemas.openxmlformats.org/officeDocument/2006/math">
                      <m:sSub>
                        <m:sSubPr>
                          <m:ctrlPr>
                            <a:rPr lang="ru-RU" sz="2800">
                              <a:latin typeface="Cambria Math" panose="02040503050406030204" pitchFamily="18" charset="0"/>
                            </a:rPr>
                          </m:ctrlPr>
                        </m:sSubPr>
                        <m:e>
                          <m:r>
                            <a:rPr lang="ru-RU" sz="2800">
                              <a:latin typeface="Cambria Math" panose="02040503050406030204" pitchFamily="18" charset="0"/>
                            </a:rPr>
                            <m:t>∆</m:t>
                          </m:r>
                          <m:r>
                            <a:rPr lang="ru-RU" sz="2800" i="1">
                              <a:latin typeface="Cambria Math" panose="02040503050406030204" pitchFamily="18" charset="0"/>
                            </a:rPr>
                            <m:t>𝑃</m:t>
                          </m:r>
                        </m:e>
                        <m:sub>
                          <m:r>
                            <a:rPr lang="ru-RU" sz="2800" i="0">
                              <a:latin typeface="Cambria Math" panose="02040503050406030204" pitchFamily="18" charset="0"/>
                            </a:rPr>
                            <m:t>р</m:t>
                          </m:r>
                        </m:sub>
                      </m:sSub>
                      <m:r>
                        <a:rPr lang="ru-RU" sz="2800" i="0">
                          <a:latin typeface="Cambria Math" panose="02040503050406030204" pitchFamily="18" charset="0"/>
                        </a:rPr>
                        <m:t>=</m:t>
                      </m:r>
                      <m:sSub>
                        <m:sSubPr>
                          <m:ctrlPr>
                            <a:rPr lang="ru-RU" sz="2800" i="1">
                              <a:latin typeface="Cambria Math" panose="02040503050406030204" pitchFamily="18" charset="0"/>
                            </a:rPr>
                          </m:ctrlPr>
                        </m:sSubPr>
                        <m:e>
                          <m:r>
                            <a:rPr lang="ru-RU" sz="2800" i="0">
                              <a:latin typeface="Cambria Math" panose="02040503050406030204" pitchFamily="18" charset="0"/>
                            </a:rPr>
                            <m:t>∆</m:t>
                          </m:r>
                          <m:r>
                            <a:rPr lang="ru-RU" sz="2800" i="1">
                              <a:latin typeface="Cambria Math" panose="02040503050406030204" pitchFamily="18" charset="0"/>
                            </a:rPr>
                            <m:t>𝑃</m:t>
                          </m:r>
                        </m:e>
                        <m:sub>
                          <m:r>
                            <a:rPr lang="ru-RU" sz="2800" i="0">
                              <a:latin typeface="Cambria Math" panose="02040503050406030204" pitchFamily="18" charset="0"/>
                            </a:rPr>
                            <m:t>р</m:t>
                          </m:r>
                        </m:sub>
                      </m:sSub>
                      <m:r>
                        <a:rPr lang="ru-RU" sz="2800" i="0">
                          <a:latin typeface="Cambria Math" panose="02040503050406030204" pitchFamily="18" charset="0"/>
                        </a:rPr>
                        <m:t>+∆</m:t>
                      </m:r>
                      <m:sSub>
                        <m:sSubPr>
                          <m:ctrlPr>
                            <a:rPr lang="ru-RU" sz="2800" i="1">
                              <a:latin typeface="Cambria Math" panose="02040503050406030204" pitchFamily="18" charset="0"/>
                            </a:rPr>
                          </m:ctrlPr>
                        </m:sSubPr>
                        <m:e>
                          <m:r>
                            <a:rPr lang="ru-RU" sz="2800" i="1">
                              <a:latin typeface="Cambria Math" panose="02040503050406030204" pitchFamily="18" charset="0"/>
                            </a:rPr>
                            <m:t>𝑃</m:t>
                          </m:r>
                        </m:e>
                        <m:sub>
                          <m:r>
                            <a:rPr lang="ru-RU" sz="2800" i="1">
                              <a:latin typeface="Cambria Math" panose="02040503050406030204" pitchFamily="18" charset="0"/>
                            </a:rPr>
                            <m:t>𝑣</m:t>
                          </m:r>
                          <m:r>
                            <a:rPr lang="ru-RU" sz="2800" i="0">
                              <a:latin typeface="Cambria Math" panose="02040503050406030204" pitchFamily="18" charset="0"/>
                            </a:rPr>
                            <m:t>н</m:t>
                          </m:r>
                        </m:sub>
                      </m:sSub>
                      <m:sSubSup>
                        <m:sSubSupPr>
                          <m:ctrlPr>
                            <a:rPr lang="ru-RU" sz="2800" i="1">
                              <a:latin typeface="Cambria Math" panose="02040503050406030204" pitchFamily="18" charset="0"/>
                            </a:rPr>
                          </m:ctrlPr>
                        </m:sSubSupPr>
                        <m:e>
                          <m:r>
                            <a:rPr lang="ru-RU" sz="2800" i="1">
                              <a:latin typeface="Cambria Math" panose="02040503050406030204" pitchFamily="18" charset="0"/>
                            </a:rPr>
                            <m:t>𝑖</m:t>
                          </m:r>
                        </m:e>
                        <m:sub>
                          <m:r>
                            <a:rPr lang="ru-RU" sz="2800" i="0">
                              <a:latin typeface="Cambria Math" panose="02040503050406030204" pitchFamily="18" charset="0"/>
                            </a:rPr>
                            <m:t>я</m:t>
                          </m:r>
                        </m:sub>
                        <m:sup>
                          <m:r>
                            <a:rPr lang="ru-RU" sz="2800" i="0">
                              <a:latin typeface="Cambria Math" panose="02040503050406030204" pitchFamily="18" charset="0"/>
                            </a:rPr>
                            <m:t>2</m:t>
                          </m:r>
                        </m:sup>
                      </m:sSubSup>
                    </m:oMath>
                  </m:oMathPara>
                </a14:m>
                <a:endParaRPr lang="ru-RU" sz="2800" dirty="0">
                  <a:latin typeface="Times New Roman" panose="02020603050405020304" pitchFamily="18" charset="0"/>
                  <a:cs typeface="Times New Roman" panose="02020603050405020304" pitchFamily="18" charset="0"/>
                </a:endParaRPr>
              </a:p>
            </p:txBody>
          </p:sp>
        </mc:Choice>
        <mc:Fallback>
          <p:sp>
            <p:nvSpPr>
              <p:cNvPr id="7" name="Прямоугольник 6">
                <a:extLst>
                  <a:ext uri="{FF2B5EF4-FFF2-40B4-BE49-F238E27FC236}">
                    <a16:creationId xmlns:a16="http://schemas.microsoft.com/office/drawing/2014/main" id="{88D7CDCA-BDA3-4861-B080-424F8F1C2373}"/>
                  </a:ext>
                </a:extLst>
              </p:cNvPr>
              <p:cNvSpPr>
                <a:spLocks noRot="1" noChangeAspect="1" noMove="1" noResize="1" noEditPoints="1" noAdjustHandles="1" noChangeArrowheads="1" noChangeShapeType="1" noTextEdit="1"/>
              </p:cNvSpPr>
              <p:nvPr/>
            </p:nvSpPr>
            <p:spPr>
              <a:xfrm>
                <a:off x="2051720" y="1025614"/>
                <a:ext cx="4320480" cy="570541"/>
              </a:xfrm>
              <a:prstGeom prst="rect">
                <a:avLst/>
              </a:prstGeom>
              <a:blipFill>
                <a:blip r:embed="rId2"/>
                <a:stretch>
                  <a:fillRect/>
                </a:stretch>
              </a:blipFill>
            </p:spPr>
            <p:txBody>
              <a:bodyPr/>
              <a:lstStyle/>
              <a:p>
                <a:r>
                  <a:rPr lang="ru-RU">
                    <a:noFill/>
                  </a:rPr>
                  <a:t> </a:t>
                </a:r>
              </a:p>
            </p:txBody>
          </p:sp>
        </mc:Fallback>
      </mc:AlternateContent>
      <p:sp>
        <p:nvSpPr>
          <p:cNvPr id="9" name="Прямоугольник 8">
            <a:extLst>
              <a:ext uri="{FF2B5EF4-FFF2-40B4-BE49-F238E27FC236}">
                <a16:creationId xmlns:a16="http://schemas.microsoft.com/office/drawing/2014/main" id="{B5AA3A13-2EDE-40DB-A48E-A51CE2E350F8}"/>
              </a:ext>
            </a:extLst>
          </p:cNvPr>
          <p:cNvSpPr/>
          <p:nvPr/>
        </p:nvSpPr>
        <p:spPr>
          <a:xfrm>
            <a:off x="215514" y="1738399"/>
            <a:ext cx="8712968" cy="1938992"/>
          </a:xfrm>
          <a:prstGeom prst="rect">
            <a:avLst/>
          </a:prstGeom>
        </p:spPr>
        <p:txBody>
          <a:bodyPr wrap="square">
            <a:spAutoFit/>
          </a:bodyPr>
          <a:lstStyle/>
          <a:p>
            <a:pPr marL="228600" indent="-228600"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где </a:t>
            </a:r>
            <a:r>
              <a:rPr lang="ru-RU"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4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i="1" baseline="-25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потери при работе двигателей на регулировочной </a:t>
            </a:r>
            <a:r>
              <a:rPr lang="ru-RU" sz="24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хар-ке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indent="228600" algn="just"/>
            <a:r>
              <a:rPr lang="ru-RU"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ru-RU" sz="24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i="1" baseline="-25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постоянные потери;</a:t>
            </a:r>
            <a:endParaRPr lang="ru-RU"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indent="-228600" algn="just"/>
            <a:r>
              <a:rPr lang="ru-RU"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∆Р</a:t>
            </a:r>
            <a:r>
              <a:rPr lang="en-US" sz="2400" b="1" i="1"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a:t>
            </a:r>
            <a:r>
              <a:rPr lang="ru-RU" sz="2400" b="1" i="1" baseline="-250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переменные потери при номинальной нагрузке;</a:t>
            </a:r>
            <a:endParaRPr lang="ru-RU"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r>
              <a:rPr lang="ru-RU" sz="2400" b="1" i="1" dirty="0">
                <a:solidFill>
                  <a:srgbClr val="000000"/>
                </a:solidFill>
                <a:latin typeface="Times New Roman" panose="02020603050405020304" pitchFamily="18" charset="0"/>
                <a:cs typeface="Times New Roman" panose="02020603050405020304" pitchFamily="18" charset="0"/>
              </a:rPr>
              <a:t>    </a:t>
            </a:r>
            <a:r>
              <a:rPr lang="en-US" sz="2400" b="1" i="1" dirty="0" err="1">
                <a:solidFill>
                  <a:srgbClr val="000000"/>
                </a:solidFill>
                <a:latin typeface="Times New Roman" panose="02020603050405020304" pitchFamily="18" charset="0"/>
                <a:cs typeface="Times New Roman" panose="02020603050405020304" pitchFamily="18" charset="0"/>
              </a:rPr>
              <a:t>i</a:t>
            </a:r>
            <a:r>
              <a:rPr lang="ru-RU" sz="2400" baseline="-25000" dirty="0">
                <a:solidFill>
                  <a:srgbClr val="000000"/>
                </a:solidFill>
                <a:latin typeface="Times New Roman" panose="02020603050405020304" pitchFamily="18" charset="0"/>
                <a:cs typeface="Times New Roman" panose="02020603050405020304" pitchFamily="18" charset="0"/>
              </a:rPr>
              <a:t>я</a:t>
            </a:r>
            <a:r>
              <a:rPr lang="ru-RU" sz="2400" dirty="0">
                <a:solidFill>
                  <a:srgbClr val="000000"/>
                </a:solidFill>
                <a:latin typeface="Times New Roman" panose="02020603050405020304" pitchFamily="18" charset="0"/>
                <a:cs typeface="Times New Roman" panose="02020603050405020304" pitchFamily="18" charset="0"/>
              </a:rPr>
              <a:t> ‑относительная величина тока якоря.</a:t>
            </a:r>
            <a:endParaRPr lang="ru-RU" sz="2400" dirty="0">
              <a:latin typeface="Times New Roman" panose="02020603050405020304" pitchFamily="18" charset="0"/>
              <a:cs typeface="Times New Roman" panose="02020603050405020304" pitchFamily="18" charset="0"/>
            </a:endParaRPr>
          </a:p>
        </p:txBody>
      </p:sp>
      <p:sp>
        <p:nvSpPr>
          <p:cNvPr id="11" name="Прямоугольник 10">
            <a:extLst>
              <a:ext uri="{FF2B5EF4-FFF2-40B4-BE49-F238E27FC236}">
                <a16:creationId xmlns:a16="http://schemas.microsoft.com/office/drawing/2014/main" id="{76F88F51-0457-48BE-87E1-63F42A397A3A}"/>
              </a:ext>
            </a:extLst>
          </p:cNvPr>
          <p:cNvSpPr/>
          <p:nvPr/>
        </p:nvSpPr>
        <p:spPr>
          <a:xfrm>
            <a:off x="179510" y="3933056"/>
            <a:ext cx="8712968" cy="2308324"/>
          </a:xfrm>
          <a:prstGeom prst="rect">
            <a:avLst/>
          </a:prstGeom>
        </p:spPr>
        <p:txBody>
          <a:bodyPr wrap="square">
            <a:spAutoFit/>
          </a:bodyPr>
          <a:lstStyle/>
          <a:p>
            <a:pPr algn="just"/>
            <a:r>
              <a:rPr lang="ru-RU" sz="2400" spc="-20" dirty="0">
                <a:solidFill>
                  <a:srgbClr val="000000"/>
                </a:solidFill>
                <a:latin typeface="Times New Roman" panose="02020603050405020304" pitchFamily="18" charset="0"/>
                <a:cs typeface="Times New Roman" panose="02020603050405020304" pitchFamily="18" charset="0"/>
              </a:rPr>
              <a:t>Хотя дополнительные потери отсутствуют и способ экономичен, однако следует помнить, что на малых скоростях, соответствующих естественной </a:t>
            </a:r>
            <a:r>
              <a:rPr lang="ru-RU" sz="2400" spc="-20" dirty="0" err="1">
                <a:solidFill>
                  <a:srgbClr val="000000"/>
                </a:solidFill>
                <a:latin typeface="Times New Roman" panose="02020603050405020304" pitchFamily="18" charset="0"/>
                <a:cs typeface="Times New Roman" panose="02020603050405020304" pitchFamily="18" charset="0"/>
              </a:rPr>
              <a:t>хар-ке</a:t>
            </a:r>
            <a:r>
              <a:rPr lang="ru-RU" sz="2400" spc="-20" dirty="0">
                <a:solidFill>
                  <a:srgbClr val="000000"/>
                </a:solidFill>
                <a:latin typeface="Times New Roman" panose="02020603050405020304" pitchFamily="18" charset="0"/>
                <a:cs typeface="Times New Roman" panose="02020603050405020304" pitchFamily="18" charset="0"/>
              </a:rPr>
              <a:t>, двигатель может быть настолько недогружен, что коэффициент полезного действия будет меньше, чем при регулировании скорости изменением активного сопротивления в цепи якоря.</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858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79512" y="260648"/>
            <a:ext cx="8712968" cy="1584176"/>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just"/>
            <a:r>
              <a:rPr lang="ru-RU" sz="3200" b="1" dirty="0">
                <a:solidFill>
                  <a:schemeClr val="tx1"/>
                </a:solidFill>
                <a:latin typeface="Cambria" pitchFamily="18" charset="0"/>
              </a:rPr>
              <a:t>4. Регулирование скорости ДПТ независимого возбуждения изменением величины подводимого напряжения.</a:t>
            </a:r>
          </a:p>
        </p:txBody>
      </p:sp>
      <p:sp>
        <p:nvSpPr>
          <p:cNvPr id="4" name="Прямоугольник 3">
            <a:extLst>
              <a:ext uri="{FF2B5EF4-FFF2-40B4-BE49-F238E27FC236}">
                <a16:creationId xmlns:a16="http://schemas.microsoft.com/office/drawing/2014/main" id="{4ADAA38C-CF92-45AD-9FAE-78278B341E49}"/>
              </a:ext>
            </a:extLst>
          </p:cNvPr>
          <p:cNvSpPr/>
          <p:nvPr/>
        </p:nvSpPr>
        <p:spPr>
          <a:xfrm>
            <a:off x="215516" y="2100912"/>
            <a:ext cx="8712968" cy="3416320"/>
          </a:xfrm>
          <a:prstGeom prst="rect">
            <a:avLst/>
          </a:prstGeom>
        </p:spPr>
        <p:txBody>
          <a:bodyPr wrap="square">
            <a:spAutoFit/>
          </a:bodyPr>
          <a:lstStyle/>
          <a:p>
            <a:pPr algn="just"/>
            <a:r>
              <a:rPr lang="ru-RU" sz="2400" spc="-20" dirty="0">
                <a:solidFill>
                  <a:srgbClr val="000000"/>
                </a:solidFill>
                <a:latin typeface="Times New Roman" panose="02020603050405020304" pitchFamily="18" charset="0"/>
                <a:ea typeface="Arial Unicode MS"/>
                <a:cs typeface="Times New Roman" panose="02020603050405020304" pitchFamily="18" charset="0"/>
              </a:rPr>
              <a:t>Данный способ регулирования </a:t>
            </a:r>
            <a:r>
              <a:rPr lang="ru-RU" sz="2400" spc="-20" dirty="0">
                <a:solidFill>
                  <a:srgbClr val="000000"/>
                </a:solidFill>
                <a:latin typeface="Times New Roman" panose="02020603050405020304" pitchFamily="18" charset="0"/>
                <a:cs typeface="Times New Roman" panose="02020603050405020304" pitchFamily="18" charset="0"/>
              </a:rPr>
              <a:t>применяют, когда к приводу предъявляются повышенные требования в отношении стабильности, плавности и диапазона регулирования, необходимости сохранения величины допустимого момента. В этом случае наклон механических характеристик не меняется, регулировочные характеристики идут параллельно естественной. Характеристики сохраняют свою жесткость, обеспечивая стабильную работу при любой заданной скорости. Диапазон регулирования достигает значительной величины (8 ‑ 10) : 1</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7255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Прямоугольник 14">
            <a:extLst>
              <a:ext uri="{FF2B5EF4-FFF2-40B4-BE49-F238E27FC236}">
                <a16:creationId xmlns:a16="http://schemas.microsoft.com/office/drawing/2014/main" id="{F18D3210-4E24-4254-A6CE-26C2EB1CF51D}"/>
              </a:ext>
            </a:extLst>
          </p:cNvPr>
          <p:cNvSpPr/>
          <p:nvPr/>
        </p:nvSpPr>
        <p:spPr>
          <a:xfrm>
            <a:off x="179512" y="260648"/>
            <a:ext cx="8784976" cy="1938992"/>
          </a:xfrm>
          <a:prstGeom prst="rect">
            <a:avLst/>
          </a:prstGeom>
        </p:spPr>
        <p:txBody>
          <a:bodyPr wrap="square">
            <a:spAutoFit/>
          </a:bodyPr>
          <a:lstStyle/>
          <a:p>
            <a:pPr indent="228600" algn="just"/>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Регулирование скорости с использованием индивидуального ис­точника питания </a:t>
            </a:r>
            <a:r>
              <a:rPr lang="ru-RU" sz="24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очень плавное</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 осуществляется вниз от основной скорости.</a:t>
            </a:r>
            <a:endParaRPr lang="ru-RU" sz="2400" spc="5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400" dirty="0">
                <a:solidFill>
                  <a:srgbClr val="000000"/>
                </a:solidFill>
                <a:latin typeface="Times New Roman" panose="02020603050405020304" pitchFamily="18" charset="0"/>
                <a:cs typeface="Times New Roman" panose="02020603050405020304" pitchFamily="18" charset="0"/>
              </a:rPr>
              <a:t>Регулирование изменением напряжения производится при пере­менной мощности и постоянном допустимом моменте.</a:t>
            </a:r>
            <a:endParaRPr lang="ru-RU" sz="2400" dirty="0">
              <a:latin typeface="Times New Roman" panose="02020603050405020304" pitchFamily="18" charset="0"/>
              <a:cs typeface="Times New Roman" panose="02020603050405020304" pitchFamily="18" charset="0"/>
            </a:endParaRPr>
          </a:p>
        </p:txBody>
      </p:sp>
      <p:sp>
        <p:nvSpPr>
          <p:cNvPr id="16" name="Прямоугольник 15">
            <a:extLst>
              <a:ext uri="{FF2B5EF4-FFF2-40B4-BE49-F238E27FC236}">
                <a16:creationId xmlns:a16="http://schemas.microsoft.com/office/drawing/2014/main" id="{79027065-504D-4D8D-AB2D-DDD6ABF53EEA}"/>
              </a:ext>
            </a:extLst>
          </p:cNvPr>
          <p:cNvSpPr/>
          <p:nvPr/>
        </p:nvSpPr>
        <p:spPr>
          <a:xfrm>
            <a:off x="179512" y="2551837"/>
            <a:ext cx="8784976" cy="1569660"/>
          </a:xfrm>
          <a:prstGeom prst="rect">
            <a:avLst/>
          </a:prstGeom>
        </p:spPr>
        <p:txBody>
          <a:bodyPr wrap="square">
            <a:spAutoFit/>
          </a:bodyPr>
          <a:lstStyle/>
          <a:p>
            <a:pPr algn="just"/>
            <a:r>
              <a:rPr lang="ru-RU" sz="2400" b="1" i="1" spc="-20" dirty="0">
                <a:solidFill>
                  <a:srgbClr val="000000"/>
                </a:solidFill>
                <a:latin typeface="Times New Roman" panose="02020603050405020304" pitchFamily="18" charset="0"/>
                <a:cs typeface="Times New Roman" panose="02020603050405020304" pitchFamily="18" charset="0"/>
              </a:rPr>
              <a:t>Способ достаточно экономичен</a:t>
            </a:r>
            <a:r>
              <a:rPr lang="ru-RU" sz="2400" spc="-20" dirty="0">
                <a:solidFill>
                  <a:srgbClr val="000000"/>
                </a:solidFill>
                <a:latin typeface="Times New Roman" panose="02020603050405020304" pitchFamily="18" charset="0"/>
                <a:cs typeface="Times New Roman" panose="02020603050405020304" pitchFamily="18" charset="0"/>
              </a:rPr>
              <a:t> (в отношении потерь двигателя), но велики первоначальные затраты и эксплуатационные расходы, связанные с применением, как правило, индивидуального источника питания.</a:t>
            </a:r>
            <a:endParaRPr lang="ru-RU" sz="2400" dirty="0">
              <a:latin typeface="Times New Roman" panose="02020603050405020304" pitchFamily="18" charset="0"/>
              <a:cs typeface="Times New Roman" panose="02020603050405020304" pitchFamily="18" charset="0"/>
            </a:endParaRPr>
          </a:p>
        </p:txBody>
      </p:sp>
      <p:sp>
        <p:nvSpPr>
          <p:cNvPr id="17" name="Прямоугольник 16">
            <a:extLst>
              <a:ext uri="{FF2B5EF4-FFF2-40B4-BE49-F238E27FC236}">
                <a16:creationId xmlns:a16="http://schemas.microsoft.com/office/drawing/2014/main" id="{4444B312-159F-4A54-B91F-D650792DC979}"/>
              </a:ext>
            </a:extLst>
          </p:cNvPr>
          <p:cNvSpPr/>
          <p:nvPr/>
        </p:nvSpPr>
        <p:spPr>
          <a:xfrm>
            <a:off x="179512" y="4470987"/>
            <a:ext cx="8784976" cy="1938992"/>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При регулировании скорости изменением напряжения величина постоянных потерь будет изменяться так же, как и при регулировании скорости изменением сопротивления в цепи якоря; переменные потери не будут зависеть от скорости, их величина определится нагрузочным моментом.</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62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79512" y="332656"/>
            <a:ext cx="8784976" cy="584775"/>
          </a:xfrm>
          <a:prstGeom prst="rect">
            <a:avLst/>
          </a:prstGeom>
        </p:spPr>
        <p:txBody>
          <a:bodyPr wrap="square">
            <a:spAutoFit/>
          </a:bodyPr>
          <a:lstStyle/>
          <a:p>
            <a:r>
              <a:rPr lang="ru-RU" sz="3200" b="1" dirty="0">
                <a:latin typeface="Times New Roman" pitchFamily="18" charset="0"/>
                <a:cs typeface="Times New Roman" pitchFamily="18" charset="0"/>
              </a:rPr>
              <a:t>5. Регулирование скорости ДПТ в системе Г-Д</a:t>
            </a:r>
          </a:p>
        </p:txBody>
      </p:sp>
      <p:sp>
        <p:nvSpPr>
          <p:cNvPr id="2" name="Прямоугольник 1">
            <a:extLst>
              <a:ext uri="{FF2B5EF4-FFF2-40B4-BE49-F238E27FC236}">
                <a16:creationId xmlns:a16="http://schemas.microsoft.com/office/drawing/2014/main" id="{DE3B9D8B-5F01-400E-8DDC-96F3375A8D8F}"/>
              </a:ext>
            </a:extLst>
          </p:cNvPr>
          <p:cNvSpPr/>
          <p:nvPr/>
        </p:nvSpPr>
        <p:spPr>
          <a:xfrm>
            <a:off x="179512" y="1052736"/>
            <a:ext cx="8784976" cy="1569660"/>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Для плавного регулирования скорости в широком диапазоне </a:t>
            </a:r>
            <a:r>
              <a:rPr lang="ru-RU" sz="2400" spc="250" dirty="0">
                <a:solidFill>
                  <a:srgbClr val="000000"/>
                </a:solidFill>
                <a:latin typeface="Times New Roman" panose="02020603050405020304" pitchFamily="18" charset="0"/>
                <a:ea typeface="Arial Unicode MS"/>
                <a:cs typeface="Times New Roman" panose="02020603050405020304" pitchFamily="18" charset="0"/>
              </a:rPr>
              <a:t>(10:1</a:t>
            </a:r>
            <a:r>
              <a:rPr lang="ru-RU" sz="2400" dirty="0">
                <a:solidFill>
                  <a:srgbClr val="000000"/>
                </a:solidFill>
                <a:latin typeface="Times New Roman" panose="02020603050405020304" pitchFamily="18" charset="0"/>
                <a:cs typeface="Times New Roman" panose="02020603050405020304" pitchFamily="18" charset="0"/>
              </a:rPr>
              <a:t> и более), а также для обеспечения частых пусков и реверсирования двигателя применяется система генератор ‑ двигатель (система </a:t>
            </a:r>
            <a:r>
              <a:rPr lang="ru-RU" sz="2400" b="1" i="1" spc="250" dirty="0">
                <a:solidFill>
                  <a:srgbClr val="000000"/>
                </a:solidFill>
                <a:latin typeface="Times New Roman" panose="02020603050405020304" pitchFamily="18" charset="0"/>
                <a:ea typeface="Arial Unicode MS"/>
                <a:cs typeface="Times New Roman" panose="02020603050405020304" pitchFamily="18" charset="0"/>
              </a:rPr>
              <a:t>Г ‑ Д</a:t>
            </a:r>
            <a:r>
              <a:rPr lang="ru-RU" sz="2400" spc="250" dirty="0">
                <a:solidFill>
                  <a:srgbClr val="000000"/>
                </a:solidFill>
                <a:latin typeface="Times New Roman" panose="02020603050405020304" pitchFamily="18" charset="0"/>
                <a:ea typeface="Arial Unicode MS"/>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sp>
        <p:nvSpPr>
          <p:cNvPr id="6" name="Прямоугольник 5">
            <a:extLst>
              <a:ext uri="{FF2B5EF4-FFF2-40B4-BE49-F238E27FC236}">
                <a16:creationId xmlns:a16="http://schemas.microsoft.com/office/drawing/2014/main" id="{A7DDAE11-5D6A-498F-989F-7B2E9DCEC1C6}"/>
              </a:ext>
            </a:extLst>
          </p:cNvPr>
          <p:cNvSpPr/>
          <p:nvPr/>
        </p:nvSpPr>
        <p:spPr>
          <a:xfrm>
            <a:off x="179512" y="2852936"/>
            <a:ext cx="8784976" cy="1938992"/>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Система </a:t>
            </a:r>
            <a:r>
              <a:rPr lang="ru-RU" sz="2400" b="1" i="1" dirty="0">
                <a:solidFill>
                  <a:srgbClr val="000000"/>
                </a:solidFill>
                <a:latin typeface="Times New Roman" panose="02020603050405020304" pitchFamily="18" charset="0"/>
                <a:cs typeface="Times New Roman" panose="02020603050405020304" pitchFamily="18" charset="0"/>
              </a:rPr>
              <a:t>Г‑Д</a:t>
            </a:r>
            <a:r>
              <a:rPr lang="ru-RU" sz="2400" dirty="0">
                <a:solidFill>
                  <a:srgbClr val="000000"/>
                </a:solidFill>
                <a:latin typeface="Times New Roman" panose="02020603050405020304" pitchFamily="18" charset="0"/>
                <a:cs typeface="Times New Roman" panose="02020603050405020304" pitchFamily="18" charset="0"/>
              </a:rPr>
              <a:t> состоит из асинхронного</a:t>
            </a:r>
            <a:r>
              <a:rPr lang="ru-RU" sz="24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400" b="1" i="1" spc="100" dirty="0">
                <a:solidFill>
                  <a:srgbClr val="000000"/>
                </a:solidFill>
                <a:latin typeface="Times New Roman" panose="02020603050405020304" pitchFamily="18" charset="0"/>
                <a:ea typeface="Arial Unicode MS"/>
                <a:cs typeface="Times New Roman" panose="02020603050405020304" pitchFamily="18" charset="0"/>
              </a:rPr>
              <a:t>M2</a:t>
            </a:r>
            <a:r>
              <a:rPr lang="ru-RU" sz="2400" dirty="0">
                <a:solidFill>
                  <a:srgbClr val="000000"/>
                </a:solidFill>
                <a:latin typeface="Times New Roman" panose="02020603050405020304" pitchFamily="18" charset="0"/>
                <a:cs typeface="Times New Roman" panose="02020603050405020304" pitchFamily="18" charset="0"/>
              </a:rPr>
              <a:t> или синхронного двигателя, генератора</a:t>
            </a:r>
            <a:r>
              <a:rPr lang="ru-RU" sz="24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400" b="1" i="1" spc="100" dirty="0">
                <a:solidFill>
                  <a:srgbClr val="000000"/>
                </a:solidFill>
                <a:latin typeface="Times New Roman" panose="02020603050405020304" pitchFamily="18" charset="0"/>
                <a:ea typeface="Arial Unicode MS"/>
                <a:cs typeface="Times New Roman" panose="02020603050405020304" pitchFamily="18" charset="0"/>
              </a:rPr>
              <a:t>G1</a:t>
            </a:r>
            <a:r>
              <a:rPr lang="ru-RU" sz="2400" dirty="0">
                <a:solidFill>
                  <a:srgbClr val="000000"/>
                </a:solidFill>
                <a:latin typeface="Times New Roman" panose="02020603050405020304" pitchFamily="18" charset="0"/>
                <a:cs typeface="Times New Roman" panose="02020603050405020304" pitchFamily="18" charset="0"/>
              </a:rPr>
              <a:t> и приводного двигателя</a:t>
            </a:r>
            <a:r>
              <a:rPr lang="ru-RU" sz="24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400" b="1" i="1" spc="100" dirty="0">
                <a:solidFill>
                  <a:srgbClr val="000000"/>
                </a:solidFill>
                <a:latin typeface="Times New Roman" panose="02020603050405020304" pitchFamily="18" charset="0"/>
                <a:ea typeface="Arial Unicode MS"/>
                <a:cs typeface="Times New Roman" panose="02020603050405020304" pitchFamily="18" charset="0"/>
              </a:rPr>
              <a:t>M1</a:t>
            </a:r>
            <a:r>
              <a:rPr lang="ru-RU" sz="2400" dirty="0">
                <a:solidFill>
                  <a:srgbClr val="000000"/>
                </a:solidFill>
                <a:latin typeface="Times New Roman" panose="02020603050405020304" pitchFamily="18" charset="0"/>
                <a:cs typeface="Times New Roman" panose="02020603050405020304" pitchFamily="18" charset="0"/>
              </a:rPr>
              <a:t> постоянного тока, вращающего рабочую машину</a:t>
            </a:r>
            <a:r>
              <a:rPr lang="ru-RU" sz="24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400" b="1" i="1" spc="100" dirty="0">
                <a:solidFill>
                  <a:srgbClr val="000000"/>
                </a:solidFill>
                <a:latin typeface="Times New Roman" panose="02020603050405020304" pitchFamily="18" charset="0"/>
                <a:ea typeface="Arial Unicode MS"/>
                <a:cs typeface="Times New Roman" panose="02020603050405020304" pitchFamily="18" charset="0"/>
              </a:rPr>
              <a:t>РМ</a:t>
            </a:r>
            <a:r>
              <a:rPr lang="ru-RU" sz="2400" dirty="0">
                <a:solidFill>
                  <a:srgbClr val="000000"/>
                </a:solidFill>
                <a:latin typeface="Times New Roman" panose="02020603050405020304" pitchFamily="18" charset="0"/>
                <a:cs typeface="Times New Roman" panose="02020603050405020304" pitchFamily="18" charset="0"/>
              </a:rPr>
              <a:t> (рис. 4). Обмотки возбуждения машин постоянного тока получают питание от постоянного источника или машины возбудителя</a:t>
            </a:r>
            <a:r>
              <a:rPr lang="en-US" sz="2400" i="1" spc="100" dirty="0">
                <a:solidFill>
                  <a:srgbClr val="000000"/>
                </a:solidFill>
                <a:latin typeface="Times New Roman" panose="02020603050405020304" pitchFamily="18" charset="0"/>
                <a:ea typeface="Arial Unicode MS"/>
                <a:cs typeface="Times New Roman" panose="02020603050405020304" pitchFamily="18" charset="0"/>
              </a:rPr>
              <a:t>.</a:t>
            </a:r>
            <a:endParaRPr lang="ru-RU" sz="2400" dirty="0">
              <a:latin typeface="Times New Roman" panose="02020603050405020304" pitchFamily="18" charset="0"/>
              <a:cs typeface="Times New Roman" panose="02020603050405020304" pitchFamily="18" charset="0"/>
            </a:endParaRPr>
          </a:p>
        </p:txBody>
      </p:sp>
      <p:pic>
        <p:nvPicPr>
          <p:cNvPr id="7" name="Рисунок 6" descr="Рис ДПТ Д-Г.png">
            <a:extLst>
              <a:ext uri="{FF2B5EF4-FFF2-40B4-BE49-F238E27FC236}">
                <a16:creationId xmlns:a16="http://schemas.microsoft.com/office/drawing/2014/main" id="{4F42194D-D3FB-45A4-A64F-27B2AC428410}"/>
              </a:ext>
            </a:extLst>
          </p:cNvPr>
          <p:cNvPicPr/>
          <p:nvPr/>
        </p:nvPicPr>
        <p:blipFill>
          <a:blip r:embed="rId2" cstate="print"/>
          <a:stretch>
            <a:fillRect/>
          </a:stretch>
        </p:blipFill>
        <p:spPr>
          <a:xfrm>
            <a:off x="3563888" y="4869160"/>
            <a:ext cx="2376264" cy="1656184"/>
          </a:xfrm>
          <a:prstGeom prst="rect">
            <a:avLst/>
          </a:prstGeom>
        </p:spPr>
      </p:pic>
    </p:spTree>
    <p:extLst>
      <p:ext uri="{BB962C8B-B14F-4D97-AF65-F5344CB8AC3E}">
        <p14:creationId xmlns:p14="http://schemas.microsoft.com/office/powerpoint/2010/main" val="1838102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F48A1F7-67E9-4CAA-ADE7-6C770B8F6773}"/>
              </a:ext>
            </a:extLst>
          </p:cNvPr>
          <p:cNvSpPr/>
          <p:nvPr/>
        </p:nvSpPr>
        <p:spPr>
          <a:xfrm>
            <a:off x="161764" y="179923"/>
            <a:ext cx="8820472" cy="2462213"/>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Приводной двигатель</a:t>
            </a:r>
            <a:r>
              <a:rPr lang="ru-RU" sz="22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200" b="1" i="1" spc="100" dirty="0">
                <a:solidFill>
                  <a:srgbClr val="000000"/>
                </a:solidFill>
                <a:latin typeface="Times New Roman" panose="02020603050405020304" pitchFamily="18" charset="0"/>
                <a:ea typeface="Arial Unicode MS"/>
                <a:cs typeface="Times New Roman" panose="02020603050405020304" pitchFamily="18" charset="0"/>
              </a:rPr>
              <a:t>M1</a:t>
            </a:r>
            <a:r>
              <a:rPr lang="ru-RU" sz="2200" dirty="0">
                <a:solidFill>
                  <a:srgbClr val="000000"/>
                </a:solidFill>
                <a:latin typeface="Times New Roman" panose="02020603050405020304" pitchFamily="18" charset="0"/>
                <a:cs typeface="Times New Roman" panose="02020603050405020304" pitchFamily="18" charset="0"/>
              </a:rPr>
              <a:t> можно пустить в ход, подав полное напряжение на обмотку</a:t>
            </a:r>
            <a:r>
              <a:rPr lang="ru-RU" sz="22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200" b="1" i="1" spc="100" dirty="0">
                <a:solidFill>
                  <a:srgbClr val="000000"/>
                </a:solidFill>
                <a:latin typeface="Times New Roman" panose="02020603050405020304" pitchFamily="18" charset="0"/>
                <a:ea typeface="Arial Unicode MS"/>
                <a:cs typeface="Times New Roman" panose="02020603050405020304" pitchFamily="18" charset="0"/>
              </a:rPr>
              <a:t>ОВG1</a:t>
            </a:r>
            <a:r>
              <a:rPr lang="ru-RU" sz="2200" dirty="0">
                <a:solidFill>
                  <a:srgbClr val="000000"/>
                </a:solidFill>
                <a:latin typeface="Times New Roman" panose="02020603050405020304" pitchFamily="18" charset="0"/>
                <a:cs typeface="Times New Roman" panose="02020603050405020304" pitchFamily="18" charset="0"/>
              </a:rPr>
              <a:t> возбуждения генератора. Большая ин­дуктивность этой обмотки предопределяет то обстоятельство, что, несмотря на мгновенную подачу полного напряжения, ток возбуждения генератора до номинального значения будет нарастать медленно, по экспоненциальному закону. По такому же закону будет изменяться </a:t>
            </a:r>
            <a:r>
              <a:rPr lang="ru-RU" sz="2200" b="1" i="1" dirty="0">
                <a:solidFill>
                  <a:srgbClr val="000000"/>
                </a:solidFill>
                <a:latin typeface="Times New Roman" panose="02020603050405020304" pitchFamily="18" charset="0"/>
                <a:cs typeface="Times New Roman" panose="02020603050405020304" pitchFamily="18" charset="0"/>
              </a:rPr>
              <a:t>Э.Д.С.</a:t>
            </a:r>
            <a:r>
              <a:rPr lang="ru-RU" sz="2200" dirty="0">
                <a:solidFill>
                  <a:srgbClr val="000000"/>
                </a:solidFill>
                <a:latin typeface="Times New Roman" panose="02020603050405020304" pitchFamily="18" charset="0"/>
                <a:cs typeface="Times New Roman" panose="02020603050405020304" pitchFamily="18" charset="0"/>
              </a:rPr>
              <a:t> генератора и напряжение, приложенное к якорю двигателя.</a:t>
            </a:r>
            <a:endParaRPr lang="ru-RU" sz="22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3274FC05-7320-4C00-8367-025EAC96073A}"/>
              </a:ext>
            </a:extLst>
          </p:cNvPr>
          <p:cNvSpPr/>
          <p:nvPr/>
        </p:nvSpPr>
        <p:spPr>
          <a:xfrm>
            <a:off x="161760" y="2642136"/>
            <a:ext cx="8820472" cy="1107996"/>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Пуск двигателя</a:t>
            </a:r>
            <a:r>
              <a:rPr lang="ru-RU" sz="2200" i="1" spc="100" dirty="0">
                <a:solidFill>
                  <a:srgbClr val="000000"/>
                </a:solidFill>
                <a:latin typeface="Times New Roman" panose="02020603050405020304" pitchFamily="18" charset="0"/>
                <a:ea typeface="Arial Unicode MS"/>
                <a:cs typeface="Times New Roman" panose="02020603050405020304" pitchFamily="18" charset="0"/>
              </a:rPr>
              <a:t> </a:t>
            </a:r>
            <a:r>
              <a:rPr lang="en-US" sz="2200" b="1" i="1" spc="100" dirty="0">
                <a:solidFill>
                  <a:srgbClr val="000000"/>
                </a:solidFill>
                <a:latin typeface="Times New Roman" panose="02020603050405020304" pitchFamily="18" charset="0"/>
                <a:ea typeface="Arial Unicode MS"/>
                <a:cs typeface="Times New Roman" panose="02020603050405020304" pitchFamily="18" charset="0"/>
              </a:rPr>
              <a:t>Д</a:t>
            </a:r>
            <a:r>
              <a:rPr lang="ru-RU" sz="2200" dirty="0">
                <a:solidFill>
                  <a:srgbClr val="000000"/>
                </a:solidFill>
                <a:latin typeface="Times New Roman" panose="02020603050405020304" pitchFamily="18" charset="0"/>
                <a:cs typeface="Times New Roman" panose="02020603050405020304" pitchFamily="18" charset="0"/>
              </a:rPr>
              <a:t> происходит при пониженном напряжении на его якоре, поэтому в цепи якорей двигателя и генератора не устанавливают пусковые сопротивления.</a:t>
            </a:r>
            <a:endParaRPr lang="ru-RU" sz="2200"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D16A9E43-0449-4BFC-88C7-1085407A5370}"/>
              </a:ext>
            </a:extLst>
          </p:cNvPr>
          <p:cNvSpPr/>
          <p:nvPr/>
        </p:nvSpPr>
        <p:spPr>
          <a:xfrm>
            <a:off x="161760" y="3750132"/>
            <a:ext cx="8820472" cy="2800767"/>
          </a:xfrm>
          <a:prstGeom prst="rect">
            <a:avLst/>
          </a:prstGeom>
        </p:spPr>
        <p:txBody>
          <a:bodyPr wrap="square">
            <a:spAutoFit/>
          </a:bodyPr>
          <a:lstStyle/>
          <a:p>
            <a:pPr algn="just"/>
            <a:r>
              <a:rPr lang="ru-RU" sz="2200" spc="-10" dirty="0">
                <a:solidFill>
                  <a:srgbClr val="000000"/>
                </a:solidFill>
                <a:latin typeface="Times New Roman" panose="02020603050405020304" pitchFamily="18" charset="0"/>
                <a:cs typeface="Times New Roman" panose="02020603050405020304" pitchFamily="18" charset="0"/>
              </a:rPr>
              <a:t>Регулирование скорости двигателя осуществляется за счет плавного изменения напряжения. Увеличению диапазона регулирования при этом препятствует наличие остаточного намагничивания и неустойчивая работа двигателя при низком напряжении генератора. Это объясняется влиянием реакции якоря генератора, которое проявляется тем больше, чем меньше поток возбуждения, и нестабильностью падения направления в якорной цепи (двигателя и генератора) при изменении нагрузки.</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88003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505930"/>
            <a:ext cx="9144000" cy="1470025"/>
          </a:xfrm>
          <a:ln>
            <a:solidFill>
              <a:schemeClr val="accent1"/>
            </a:solidFill>
          </a:ln>
        </p:spPr>
        <p:txBody>
          <a:bodyPr>
            <a:noAutofit/>
          </a:bodyPr>
          <a:lstStyle/>
          <a:p>
            <a:r>
              <a:rPr lang="ru-RU" b="1" dirty="0"/>
              <a:t>РЕГУЛИРОВАНИЕ СКОРОСТИ ЭЛЕКТРОПРИВОДОВ</a:t>
            </a:r>
            <a:endParaRPr lang="ru-RU" sz="4800" dirty="0">
              <a:latin typeface="+mn-l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6F003252-A4B3-4602-AB3C-B40C1EF428F8}"/>
              </a:ext>
            </a:extLst>
          </p:cNvPr>
          <p:cNvSpPr/>
          <p:nvPr/>
        </p:nvSpPr>
        <p:spPr>
          <a:xfrm>
            <a:off x="179512" y="260648"/>
            <a:ext cx="8784976" cy="1107996"/>
          </a:xfrm>
          <a:prstGeom prst="rect">
            <a:avLst/>
          </a:prstGeom>
        </p:spPr>
        <p:txBody>
          <a:bodyPr wrap="square">
            <a:spAutoFit/>
          </a:bodyPr>
          <a:lstStyle/>
          <a:p>
            <a:r>
              <a:rPr lang="ru-RU" sz="2200" dirty="0">
                <a:solidFill>
                  <a:srgbClr val="000000"/>
                </a:solidFill>
                <a:latin typeface="Times New Roman" panose="02020603050405020304" pitchFamily="18" charset="0"/>
                <a:cs typeface="Times New Roman" panose="02020603050405020304" pitchFamily="18" charset="0"/>
              </a:rPr>
              <a:t>Применение комбинированного регулирования скорости двигателя изменением напряжения и магнитного потока позволяет расширить диапазон регулирования: (20 ‑ 30) : 1</a:t>
            </a:r>
            <a:endParaRPr lang="ru-RU" sz="2200" dirty="0">
              <a:latin typeface="Times New Roman" panose="02020603050405020304" pitchFamily="18" charset="0"/>
              <a:cs typeface="Times New Roman" panose="02020603050405020304" pitchFamily="18" charset="0"/>
            </a:endParaRPr>
          </a:p>
        </p:txBody>
      </p:sp>
      <p:pic>
        <p:nvPicPr>
          <p:cNvPr id="3" name="Рисунок 2" descr="Рис 4.png">
            <a:extLst>
              <a:ext uri="{FF2B5EF4-FFF2-40B4-BE49-F238E27FC236}">
                <a16:creationId xmlns:a16="http://schemas.microsoft.com/office/drawing/2014/main" id="{BBB7815A-B43D-400F-A450-608FE27D3C72}"/>
              </a:ext>
            </a:extLst>
          </p:cNvPr>
          <p:cNvPicPr/>
          <p:nvPr/>
        </p:nvPicPr>
        <p:blipFill>
          <a:blip r:embed="rId2" cstate="print"/>
          <a:stretch>
            <a:fillRect/>
          </a:stretch>
        </p:blipFill>
        <p:spPr>
          <a:xfrm>
            <a:off x="395536" y="1742455"/>
            <a:ext cx="3268563" cy="2838673"/>
          </a:xfrm>
          <a:prstGeom prst="rect">
            <a:avLst/>
          </a:prstGeom>
        </p:spPr>
      </p:pic>
      <p:sp>
        <p:nvSpPr>
          <p:cNvPr id="4" name="Прямоугольник 3">
            <a:extLst>
              <a:ext uri="{FF2B5EF4-FFF2-40B4-BE49-F238E27FC236}">
                <a16:creationId xmlns:a16="http://schemas.microsoft.com/office/drawing/2014/main" id="{BFC1EA4B-BD9E-475C-94B1-F0052BBB02CE}"/>
              </a:ext>
            </a:extLst>
          </p:cNvPr>
          <p:cNvSpPr/>
          <p:nvPr/>
        </p:nvSpPr>
        <p:spPr>
          <a:xfrm>
            <a:off x="3995936" y="1630327"/>
            <a:ext cx="4968552" cy="1785104"/>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Регулирование изменением напряжения происходит при сохранении допустимого момента, а изменением магнитного потока ‑ при постоянстве допустимой мощности.</a:t>
            </a:r>
            <a:endParaRPr lang="ru-RU" sz="2200" dirty="0">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67CBA3EB-B903-4A12-B920-97217890B816}"/>
              </a:ext>
            </a:extLst>
          </p:cNvPr>
          <p:cNvSpPr/>
          <p:nvPr/>
        </p:nvSpPr>
        <p:spPr>
          <a:xfrm>
            <a:off x="3995936" y="3677114"/>
            <a:ext cx="4572000" cy="769441"/>
          </a:xfrm>
          <a:prstGeom prst="rect">
            <a:avLst/>
          </a:prstGeom>
        </p:spPr>
        <p:txBody>
          <a:bodyPr>
            <a:spAutoFit/>
          </a:bodyPr>
          <a:lstStyle/>
          <a:p>
            <a:pPr indent="228600" algn="just">
              <a:spcAft>
                <a:spcPts val="0"/>
              </a:spcAft>
            </a:pPr>
            <a:r>
              <a:rPr lang="ru-RU"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Скорость двигателя в системе </a:t>
            </a:r>
            <a:r>
              <a:rPr lang="ru-RU" sz="22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Г-Д</a:t>
            </a:r>
            <a:r>
              <a:rPr lang="ru-RU" sz="2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может быть определена:</a:t>
            </a:r>
            <a:endParaRPr lang="ru-RU" sz="22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6" name="Прямоугольник 5">
                <a:extLst>
                  <a:ext uri="{FF2B5EF4-FFF2-40B4-BE49-F238E27FC236}">
                    <a16:creationId xmlns:a16="http://schemas.microsoft.com/office/drawing/2014/main" id="{7CA9AFCA-20C7-496D-83FF-38E983B36DD1}"/>
                  </a:ext>
                </a:extLst>
              </p:cNvPr>
              <p:cNvSpPr/>
              <p:nvPr/>
            </p:nvSpPr>
            <p:spPr>
              <a:xfrm>
                <a:off x="4572000" y="4544729"/>
                <a:ext cx="2683492" cy="682944"/>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a:latin typeface="Cambria Math" panose="02040503050406030204" pitchFamily="18" charset="0"/>
                            </a:rPr>
                          </m:ctrlPr>
                        </m:sSubPr>
                        <m:e>
                          <m:r>
                            <a:rPr lang="ru-RU" i="1">
                              <a:latin typeface="Cambria Math" panose="02040503050406030204" pitchFamily="18" charset="0"/>
                            </a:rPr>
                            <m:t>𝜔</m:t>
                          </m:r>
                        </m:e>
                        <m:sub>
                          <m:r>
                            <a:rPr lang="ru-RU" i="0">
                              <a:latin typeface="Cambria Math" panose="02040503050406030204" pitchFamily="18" charset="0"/>
                            </a:rPr>
                            <m:t>д</m:t>
                          </m:r>
                        </m:sub>
                      </m:sSub>
                      <m:r>
                        <a:rPr lang="ru-RU" i="0">
                          <a:latin typeface="Cambria Math" panose="02040503050406030204" pitchFamily="18" charset="0"/>
                        </a:rPr>
                        <m:t>=</m:t>
                      </m:r>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ru-RU" i="1">
                                  <a:latin typeface="Cambria Math" panose="02040503050406030204" pitchFamily="18" charset="0"/>
                                </a:rPr>
                                <m:t>𝐸</m:t>
                              </m:r>
                            </m:e>
                            <m:sub>
                              <m:r>
                                <a:rPr lang="ru-RU" i="0">
                                  <a:latin typeface="Cambria Math" panose="02040503050406030204" pitchFamily="18" charset="0"/>
                                </a:rPr>
                                <m:t>г</m:t>
                              </m:r>
                            </m:sub>
                          </m:sSub>
                        </m:num>
                        <m:den>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г</m:t>
                              </m:r>
                            </m:sub>
                          </m:sSub>
                          <m:sSub>
                            <m:sSubPr>
                              <m:ctrlPr>
                                <a:rPr lang="ru-RU" i="1">
                                  <a:latin typeface="Cambria Math" panose="02040503050406030204" pitchFamily="18" charset="0"/>
                                </a:rPr>
                              </m:ctrlPr>
                            </m:sSubPr>
                            <m:e>
                              <m:r>
                                <a:rPr lang="ru-RU" i="0">
                                  <a:latin typeface="Cambria Math" panose="02040503050406030204" pitchFamily="18" charset="0"/>
                                </a:rPr>
                                <m:t>Ф</m:t>
                              </m:r>
                            </m:e>
                            <m:sub>
                              <m:r>
                                <a:rPr lang="ru-RU" i="0">
                                  <a:latin typeface="Cambria Math" panose="02040503050406030204" pitchFamily="18" charset="0"/>
                                </a:rPr>
                                <m:t>д</m:t>
                              </m:r>
                            </m:sub>
                          </m:sSub>
                        </m:den>
                      </m:f>
                      <m:r>
                        <a:rPr lang="ru-RU" i="0">
                          <a:latin typeface="Cambria Math" panose="02040503050406030204" pitchFamily="18" charset="0"/>
                        </a:rPr>
                        <m:t>−</m:t>
                      </m:r>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я.г.</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я.д.</m:t>
                              </m:r>
                            </m:sub>
                          </m:sSub>
                        </m:num>
                        <m:den>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г</m:t>
                              </m:r>
                            </m:sub>
                          </m:sSub>
                          <m:sSub>
                            <m:sSubPr>
                              <m:ctrlPr>
                                <a:rPr lang="ru-RU" i="1">
                                  <a:latin typeface="Cambria Math" panose="02040503050406030204" pitchFamily="18" charset="0"/>
                                </a:rPr>
                              </m:ctrlPr>
                            </m:sSubPr>
                            <m:e>
                              <m:r>
                                <a:rPr lang="ru-RU" i="0">
                                  <a:latin typeface="Cambria Math" panose="02040503050406030204" pitchFamily="18" charset="0"/>
                                </a:rPr>
                                <m:t>Ф</m:t>
                              </m:r>
                            </m:e>
                            <m:sub>
                              <m:r>
                                <a:rPr lang="ru-RU" i="0">
                                  <a:latin typeface="Cambria Math" panose="02040503050406030204" pitchFamily="18" charset="0"/>
                                </a:rPr>
                                <m:t>д</m:t>
                              </m:r>
                            </m:sub>
                          </m:sSub>
                        </m:den>
                      </m:f>
                      <m:sSub>
                        <m:sSubPr>
                          <m:ctrlPr>
                            <a:rPr lang="ru-RU" i="1">
                              <a:latin typeface="Cambria Math" panose="02040503050406030204" pitchFamily="18" charset="0"/>
                            </a:rPr>
                          </m:ctrlPr>
                        </m:sSubPr>
                        <m:e>
                          <m:r>
                            <a:rPr lang="ru-RU" i="1">
                              <a:latin typeface="Cambria Math" panose="02040503050406030204" pitchFamily="18" charset="0"/>
                            </a:rPr>
                            <m:t>𝐼</m:t>
                          </m:r>
                        </m:e>
                        <m:sub>
                          <m:r>
                            <a:rPr lang="ru-RU" i="0">
                              <a:latin typeface="Cambria Math" panose="02040503050406030204" pitchFamily="18" charset="0"/>
                            </a:rPr>
                            <m:t>я</m:t>
                          </m:r>
                        </m:sub>
                      </m:sSub>
                    </m:oMath>
                  </m:oMathPara>
                </a14:m>
                <a:endParaRPr lang="ru-RU" dirty="0"/>
              </a:p>
            </p:txBody>
          </p:sp>
        </mc:Choice>
        <mc:Fallback>
          <p:sp>
            <p:nvSpPr>
              <p:cNvPr id="6" name="Прямоугольник 5">
                <a:extLst>
                  <a:ext uri="{FF2B5EF4-FFF2-40B4-BE49-F238E27FC236}">
                    <a16:creationId xmlns:a16="http://schemas.microsoft.com/office/drawing/2014/main" id="{7CA9AFCA-20C7-496D-83FF-38E983B36DD1}"/>
                  </a:ext>
                </a:extLst>
              </p:cNvPr>
              <p:cNvSpPr>
                <a:spLocks noRot="1" noChangeAspect="1" noMove="1" noResize="1" noEditPoints="1" noAdjustHandles="1" noChangeArrowheads="1" noChangeShapeType="1" noTextEdit="1"/>
              </p:cNvSpPr>
              <p:nvPr/>
            </p:nvSpPr>
            <p:spPr>
              <a:xfrm>
                <a:off x="4572000" y="4544729"/>
                <a:ext cx="2683492" cy="682944"/>
              </a:xfrm>
              <a:prstGeom prst="rect">
                <a:avLst/>
              </a:prstGeom>
              <a:blipFill>
                <a:blip r:embed="rId3"/>
                <a:stretch>
                  <a:fillRect/>
                </a:stretch>
              </a:blipFill>
            </p:spPr>
            <p:txBody>
              <a:bodyPr/>
              <a:lstStyle/>
              <a:p>
                <a:r>
                  <a:rPr lang="ru-RU">
                    <a:noFill/>
                  </a:rPr>
                  <a:t> </a:t>
                </a:r>
              </a:p>
            </p:txBody>
          </p:sp>
        </mc:Fallback>
      </mc:AlternateContent>
      <p:sp>
        <p:nvSpPr>
          <p:cNvPr id="7" name="Прямоугольник 6">
            <a:extLst>
              <a:ext uri="{FF2B5EF4-FFF2-40B4-BE49-F238E27FC236}">
                <a16:creationId xmlns:a16="http://schemas.microsoft.com/office/drawing/2014/main" id="{F734D945-764D-4BA2-BA63-EDE08A5B4294}"/>
              </a:ext>
            </a:extLst>
          </p:cNvPr>
          <p:cNvSpPr/>
          <p:nvPr/>
        </p:nvSpPr>
        <p:spPr>
          <a:xfrm>
            <a:off x="323528" y="5227673"/>
            <a:ext cx="5688632" cy="430887"/>
          </a:xfrm>
          <a:prstGeom prst="rect">
            <a:avLst/>
          </a:prstGeom>
        </p:spPr>
        <p:txBody>
          <a:bodyPr wrap="square">
            <a:spAutoFit/>
          </a:bodyPr>
          <a:lstStyle/>
          <a:p>
            <a:r>
              <a:rPr lang="ru-RU" sz="2200" dirty="0">
                <a:solidFill>
                  <a:srgbClr val="000000"/>
                </a:solidFill>
                <a:latin typeface="Times New Roman" panose="02020603050405020304" pitchFamily="18" charset="0"/>
                <a:cs typeface="Times New Roman" panose="02020603050405020304" pitchFamily="18" charset="0"/>
              </a:rPr>
              <a:t>Уравнение механической характеристики:</a:t>
            </a:r>
            <a:endParaRPr lang="ru-RU" sz="22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8" name="Прямоугольник 7">
                <a:extLst>
                  <a:ext uri="{FF2B5EF4-FFF2-40B4-BE49-F238E27FC236}">
                    <a16:creationId xmlns:a16="http://schemas.microsoft.com/office/drawing/2014/main" id="{46698F7A-3035-4130-B433-9984D6E7740D}"/>
                  </a:ext>
                </a:extLst>
              </p:cNvPr>
              <p:cNvSpPr/>
              <p:nvPr/>
            </p:nvSpPr>
            <p:spPr>
              <a:xfrm>
                <a:off x="4428211" y="5647762"/>
                <a:ext cx="2971070" cy="722057"/>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b>
                        <m:sSubPr>
                          <m:ctrlPr>
                            <a:rPr lang="ru-RU">
                              <a:latin typeface="Cambria Math" panose="02040503050406030204" pitchFamily="18" charset="0"/>
                            </a:rPr>
                          </m:ctrlPr>
                        </m:sSubPr>
                        <m:e>
                          <m:r>
                            <a:rPr lang="ru-RU">
                              <a:latin typeface="Cambria Math" panose="02040503050406030204" pitchFamily="18" charset="0"/>
                            </a:rPr>
                            <m:t>М</m:t>
                          </m:r>
                        </m:e>
                        <m:sub>
                          <m:r>
                            <a:rPr lang="ru-RU" i="0">
                              <a:latin typeface="Cambria Math" panose="02040503050406030204" pitchFamily="18" charset="0"/>
                            </a:rPr>
                            <m:t>д</m:t>
                          </m:r>
                        </m:sub>
                      </m:sSub>
                      <m:r>
                        <a:rPr lang="ru-RU" i="0">
                          <a:latin typeface="Cambria Math" panose="02040503050406030204" pitchFamily="18" charset="0"/>
                        </a:rPr>
                        <m:t>=</m:t>
                      </m:r>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ru-RU" i="0">
                                  <a:latin typeface="Cambria Math" panose="02040503050406030204" pitchFamily="18" charset="0"/>
                                </a:rPr>
                                <m:t>Е</m:t>
                              </m:r>
                            </m:e>
                            <m:sub>
                              <m:r>
                                <a:rPr lang="ru-RU" i="0">
                                  <a:latin typeface="Cambria Math" panose="02040503050406030204" pitchFamily="18" charset="0"/>
                                </a:rPr>
                                <m:t>г</m:t>
                              </m:r>
                            </m:sub>
                          </m:sSub>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д</m:t>
                              </m:r>
                            </m:sub>
                          </m:sSub>
                          <m:sSub>
                            <m:sSubPr>
                              <m:ctrlPr>
                                <a:rPr lang="ru-RU" i="1">
                                  <a:latin typeface="Cambria Math" panose="02040503050406030204" pitchFamily="18" charset="0"/>
                                </a:rPr>
                              </m:ctrlPr>
                            </m:sSubPr>
                            <m:e>
                              <m:r>
                                <a:rPr lang="ru-RU" i="0">
                                  <a:latin typeface="Cambria Math" panose="02040503050406030204" pitchFamily="18" charset="0"/>
                                </a:rPr>
                                <m:t>Ф</m:t>
                              </m:r>
                            </m:e>
                            <m:sub>
                              <m:r>
                                <a:rPr lang="ru-RU" i="0">
                                  <a:latin typeface="Cambria Math" panose="02040503050406030204" pitchFamily="18" charset="0"/>
                                </a:rPr>
                                <m:t>д</m:t>
                              </m:r>
                            </m:sub>
                          </m:sSub>
                        </m:num>
                        <m:den>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я.г.</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я.д.</m:t>
                              </m:r>
                            </m:sub>
                          </m:sSub>
                        </m:den>
                      </m:f>
                      <m:r>
                        <a:rPr lang="ru-RU" i="0">
                          <a:latin typeface="Cambria Math" panose="02040503050406030204" pitchFamily="18" charset="0"/>
                        </a:rPr>
                        <m:t>−</m:t>
                      </m:r>
                      <m:f>
                        <m:fPr>
                          <m:ctrlPr>
                            <a:rPr lang="ru-RU" i="1">
                              <a:latin typeface="Cambria Math" panose="02040503050406030204" pitchFamily="18" charset="0"/>
                            </a:rPr>
                          </m:ctrlPr>
                        </m:fPr>
                        <m:num>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г</m:t>
                              </m:r>
                            </m:sub>
                          </m:sSub>
                          <m:sSub>
                            <m:sSubPr>
                              <m:ctrlPr>
                                <a:rPr lang="ru-RU" i="1">
                                  <a:latin typeface="Cambria Math" panose="02040503050406030204" pitchFamily="18" charset="0"/>
                                </a:rPr>
                              </m:ctrlPr>
                            </m:sSubPr>
                            <m:e>
                              <m:r>
                                <a:rPr lang="ru-RU" i="0">
                                  <a:latin typeface="Cambria Math" panose="02040503050406030204" pitchFamily="18" charset="0"/>
                                </a:rPr>
                                <m:t>с</m:t>
                              </m:r>
                            </m:e>
                            <m:sub>
                              <m:r>
                                <a:rPr lang="ru-RU" i="0">
                                  <a:latin typeface="Cambria Math" panose="02040503050406030204" pitchFamily="18" charset="0"/>
                                </a:rPr>
                                <m:t>д</m:t>
                              </m:r>
                            </m:sub>
                          </m:sSub>
                          <m:sSubSup>
                            <m:sSubSupPr>
                              <m:ctrlPr>
                                <a:rPr lang="ru-RU" i="1">
                                  <a:latin typeface="Cambria Math" panose="02040503050406030204" pitchFamily="18" charset="0"/>
                                </a:rPr>
                              </m:ctrlPr>
                            </m:sSubSupPr>
                            <m:e>
                              <m:r>
                                <a:rPr lang="ru-RU" i="0">
                                  <a:latin typeface="Cambria Math" panose="02040503050406030204" pitchFamily="18" charset="0"/>
                                </a:rPr>
                                <m:t>Ф</m:t>
                              </m:r>
                            </m:e>
                            <m:sub>
                              <m:r>
                                <a:rPr lang="ru-RU" i="0">
                                  <a:latin typeface="Cambria Math" panose="02040503050406030204" pitchFamily="18" charset="0"/>
                                </a:rPr>
                                <m:t>д</m:t>
                              </m:r>
                            </m:sub>
                            <m:sup>
                              <m:r>
                                <a:rPr lang="ru-RU" i="0">
                                  <a:latin typeface="Cambria Math" panose="02040503050406030204" pitchFamily="18" charset="0"/>
                                </a:rPr>
                                <m:t>2</m:t>
                              </m:r>
                            </m:sup>
                          </m:sSubSup>
                          <m:sSub>
                            <m:sSubPr>
                              <m:ctrlPr>
                                <a:rPr lang="ru-RU" i="1">
                                  <a:latin typeface="Cambria Math" panose="02040503050406030204" pitchFamily="18" charset="0"/>
                                </a:rPr>
                              </m:ctrlPr>
                            </m:sSubPr>
                            <m:e>
                              <m:r>
                                <a:rPr lang="ru-RU" i="1">
                                  <a:latin typeface="Cambria Math" panose="02040503050406030204" pitchFamily="18" charset="0"/>
                                </a:rPr>
                                <m:t>𝜔</m:t>
                              </m:r>
                            </m:e>
                            <m:sub>
                              <m:r>
                                <a:rPr lang="ru-RU" i="0">
                                  <a:latin typeface="Cambria Math" panose="02040503050406030204" pitchFamily="18" charset="0"/>
                                </a:rPr>
                                <m:t>д</m:t>
                              </m:r>
                            </m:sub>
                          </m:sSub>
                        </m:num>
                        <m:den>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я.г.</m:t>
                              </m:r>
                            </m:sub>
                          </m:sSub>
                          <m:r>
                            <a:rPr lang="ru-RU" i="0">
                              <a:latin typeface="Cambria Math" panose="02040503050406030204" pitchFamily="18" charset="0"/>
                            </a:rPr>
                            <m:t>+</m:t>
                          </m:r>
                          <m:sSub>
                            <m:sSubPr>
                              <m:ctrlPr>
                                <a:rPr lang="ru-RU" i="1">
                                  <a:latin typeface="Cambria Math" panose="02040503050406030204" pitchFamily="18" charset="0"/>
                                </a:rPr>
                              </m:ctrlPr>
                            </m:sSubPr>
                            <m:e>
                              <m:r>
                                <a:rPr lang="ru-RU" i="1">
                                  <a:latin typeface="Cambria Math" panose="02040503050406030204" pitchFamily="18" charset="0"/>
                                </a:rPr>
                                <m:t>𝑟</m:t>
                              </m:r>
                            </m:e>
                            <m:sub>
                              <m:r>
                                <a:rPr lang="ru-RU" i="0">
                                  <a:latin typeface="Cambria Math" panose="02040503050406030204" pitchFamily="18" charset="0"/>
                                </a:rPr>
                                <m:t>я.д.</m:t>
                              </m:r>
                            </m:sub>
                          </m:sSub>
                        </m:den>
                      </m:f>
                    </m:oMath>
                  </m:oMathPara>
                </a14:m>
                <a:endParaRPr lang="ru-RU" dirty="0"/>
              </a:p>
            </p:txBody>
          </p:sp>
        </mc:Choice>
        <mc:Fallback>
          <p:sp>
            <p:nvSpPr>
              <p:cNvPr id="8" name="Прямоугольник 7">
                <a:extLst>
                  <a:ext uri="{FF2B5EF4-FFF2-40B4-BE49-F238E27FC236}">
                    <a16:creationId xmlns:a16="http://schemas.microsoft.com/office/drawing/2014/main" id="{46698F7A-3035-4130-B433-9984D6E7740D}"/>
                  </a:ext>
                </a:extLst>
              </p:cNvPr>
              <p:cNvSpPr>
                <a:spLocks noRot="1" noChangeAspect="1" noMove="1" noResize="1" noEditPoints="1" noAdjustHandles="1" noChangeArrowheads="1" noChangeShapeType="1" noTextEdit="1"/>
              </p:cNvSpPr>
              <p:nvPr/>
            </p:nvSpPr>
            <p:spPr>
              <a:xfrm>
                <a:off x="4428211" y="5647762"/>
                <a:ext cx="2971070" cy="722057"/>
              </a:xfrm>
              <a:prstGeom prst="rect">
                <a:avLst/>
              </a:prstGeom>
              <a:blipFill>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2193648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5AC61879-E252-4B6E-9FD1-28B1BE185936}"/>
              </a:ext>
            </a:extLst>
          </p:cNvPr>
          <p:cNvSpPr/>
          <p:nvPr/>
        </p:nvSpPr>
        <p:spPr>
          <a:xfrm>
            <a:off x="179512" y="1196752"/>
            <a:ext cx="8784976" cy="1107996"/>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В системе генератор ‑ двигатель исключены мощные пусковые и регулировочные реостаты, а следовательно, и потери в них. Наличие рекуперативного режима увеличивает экономичность системы.</a:t>
            </a:r>
            <a:endParaRPr lang="ru-RU" sz="22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8ED7ABC1-6802-4529-832E-581BDA128DE1}"/>
              </a:ext>
            </a:extLst>
          </p:cNvPr>
          <p:cNvSpPr/>
          <p:nvPr/>
        </p:nvSpPr>
        <p:spPr>
          <a:xfrm>
            <a:off x="179512" y="3140968"/>
            <a:ext cx="8784976" cy="2462213"/>
          </a:xfrm>
          <a:prstGeom prst="rect">
            <a:avLst/>
          </a:prstGeom>
        </p:spPr>
        <p:txBody>
          <a:bodyPr wrap="square">
            <a:spAutoFit/>
          </a:bodyPr>
          <a:lstStyle/>
          <a:p>
            <a:pPr algn="just"/>
            <a:r>
              <a:rPr lang="ru-RU" sz="2200" dirty="0">
                <a:solidFill>
                  <a:srgbClr val="000000"/>
                </a:solidFill>
                <a:latin typeface="Times New Roman" panose="02020603050405020304" pitchFamily="18" charset="0"/>
                <a:cs typeface="Times New Roman" panose="02020603050405020304" pitchFamily="18" charset="0"/>
              </a:rPr>
              <a:t>Наряду с достоинствами система </a:t>
            </a:r>
            <a:r>
              <a:rPr lang="ru-RU" sz="2200" b="1" i="1" dirty="0">
                <a:solidFill>
                  <a:srgbClr val="000000"/>
                </a:solidFill>
                <a:latin typeface="Times New Roman" panose="02020603050405020304" pitchFamily="18" charset="0"/>
                <a:cs typeface="Times New Roman" panose="02020603050405020304" pitchFamily="18" charset="0"/>
              </a:rPr>
              <a:t>Г‑Д</a:t>
            </a:r>
            <a:r>
              <a:rPr lang="ru-RU" sz="2200" dirty="0">
                <a:solidFill>
                  <a:srgbClr val="000000"/>
                </a:solidFill>
                <a:latin typeface="Times New Roman" panose="02020603050405020304" pitchFamily="18" charset="0"/>
                <a:cs typeface="Times New Roman" panose="02020603050405020304" pitchFamily="18" charset="0"/>
              </a:rPr>
              <a:t> обладает и недостатками: большие первоначальные затраты, высокая установленная мощность, низкий </a:t>
            </a:r>
            <a:r>
              <a:rPr lang="ru-RU" sz="2200" b="1" i="1" dirty="0">
                <a:solidFill>
                  <a:srgbClr val="000000"/>
                </a:solidFill>
                <a:latin typeface="Times New Roman" panose="02020603050405020304" pitchFamily="18" charset="0"/>
                <a:cs typeface="Times New Roman" panose="02020603050405020304" pitchFamily="18" charset="0"/>
              </a:rPr>
              <a:t>К.П.Д.</a:t>
            </a:r>
            <a:r>
              <a:rPr lang="ru-RU" sz="2200" dirty="0">
                <a:solidFill>
                  <a:srgbClr val="000000"/>
                </a:solidFill>
                <a:latin typeface="Times New Roman" panose="02020603050405020304" pitchFamily="18" charset="0"/>
                <a:cs typeface="Times New Roman" panose="02020603050405020304" pitchFamily="18" charset="0"/>
              </a:rPr>
              <a:t> (за счет потерь в трех машинах соизмеримой мощности, не считая возбудителя), неустойчивая работа в зоне малых скоростей и довольно чувствительная электромагнитная инерция системы. Однако последний недостаток может быть устранен в результате </a:t>
            </a:r>
            <a:r>
              <a:rPr lang="ru-RU" sz="2200" dirty="0" err="1">
                <a:solidFill>
                  <a:srgbClr val="000000"/>
                </a:solidFill>
                <a:latin typeface="Times New Roman" panose="02020603050405020304" pitchFamily="18" charset="0"/>
                <a:cs typeface="Times New Roman" panose="02020603050405020304" pitchFamily="18" charset="0"/>
              </a:rPr>
              <a:t>форсировки</a:t>
            </a:r>
            <a:r>
              <a:rPr lang="ru-RU" sz="2200" dirty="0">
                <a:solidFill>
                  <a:srgbClr val="000000"/>
                </a:solidFill>
                <a:latin typeface="Times New Roman" panose="02020603050405020304" pitchFamily="18" charset="0"/>
                <a:cs typeface="Times New Roman" panose="02020603050405020304" pitchFamily="18" charset="0"/>
              </a:rPr>
              <a:t> тока возбуждения и применения усилителей.</a:t>
            </a: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8724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p:cNvSpPr txBox="1">
            <a:spLocks/>
          </p:cNvSpPr>
          <p:nvPr/>
        </p:nvSpPr>
        <p:spPr>
          <a:xfrm>
            <a:off x="251520" y="332656"/>
            <a:ext cx="8640960" cy="1080120"/>
          </a:xfrm>
          <a:prstGeom prst="rect">
            <a:avLst/>
          </a:prstGeom>
        </p:spPr>
        <p:txBody>
          <a:bodyP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just"/>
            <a:r>
              <a:rPr lang="en-US" sz="3200" b="1" dirty="0">
                <a:solidFill>
                  <a:schemeClr val="tx1"/>
                </a:solidFill>
                <a:latin typeface="Cambria" pitchFamily="18" charset="0"/>
              </a:rPr>
              <a:t>1</a:t>
            </a:r>
            <a:r>
              <a:rPr lang="ru-RU" sz="3200" b="1" dirty="0">
                <a:solidFill>
                  <a:schemeClr val="tx1"/>
                </a:solidFill>
                <a:latin typeface="Cambria" pitchFamily="18" charset="0"/>
              </a:rPr>
              <a:t>. Регулирование скорости двигателей. Основные показатели регулирования</a:t>
            </a:r>
          </a:p>
        </p:txBody>
      </p:sp>
      <p:sp>
        <p:nvSpPr>
          <p:cNvPr id="2" name="Прямоугольник 1">
            <a:extLst>
              <a:ext uri="{FF2B5EF4-FFF2-40B4-BE49-F238E27FC236}">
                <a16:creationId xmlns:a16="http://schemas.microsoft.com/office/drawing/2014/main" id="{0426454E-4F80-4BDE-8966-DD069353C9B6}"/>
              </a:ext>
            </a:extLst>
          </p:cNvPr>
          <p:cNvSpPr/>
          <p:nvPr/>
        </p:nvSpPr>
        <p:spPr>
          <a:xfrm>
            <a:off x="251520" y="1700808"/>
            <a:ext cx="8640960" cy="1200329"/>
          </a:xfrm>
          <a:prstGeom prst="rect">
            <a:avLst/>
          </a:prstGeom>
        </p:spPr>
        <p:txBody>
          <a:bodyPr wrap="square">
            <a:spAutoFit/>
          </a:bodyPr>
          <a:lstStyle/>
          <a:p>
            <a:pPr algn="just"/>
            <a:r>
              <a:rPr lang="ru-RU" sz="2400" u="sng" dirty="0">
                <a:solidFill>
                  <a:srgbClr val="000000"/>
                </a:solidFill>
                <a:latin typeface="Times New Roman" panose="02020603050405020304" pitchFamily="18" charset="0"/>
                <a:cs typeface="Times New Roman" panose="02020603050405020304" pitchFamily="18" charset="0"/>
              </a:rPr>
              <a:t>Регулированием скорости</a:t>
            </a:r>
            <a:r>
              <a:rPr lang="ru-RU" sz="2400" dirty="0">
                <a:solidFill>
                  <a:srgbClr val="000000"/>
                </a:solidFill>
                <a:latin typeface="Times New Roman" panose="02020603050405020304" pitchFamily="18" charset="0"/>
                <a:cs typeface="Times New Roman" panose="02020603050405020304" pitchFamily="18" charset="0"/>
              </a:rPr>
              <a:t> электропривода </a:t>
            </a:r>
            <a:r>
              <a:rPr lang="ru-RU" sz="2400" u="sng" dirty="0">
                <a:solidFill>
                  <a:srgbClr val="000000"/>
                </a:solidFill>
                <a:latin typeface="Times New Roman" panose="02020603050405020304" pitchFamily="18" charset="0"/>
                <a:cs typeface="Times New Roman" panose="02020603050405020304" pitchFamily="18" charset="0"/>
              </a:rPr>
              <a:t>называют</a:t>
            </a:r>
            <a:r>
              <a:rPr lang="ru-RU" sz="2400" dirty="0">
                <a:solidFill>
                  <a:srgbClr val="000000"/>
                </a:solidFill>
                <a:latin typeface="Times New Roman" panose="02020603050405020304" pitchFamily="18" charset="0"/>
                <a:cs typeface="Times New Roman" panose="02020603050405020304" pitchFamily="18" charset="0"/>
              </a:rPr>
              <a:t> принудительное ее изменение вне зависимости от нагрузки или поддержание постоянного ее значения при изменении нагрузки.</a:t>
            </a:r>
            <a:endParaRPr lang="ru-RU" sz="2400" dirty="0">
              <a:latin typeface="Times New Roman" panose="02020603050405020304" pitchFamily="18" charset="0"/>
              <a:cs typeface="Times New Roman" panose="02020603050405020304" pitchFamily="18" charset="0"/>
            </a:endParaRPr>
          </a:p>
        </p:txBody>
      </p:sp>
      <p:sp>
        <p:nvSpPr>
          <p:cNvPr id="13" name="Прямоугольник 12">
            <a:extLst>
              <a:ext uri="{FF2B5EF4-FFF2-40B4-BE49-F238E27FC236}">
                <a16:creationId xmlns:a16="http://schemas.microsoft.com/office/drawing/2014/main" id="{8372128A-CE15-437B-8320-EE0A5241BA30}"/>
              </a:ext>
            </a:extLst>
          </p:cNvPr>
          <p:cNvSpPr/>
          <p:nvPr/>
        </p:nvSpPr>
        <p:spPr>
          <a:xfrm>
            <a:off x="251520" y="4752647"/>
            <a:ext cx="8640960" cy="1569660"/>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Производительность и качество продукции во многих техноло­гических операциях зависят от скоростного режима, причем оптимальное значение скорости в процессе работы может меняться, диктуя изменение скорости привода.</a:t>
            </a:r>
          </a:p>
        </p:txBody>
      </p:sp>
      <p:sp>
        <p:nvSpPr>
          <p:cNvPr id="14" name="Прямоугольник 13">
            <a:extLst>
              <a:ext uri="{FF2B5EF4-FFF2-40B4-BE49-F238E27FC236}">
                <a16:creationId xmlns:a16="http://schemas.microsoft.com/office/drawing/2014/main" id="{8BB0C306-F730-45A3-AA74-9BA4180A4CFC}"/>
              </a:ext>
            </a:extLst>
          </p:cNvPr>
          <p:cNvSpPr/>
          <p:nvPr/>
        </p:nvSpPr>
        <p:spPr>
          <a:xfrm>
            <a:off x="251520" y="3042062"/>
            <a:ext cx="8640960" cy="675441"/>
          </a:xfrm>
          <a:prstGeom prst="rect">
            <a:avLst/>
          </a:prstGeom>
        </p:spPr>
        <p:txBody>
          <a:bodyPr wrap="square">
            <a:spAutoFit/>
          </a:bodyPr>
          <a:lstStyle/>
          <a:p>
            <a:pPr algn="just"/>
            <a:r>
              <a:rPr lang="ru-RU" sz="2400" u="sng" dirty="0">
                <a:solidFill>
                  <a:srgbClr val="000000"/>
                </a:solidFill>
                <a:latin typeface="Times New Roman" panose="02020603050405020304" pitchFamily="18" charset="0"/>
                <a:cs typeface="Times New Roman" panose="02020603050405020304" pitchFamily="18" charset="0"/>
              </a:rPr>
              <a:t>Регулирование скорости</a:t>
            </a:r>
            <a:r>
              <a:rPr lang="ru-RU" sz="2400" dirty="0">
                <a:solidFill>
                  <a:srgbClr val="000000"/>
                </a:solidFill>
                <a:latin typeface="Times New Roman" panose="02020603050405020304" pitchFamily="18" charset="0"/>
                <a:cs typeface="Times New Roman" panose="02020603050405020304" pitchFamily="18" charset="0"/>
              </a:rPr>
              <a:t>  может быть </a:t>
            </a:r>
            <a:r>
              <a:rPr lang="ru-RU" sz="2400" i="1" u="sng" dirty="0">
                <a:solidFill>
                  <a:srgbClr val="000000"/>
                </a:solidFill>
                <a:latin typeface="Times New Roman" panose="02020603050405020304" pitchFamily="18" charset="0"/>
                <a:cs typeface="Times New Roman" panose="02020603050405020304" pitchFamily="18" charset="0"/>
              </a:rPr>
              <a:t>эпизодическим</a:t>
            </a:r>
            <a:r>
              <a:rPr lang="ru-RU" sz="2400" dirty="0">
                <a:solidFill>
                  <a:srgbClr val="000000"/>
                </a:solidFill>
                <a:latin typeface="Times New Roman" panose="02020603050405020304" pitchFamily="18" charset="0"/>
                <a:cs typeface="Times New Roman" panose="02020603050405020304" pitchFamily="18" charset="0"/>
              </a:rPr>
              <a:t> (получение желаемого уровня скорости) и </a:t>
            </a:r>
            <a:r>
              <a:rPr lang="ru-RU" sz="2400" i="1" u="sng" dirty="0">
                <a:solidFill>
                  <a:srgbClr val="000000"/>
                </a:solidFill>
                <a:latin typeface="Times New Roman" panose="02020603050405020304" pitchFamily="18" charset="0"/>
                <a:cs typeface="Times New Roman" panose="02020603050405020304" pitchFamily="18" charset="0"/>
              </a:rPr>
              <a:t>непрерывным</a:t>
            </a:r>
            <a:r>
              <a:rPr lang="ru-RU" sz="2400" dirty="0">
                <a:solidFill>
                  <a:srgbClr val="000000"/>
                </a:solidFill>
                <a:latin typeface="Times New Roman" panose="02020603050405020304" pitchFamily="18" charset="0"/>
                <a:cs typeface="Times New Roman" panose="02020603050405020304" pitchFamily="18" charset="0"/>
              </a:rPr>
              <a:t> (автоматическое регулирование скорости по заданному закону, независимо от возмущающих воздействий).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9D748FB-CECB-49F1-A2EB-BC0F5B513293}"/>
              </a:ext>
            </a:extLst>
          </p:cNvPr>
          <p:cNvSpPr/>
          <p:nvPr/>
        </p:nvSpPr>
        <p:spPr>
          <a:xfrm>
            <a:off x="304780" y="189796"/>
            <a:ext cx="8496944" cy="1938992"/>
          </a:xfrm>
          <a:prstGeom prst="rect">
            <a:avLst/>
          </a:prstGeom>
        </p:spPr>
        <p:txBody>
          <a:bodyPr wrap="square">
            <a:spAutoFit/>
          </a:bodyPr>
          <a:lstStyle/>
          <a:p>
            <a:pPr algn="just"/>
            <a:r>
              <a:rPr lang="ru-RU" sz="2400" u="sng" dirty="0">
                <a:solidFill>
                  <a:srgbClr val="000000"/>
                </a:solidFill>
                <a:latin typeface="Times New Roman" panose="02020603050405020304" pitchFamily="18" charset="0"/>
                <a:cs typeface="Times New Roman" panose="02020603050405020304" pitchFamily="18" charset="0"/>
              </a:rPr>
              <a:t>Изменение скорости</a:t>
            </a:r>
            <a:r>
              <a:rPr lang="ru-RU" sz="2400" dirty="0">
                <a:solidFill>
                  <a:srgbClr val="000000"/>
                </a:solidFill>
                <a:latin typeface="Times New Roman" panose="02020603050405020304" pitchFamily="18" charset="0"/>
                <a:cs typeface="Times New Roman" panose="02020603050405020304" pitchFamily="18" charset="0"/>
              </a:rPr>
              <a:t> может осуществляться </a:t>
            </a:r>
            <a:r>
              <a:rPr lang="ru-RU" sz="2400" u="sng" dirty="0">
                <a:solidFill>
                  <a:srgbClr val="000000"/>
                </a:solidFill>
                <a:latin typeface="Times New Roman" panose="02020603050405020304" pitchFamily="18" charset="0"/>
                <a:cs typeface="Times New Roman" panose="02020603050405020304" pitchFamily="18" charset="0"/>
              </a:rPr>
              <a:t>механическими и электрическими способами</a:t>
            </a:r>
            <a:r>
              <a:rPr lang="ru-RU" sz="2400" dirty="0">
                <a:solidFill>
                  <a:srgbClr val="000000"/>
                </a:solidFill>
                <a:latin typeface="Times New Roman" panose="02020603050405020304" pitchFamily="18" charset="0"/>
                <a:cs typeface="Times New Roman" panose="02020603050405020304" pitchFamily="18" charset="0"/>
              </a:rPr>
              <a:t>. </a:t>
            </a:r>
          </a:p>
          <a:p>
            <a:pPr algn="just"/>
            <a:r>
              <a:rPr lang="ru-RU" sz="2400" dirty="0">
                <a:solidFill>
                  <a:srgbClr val="000000"/>
                </a:solidFill>
                <a:latin typeface="Times New Roman" panose="02020603050405020304" pitchFamily="18" charset="0"/>
                <a:cs typeface="Times New Roman" panose="02020603050405020304" pitchFamily="18" charset="0"/>
              </a:rPr>
              <a:t>При электрическом регулировании упрощается кинематическая схема рабочей машины и улучшаются ее технико-экономические показатели.</a:t>
            </a:r>
            <a:endParaRPr lang="ru-RU" sz="2400" dirty="0">
              <a:latin typeface="Times New Roman" panose="02020603050405020304" pitchFamily="18" charset="0"/>
              <a:cs typeface="Times New Roman" panose="02020603050405020304" pitchFamily="18" charset="0"/>
            </a:endParaRPr>
          </a:p>
        </p:txBody>
      </p:sp>
      <p:sp>
        <p:nvSpPr>
          <p:cNvPr id="4" name="Прямоугольник 3">
            <a:extLst>
              <a:ext uri="{FF2B5EF4-FFF2-40B4-BE49-F238E27FC236}">
                <a16:creationId xmlns:a16="http://schemas.microsoft.com/office/drawing/2014/main" id="{8A970A9C-B30F-420A-90D4-40FAADA1668E}"/>
              </a:ext>
            </a:extLst>
          </p:cNvPr>
          <p:cNvSpPr/>
          <p:nvPr/>
        </p:nvSpPr>
        <p:spPr>
          <a:xfrm>
            <a:off x="304780" y="2274838"/>
            <a:ext cx="8496944" cy="2308324"/>
          </a:xfrm>
          <a:prstGeom prst="rect">
            <a:avLst/>
          </a:prstGeom>
        </p:spPr>
        <p:txBody>
          <a:bodyPr wrap="square">
            <a:spAutoFit/>
          </a:bodyPr>
          <a:lstStyle/>
          <a:p>
            <a:pPr indent="228600" algn="just"/>
            <a:r>
              <a:rPr lang="ru-RU" sz="2400" b="1" u="sng" spc="-10" dirty="0">
                <a:latin typeface="Times New Roman" panose="02020603050405020304" pitchFamily="18" charset="0"/>
                <a:ea typeface="Times New Roman" panose="02020603050405020304" pitchFamily="18" charset="0"/>
                <a:cs typeface="Times New Roman" panose="02020603050405020304" pitchFamily="18" charset="0"/>
              </a:rPr>
              <a:t>Электрическое регулирования предполагают следующие методы:</a:t>
            </a:r>
            <a:endParaRPr lang="ru-RU" sz="24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400" dirty="0">
                <a:solidFill>
                  <a:srgbClr val="000000"/>
                </a:solidFill>
                <a:latin typeface="Times New Roman" panose="02020603050405020304" pitchFamily="18" charset="0"/>
                <a:cs typeface="Times New Roman" panose="02020603050405020304" pitchFamily="18" charset="0"/>
              </a:rPr>
              <a:t>В основу </a:t>
            </a:r>
            <a:r>
              <a:rPr lang="ru-RU" sz="2400" b="1" i="1" u="sng" dirty="0">
                <a:solidFill>
                  <a:srgbClr val="000000"/>
                </a:solidFill>
                <a:latin typeface="Times New Roman" panose="02020603050405020304" pitchFamily="18" charset="0"/>
                <a:cs typeface="Times New Roman" panose="02020603050405020304" pitchFamily="18" charset="0"/>
              </a:rPr>
              <a:t>параметрического метода</a:t>
            </a:r>
            <a:r>
              <a:rPr lang="ru-RU" sz="2400" dirty="0">
                <a:solidFill>
                  <a:srgbClr val="000000"/>
                </a:solidFill>
                <a:latin typeface="Times New Roman" panose="02020603050405020304" pitchFamily="18" charset="0"/>
                <a:cs typeface="Times New Roman" panose="02020603050405020304" pitchFamily="18" charset="0"/>
              </a:rPr>
              <a:t> положено изменение параметров двигателей или цепей питания (числа витков обмоток, пар полюсов, значения сопротивления цепей обмоток).</a:t>
            </a:r>
            <a:endParaRPr lang="ru-RU" sz="2400" dirty="0">
              <a:latin typeface="Times New Roman" panose="02020603050405020304" pitchFamily="18" charset="0"/>
              <a:cs typeface="Times New Roman" panose="02020603050405020304" pitchFamily="18" charset="0"/>
            </a:endParaRPr>
          </a:p>
        </p:txBody>
      </p:sp>
      <p:sp>
        <p:nvSpPr>
          <p:cNvPr id="5" name="Прямоугольник 4">
            <a:extLst>
              <a:ext uri="{FF2B5EF4-FFF2-40B4-BE49-F238E27FC236}">
                <a16:creationId xmlns:a16="http://schemas.microsoft.com/office/drawing/2014/main" id="{EB3A7AC4-2982-46AA-BB67-37E40A6F7FCC}"/>
              </a:ext>
            </a:extLst>
          </p:cNvPr>
          <p:cNvSpPr/>
          <p:nvPr/>
        </p:nvSpPr>
        <p:spPr>
          <a:xfrm>
            <a:off x="304780" y="4730286"/>
            <a:ext cx="8496944" cy="1938992"/>
          </a:xfrm>
          <a:prstGeom prst="rect">
            <a:avLst/>
          </a:prstGeom>
        </p:spPr>
        <p:txBody>
          <a:bodyPr wrap="square">
            <a:spAutoFit/>
          </a:bodyPr>
          <a:lstStyle/>
          <a:p>
            <a:pPr indent="228600" algn="just">
              <a:spcAft>
                <a:spcPts val="0"/>
              </a:spcAft>
            </a:pPr>
            <a:r>
              <a:rPr lang="ru-RU" sz="2400" dirty="0">
                <a:latin typeface="Times New Roman" panose="02020603050405020304" pitchFamily="18" charset="0"/>
                <a:ea typeface="Times New Roman" panose="02020603050405020304" pitchFamily="18" charset="0"/>
              </a:rPr>
              <a:t>В основу методов, </a:t>
            </a:r>
            <a:r>
              <a:rPr lang="ru-RU" sz="2400" b="1" i="1" u="sng" dirty="0">
                <a:latin typeface="Times New Roman" panose="02020603050405020304" pitchFamily="18" charset="0"/>
                <a:ea typeface="Times New Roman" panose="02020603050405020304" pitchFamily="18" charset="0"/>
              </a:rPr>
              <a:t>связанных с питанием от индивидуального регулируемого источника энергии</a:t>
            </a:r>
            <a:r>
              <a:rPr lang="ru-RU" sz="2400" b="1" i="1" dirty="0">
                <a:latin typeface="Times New Roman" panose="02020603050405020304" pitchFamily="18" charset="0"/>
                <a:ea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rPr>
              <a:t>– предусмотрено применение источников питания, при помощи которых можно изменять частоту и напряжение в необходимых пределах.</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5770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BDFA44F8-A9D4-4D36-B812-2396D72FBB81}"/>
              </a:ext>
            </a:extLst>
          </p:cNvPr>
          <p:cNvSpPr/>
          <p:nvPr/>
        </p:nvSpPr>
        <p:spPr>
          <a:xfrm>
            <a:off x="251520" y="332656"/>
            <a:ext cx="8712968" cy="830997"/>
          </a:xfrm>
          <a:prstGeom prst="rect">
            <a:avLst/>
          </a:prstGeom>
        </p:spPr>
        <p:txBody>
          <a:bodyPr wrap="square">
            <a:spAutoFit/>
          </a:bodyPr>
          <a:lstStyle/>
          <a:p>
            <a:r>
              <a:rPr lang="ru-RU" sz="2400" b="1" u="sng" dirty="0">
                <a:solidFill>
                  <a:srgbClr val="000000"/>
                </a:solidFill>
                <a:latin typeface="Times New Roman" panose="02020603050405020304" pitchFamily="18" charset="0"/>
                <a:cs typeface="Times New Roman" panose="02020603050405020304" pitchFamily="18" charset="0"/>
              </a:rPr>
              <a:t>Основные критерии</a:t>
            </a:r>
            <a:r>
              <a:rPr lang="ru-RU" sz="2400" dirty="0">
                <a:solidFill>
                  <a:srgbClr val="000000"/>
                </a:solidFill>
                <a:latin typeface="Times New Roman" panose="02020603050405020304" pitchFamily="18" charset="0"/>
                <a:cs typeface="Times New Roman" panose="02020603050405020304" pitchFamily="18" charset="0"/>
              </a:rPr>
              <a:t>, которыми руководствуются при выборе способа регулирования скорости, таковы:</a:t>
            </a:r>
            <a:endParaRPr lang="ru-RU" sz="2400" dirty="0">
              <a:latin typeface="Times New Roman" panose="02020603050405020304" pitchFamily="18" charset="0"/>
              <a:cs typeface="Times New Roman" panose="02020603050405020304" pitchFamily="18" charset="0"/>
            </a:endParaRPr>
          </a:p>
        </p:txBody>
      </p:sp>
      <p:sp>
        <p:nvSpPr>
          <p:cNvPr id="3" name="Прямоугольник 2">
            <a:extLst>
              <a:ext uri="{FF2B5EF4-FFF2-40B4-BE49-F238E27FC236}">
                <a16:creationId xmlns:a16="http://schemas.microsoft.com/office/drawing/2014/main" id="{F9A53DA2-8A92-495D-A917-2E29D6DC9D96}"/>
              </a:ext>
            </a:extLst>
          </p:cNvPr>
          <p:cNvSpPr/>
          <p:nvPr/>
        </p:nvSpPr>
        <p:spPr>
          <a:xfrm>
            <a:off x="255462" y="1408130"/>
            <a:ext cx="8568952" cy="1200329"/>
          </a:xfrm>
          <a:prstGeom prst="rect">
            <a:avLst/>
          </a:prstGeom>
        </p:spPr>
        <p:txBody>
          <a:bodyPr wrap="square">
            <a:spAutoFit/>
          </a:bodyPr>
          <a:lstStyle/>
          <a:p>
            <a:r>
              <a:rPr lang="ru-RU" sz="2400" b="1" u="sng"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1. Пределы регулирования</a:t>
            </a:r>
            <a:r>
              <a:rPr lang="ru-RU" sz="2400" dirty="0">
                <a:solidFill>
                  <a:srgbClr val="000000"/>
                </a:solidFill>
                <a:latin typeface="Times New Roman" panose="02020603050405020304" pitchFamily="18" charset="0"/>
                <a:cs typeface="Times New Roman" panose="02020603050405020304" pitchFamily="18" charset="0"/>
              </a:rPr>
              <a:t> определяются отношением значений максимальной и минимальной скоростей вращения при номинальной нагрузке двигателя, т.е. </a:t>
            </a:r>
            <a:r>
              <a:rPr lang="ru-RU" sz="2400" b="1" dirty="0">
                <a:solidFill>
                  <a:srgbClr val="000000"/>
                </a:solidFill>
                <a:latin typeface="Times New Roman" panose="02020603050405020304" pitchFamily="18" charset="0"/>
                <a:ea typeface="Arial Unicode MS"/>
                <a:cs typeface="Times New Roman" panose="02020603050405020304" pitchFamily="18" charset="0"/>
                <a:sym typeface="Symbol" panose="05050102010706020507" pitchFamily="18" charset="2"/>
              </a:rPr>
              <a:t></a:t>
            </a:r>
            <a:r>
              <a:rPr lang="ru-RU" sz="2400" b="1" baseline="-25000" dirty="0">
                <a:solidFill>
                  <a:srgbClr val="000000"/>
                </a:solidFill>
                <a:latin typeface="Times New Roman" panose="02020603050405020304" pitchFamily="18" charset="0"/>
                <a:cs typeface="Times New Roman" panose="02020603050405020304" pitchFamily="18" charset="0"/>
              </a:rPr>
              <a:t>макс</a:t>
            </a:r>
            <a:r>
              <a:rPr lang="ru-RU" sz="2400" b="1" dirty="0">
                <a:solidFill>
                  <a:srgbClr val="000000"/>
                </a:solidFill>
                <a:latin typeface="Times New Roman" panose="02020603050405020304" pitchFamily="18" charset="0"/>
                <a:cs typeface="Times New Roman" panose="02020603050405020304" pitchFamily="18" charset="0"/>
              </a:rPr>
              <a:t> ; </a:t>
            </a:r>
            <a:r>
              <a:rPr lang="ru-RU" sz="2400" b="1" dirty="0">
                <a:solidFill>
                  <a:srgbClr val="000000"/>
                </a:solidFill>
                <a:latin typeface="Times New Roman" panose="02020603050405020304" pitchFamily="18" charset="0"/>
                <a:ea typeface="Arial Unicode MS"/>
                <a:cs typeface="Times New Roman" panose="02020603050405020304" pitchFamily="18" charset="0"/>
                <a:sym typeface="Symbol" panose="05050102010706020507" pitchFamily="18" charset="2"/>
              </a:rPr>
              <a:t></a:t>
            </a:r>
            <a:r>
              <a:rPr lang="ru-RU" sz="2400" b="1" baseline="-25000" dirty="0">
                <a:solidFill>
                  <a:srgbClr val="000000"/>
                </a:solidFill>
                <a:latin typeface="Times New Roman" panose="02020603050405020304" pitchFamily="18" charset="0"/>
                <a:cs typeface="Times New Roman" panose="02020603050405020304" pitchFamily="18" charset="0"/>
              </a:rPr>
              <a:t>мин</a:t>
            </a:r>
            <a:endParaRPr lang="ru-RU" sz="2400"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927A4478-F551-44BE-AC4A-B740A66BC33B}"/>
                  </a:ext>
                </a:extLst>
              </p:cNvPr>
              <p:cNvSpPr/>
              <p:nvPr/>
            </p:nvSpPr>
            <p:spPr>
              <a:xfrm>
                <a:off x="251520" y="2852936"/>
                <a:ext cx="8568952" cy="3589316"/>
              </a:xfrm>
              <a:prstGeom prst="rect">
                <a:avLst/>
              </a:prstGeom>
            </p:spPr>
            <p:txBody>
              <a:bodyPr wrap="square">
                <a:spAutoFit/>
              </a:bodyPr>
              <a:lstStyle/>
              <a:p>
                <a:pPr indent="228600" algn="just"/>
                <a:r>
                  <a:rPr lang="ru-RU" sz="2400" b="1" u="sng" dirty="0">
                    <a:latin typeface="Times New Roman" panose="02020603050405020304" pitchFamily="18" charset="0"/>
                    <a:ea typeface="Arial" panose="020B0604020202020204" pitchFamily="34" charset="0"/>
                    <a:cs typeface="Times New Roman" panose="02020603050405020304" pitchFamily="18" charset="0"/>
                  </a:rPr>
                  <a:t>2. Плавность регулирования</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характеризуется количеством ступеней скорости внутри диапазона регулирования.</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28600" algn="just"/>
                <a:r>
                  <a:rPr lang="ru-RU" sz="2400" u="sng" dirty="0">
                    <a:latin typeface="Times New Roman" panose="02020603050405020304" pitchFamily="18" charset="0"/>
                    <a:ea typeface="Times New Roman" panose="02020603050405020304" pitchFamily="18" charset="0"/>
                    <a:cs typeface="Times New Roman" panose="02020603050405020304" pitchFamily="18" charset="0"/>
                  </a:rPr>
                  <a:t>Коэффициент плавности</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представляет собой отношение скоростей соседних регулировочных характеристик:</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28600" algn="ctr"/>
                <a14:m>
                  <m:oMath xmlns:m="http://schemas.openxmlformats.org/officeDocument/2006/math">
                    <m:sSub>
                      <m:sSubPr>
                        <m:ctrlPr>
                          <a:rPr lang="ru-RU" sz="2400" i="1">
                            <a:latin typeface="Cambria Math" panose="02040503050406030204" pitchFamily="18" charset="0"/>
                            <a:ea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rPr>
                          <m:t>𝑘</m:t>
                        </m:r>
                      </m:e>
                      <m:sub>
                        <m:r>
                          <a:rPr lang="ru-RU" sz="2400" i="1">
                            <a:latin typeface="Cambria Math" panose="02040503050406030204" pitchFamily="18" charset="0"/>
                            <a:ea typeface="Times New Roman" panose="02020603050405020304" pitchFamily="18" charset="0"/>
                          </a:rPr>
                          <m:t>пл</m:t>
                        </m:r>
                      </m:sub>
                    </m:sSub>
                    <m:r>
                      <a:rPr lang="ru-RU" sz="2400" i="1">
                        <a:latin typeface="Cambria Math" panose="02040503050406030204" pitchFamily="18" charset="0"/>
                        <a:ea typeface="Times New Roman" panose="02020603050405020304" pitchFamily="18" charset="0"/>
                      </a:rPr>
                      <m:t>=</m:t>
                    </m:r>
                    <m:f>
                      <m:fPr>
                        <m:ctrlPr>
                          <a:rPr lang="ru-RU" sz="2400" i="1">
                            <a:latin typeface="Cambria Math" panose="02040503050406030204" pitchFamily="18" charset="0"/>
                            <a:ea typeface="Times New Roman" panose="02020603050405020304" pitchFamily="18" charset="0"/>
                          </a:rPr>
                        </m:ctrlPr>
                      </m:fPr>
                      <m:num>
                        <m:sSub>
                          <m:sSubPr>
                            <m:ctrlPr>
                              <a:rPr lang="ru-RU" sz="2400" i="1">
                                <a:latin typeface="Cambria Math" panose="02040503050406030204" pitchFamily="18" charset="0"/>
                                <a:ea typeface="Times New Roman" panose="02020603050405020304" pitchFamily="18" charset="0"/>
                              </a:rPr>
                            </m:ctrlPr>
                          </m:sSubPr>
                          <m:e>
                            <m:r>
                              <a:rPr lang="en-US" sz="2400" i="1">
                                <a:latin typeface="Cambria Math" panose="02040503050406030204" pitchFamily="18" charset="0"/>
                                <a:ea typeface="Times New Roman" panose="02020603050405020304" pitchFamily="18" charset="0"/>
                              </a:rPr>
                              <m:t>𝜔</m:t>
                            </m:r>
                          </m:e>
                          <m:sub>
                            <m:r>
                              <a:rPr lang="ru-RU" sz="2400" i="1">
                                <a:latin typeface="Cambria Math" panose="02040503050406030204" pitchFamily="18" charset="0"/>
                                <a:ea typeface="Times New Roman" panose="02020603050405020304" pitchFamily="18" charset="0"/>
                              </a:rPr>
                              <m:t>𝑖</m:t>
                            </m:r>
                          </m:sub>
                        </m:sSub>
                      </m:num>
                      <m:den>
                        <m:sSub>
                          <m:sSubPr>
                            <m:ctrlPr>
                              <a:rPr lang="ru-RU" sz="2400" i="1">
                                <a:latin typeface="Cambria Math" panose="02040503050406030204" pitchFamily="18" charset="0"/>
                                <a:ea typeface="Times New Roman" panose="02020603050405020304" pitchFamily="18" charset="0"/>
                              </a:rPr>
                            </m:ctrlPr>
                          </m:sSubPr>
                          <m:e>
                            <m:r>
                              <a:rPr lang="ru-RU" sz="2400" i="1">
                                <a:latin typeface="Cambria Math" panose="02040503050406030204" pitchFamily="18" charset="0"/>
                                <a:ea typeface="Times New Roman" panose="02020603050405020304" pitchFamily="18" charset="0"/>
                              </a:rPr>
                              <m:t>𝜔</m:t>
                            </m:r>
                          </m:e>
                          <m:sub>
                            <m:r>
                              <a:rPr lang="ru-RU" sz="2400" i="1">
                                <a:latin typeface="Cambria Math" panose="02040503050406030204" pitchFamily="18" charset="0"/>
                                <a:ea typeface="Times New Roman" panose="02020603050405020304" pitchFamily="18" charset="0"/>
                              </a:rPr>
                              <m:t>𝑖</m:t>
                            </m:r>
                            <m:r>
                              <a:rPr lang="ru-RU" sz="2400" i="1">
                                <a:latin typeface="Cambria Math" panose="02040503050406030204" pitchFamily="18" charset="0"/>
                                <a:ea typeface="Times New Roman" panose="02020603050405020304" pitchFamily="18" charset="0"/>
                              </a:rPr>
                              <m:t>−1</m:t>
                            </m:r>
                          </m:sub>
                        </m:sSub>
                      </m:den>
                    </m:f>
                  </m:oMath>
                </a14:m>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где </a:t>
                </a:r>
                <a:r>
                  <a:rPr lang="ru-RU" sz="2400"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400" i="1" baseline="-25000" dirty="0" err="1">
                    <a:latin typeface="Times New Roman" panose="02020603050405020304" pitchFamily="18" charset="0"/>
                    <a:ea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и </a:t>
                </a:r>
                <a:r>
                  <a:rPr lang="ru-RU" sz="2400"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400" i="1" baseline="-25000" dirty="0" err="1">
                    <a:latin typeface="Times New Roman" panose="02020603050405020304" pitchFamily="18" charset="0"/>
                    <a:ea typeface="Times New Roman" panose="02020603050405020304" pitchFamily="18" charset="0"/>
                    <a:cs typeface="Times New Roman" panose="02020603050405020304" pitchFamily="18" charset="0"/>
                  </a:rPr>
                  <a:t>i</a:t>
                </a:r>
                <a:r>
                  <a:rPr lang="ru-RU" sz="2400" i="1" baseline="-25000" dirty="0">
                    <a:latin typeface="Times New Roman" panose="02020603050405020304" pitchFamily="18" charset="0"/>
                    <a:ea typeface="Times New Roman" panose="02020603050405020304" pitchFamily="18" charset="0"/>
                    <a:cs typeface="Times New Roman" panose="02020603050405020304" pitchFamily="18" charset="0"/>
                  </a:rPr>
                  <a:t>-1</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 скорости соседних регулировочных характеристик.</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ru-RU" sz="2400" dirty="0">
                    <a:solidFill>
                      <a:srgbClr val="000000"/>
                    </a:solidFill>
                    <a:latin typeface="Times New Roman" panose="02020603050405020304" pitchFamily="18" charset="0"/>
                    <a:cs typeface="Times New Roman" panose="02020603050405020304" pitchFamily="18" charset="0"/>
                  </a:rPr>
                  <a:t>Чем ближе значение этого коэффициента к единице, тем выше плавность регулирования скорости.</a:t>
                </a:r>
                <a:endParaRPr lang="ru-RU" sz="2400" dirty="0">
                  <a:latin typeface="Times New Roman" panose="02020603050405020304" pitchFamily="18" charset="0"/>
                  <a:cs typeface="Times New Roman" panose="02020603050405020304" pitchFamily="18" charset="0"/>
                </a:endParaRPr>
              </a:p>
            </p:txBody>
          </p:sp>
        </mc:Choice>
        <mc:Fallback>
          <p:sp>
            <p:nvSpPr>
              <p:cNvPr id="4" name="Прямоугольник 3">
                <a:extLst>
                  <a:ext uri="{FF2B5EF4-FFF2-40B4-BE49-F238E27FC236}">
                    <a16:creationId xmlns:a16="http://schemas.microsoft.com/office/drawing/2014/main" id="{927A4478-F551-44BE-AC4A-B740A66BC33B}"/>
                  </a:ext>
                </a:extLst>
              </p:cNvPr>
              <p:cNvSpPr>
                <a:spLocks noRot="1" noChangeAspect="1" noMove="1" noResize="1" noEditPoints="1" noAdjustHandles="1" noChangeArrowheads="1" noChangeShapeType="1" noTextEdit="1"/>
              </p:cNvSpPr>
              <p:nvPr/>
            </p:nvSpPr>
            <p:spPr>
              <a:xfrm>
                <a:off x="251520" y="2852936"/>
                <a:ext cx="8568952" cy="3589316"/>
              </a:xfrm>
              <a:prstGeom prst="rect">
                <a:avLst/>
              </a:prstGeom>
              <a:blipFill>
                <a:blip r:embed="rId2"/>
                <a:stretch>
                  <a:fillRect l="-1067" t="-1358" r="-1138" b="-2886"/>
                </a:stretch>
              </a:blipFill>
            </p:spPr>
            <p:txBody>
              <a:bodyPr/>
              <a:lstStyle/>
              <a:p>
                <a:r>
                  <a:rPr lang="ru-RU">
                    <a:noFill/>
                  </a:rPr>
                  <a:t> </a:t>
                </a:r>
              </a:p>
            </p:txBody>
          </p:sp>
        </mc:Fallback>
      </mc:AlternateContent>
    </p:spTree>
    <p:extLst>
      <p:ext uri="{BB962C8B-B14F-4D97-AF65-F5344CB8AC3E}">
        <p14:creationId xmlns:p14="http://schemas.microsoft.com/office/powerpoint/2010/main" val="4198538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BA22A4C-7E8A-4391-B012-7B97F47C4FAE}"/>
              </a:ext>
            </a:extLst>
          </p:cNvPr>
          <p:cNvSpPr/>
          <p:nvPr/>
        </p:nvSpPr>
        <p:spPr>
          <a:xfrm>
            <a:off x="165683" y="548680"/>
            <a:ext cx="8784976" cy="1569660"/>
          </a:xfrm>
          <a:prstGeom prst="rect">
            <a:avLst/>
          </a:prstGeom>
        </p:spPr>
        <p:txBody>
          <a:bodyPr wrap="square">
            <a:spAutoFit/>
          </a:bodyPr>
          <a:lstStyle/>
          <a:p>
            <a:pPr indent="228600" algn="just">
              <a:spcAft>
                <a:spcPts val="0"/>
              </a:spcAft>
            </a:pPr>
            <a:r>
              <a:rPr lang="ru-RU" sz="2400" b="1" u="sng" dirty="0">
                <a:latin typeface="Times New Roman" panose="02020603050405020304" pitchFamily="18" charset="0"/>
                <a:ea typeface="Arial" panose="020B0604020202020204" pitchFamily="34" charset="0"/>
                <a:cs typeface="Times New Roman" panose="02020603050405020304" pitchFamily="18" charset="0"/>
              </a:rPr>
              <a:t>3. Стабильность работы</a:t>
            </a:r>
            <a:r>
              <a:rPr lang="ru-RU" sz="2400" dirty="0">
                <a:latin typeface="Times New Roman" panose="02020603050405020304" pitchFamily="18" charset="0"/>
                <a:ea typeface="Times New Roman" panose="02020603050405020304" pitchFamily="18" charset="0"/>
              </a:rPr>
              <a:t> на заданной скорости определяется жесткостью регулировочных характеристик. Чем больше жесткость, тем меньше отклонения от заданной скорости при изменении нагрузки.</a:t>
            </a:r>
            <a:endParaRPr lang="ru-RU" sz="2400" dirty="0">
              <a:effectLst/>
              <a:latin typeface="Times New Roman" panose="02020603050405020304" pitchFamily="18" charset="0"/>
              <a:ea typeface="Times New Roman" panose="02020603050405020304" pitchFamily="18" charset="0"/>
            </a:endParaRPr>
          </a:p>
        </p:txBody>
      </p:sp>
      <p:sp>
        <p:nvSpPr>
          <p:cNvPr id="3" name="Прямоугольник 2">
            <a:extLst>
              <a:ext uri="{FF2B5EF4-FFF2-40B4-BE49-F238E27FC236}">
                <a16:creationId xmlns:a16="http://schemas.microsoft.com/office/drawing/2014/main" id="{4001537C-5A13-4A39-86CB-AB0EB7BEE1D2}"/>
              </a:ext>
            </a:extLst>
          </p:cNvPr>
          <p:cNvSpPr/>
          <p:nvPr/>
        </p:nvSpPr>
        <p:spPr>
          <a:xfrm>
            <a:off x="179512" y="2365428"/>
            <a:ext cx="8784976" cy="1200329"/>
          </a:xfrm>
          <a:prstGeom prst="rect">
            <a:avLst/>
          </a:prstGeom>
        </p:spPr>
        <p:txBody>
          <a:bodyPr wrap="square">
            <a:spAutoFit/>
          </a:bodyPr>
          <a:lstStyle/>
          <a:p>
            <a:pPr indent="228600" algn="just">
              <a:spcAft>
                <a:spcPts val="0"/>
              </a:spcAft>
            </a:pPr>
            <a:r>
              <a:rPr lang="ru-RU" sz="2400" b="1" u="sng" dirty="0">
                <a:latin typeface="Times New Roman" panose="02020603050405020304" pitchFamily="18" charset="0"/>
                <a:ea typeface="Arial" panose="020B0604020202020204" pitchFamily="34" charset="0"/>
                <a:cs typeface="Times New Roman" panose="02020603050405020304" pitchFamily="18" charset="0"/>
              </a:rPr>
              <a:t>4. Направление регулирования</a:t>
            </a:r>
            <a:r>
              <a:rPr lang="ru-RU" sz="2400" dirty="0">
                <a:latin typeface="Times New Roman" panose="02020603050405020304" pitchFamily="18" charset="0"/>
                <a:ea typeface="Times New Roman" panose="02020603050405020304" pitchFamily="18" charset="0"/>
              </a:rPr>
              <a:t> характеризует изменение скорости в сторону увеличения или уменьшения относительно основной, соот­ветствующей естественной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характеристике</a:t>
            </a:r>
            <a:r>
              <a:rPr lang="ru-RU" sz="2400" dirty="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
        <p:nvSpPr>
          <p:cNvPr id="4" name="Прямоугольник 3">
            <a:extLst>
              <a:ext uri="{FF2B5EF4-FFF2-40B4-BE49-F238E27FC236}">
                <a16:creationId xmlns:a16="http://schemas.microsoft.com/office/drawing/2014/main" id="{12AB3850-43B4-4D56-89F4-2E6E3EE5FABF}"/>
              </a:ext>
            </a:extLst>
          </p:cNvPr>
          <p:cNvSpPr/>
          <p:nvPr/>
        </p:nvSpPr>
        <p:spPr>
          <a:xfrm>
            <a:off x="251520" y="3933056"/>
            <a:ext cx="8712968" cy="830997"/>
          </a:xfrm>
          <a:prstGeom prst="rect">
            <a:avLst/>
          </a:prstGeom>
        </p:spPr>
        <p:txBody>
          <a:bodyPr wrap="square">
            <a:spAutoFit/>
          </a:bodyPr>
          <a:lstStyle/>
          <a:p>
            <a:r>
              <a:rPr lang="ru-RU" sz="2400" b="1" u="sng"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5. Экономичность регулирования</a:t>
            </a:r>
            <a:r>
              <a:rPr lang="ru-RU" sz="2400" dirty="0">
                <a:solidFill>
                  <a:srgbClr val="000000"/>
                </a:solidFill>
                <a:latin typeface="Times New Roman" panose="02020603050405020304" pitchFamily="18" charset="0"/>
                <a:cs typeface="Times New Roman" panose="02020603050405020304" pitchFamily="18" charset="0"/>
              </a:rPr>
              <a:t> оценивается по величине капитальных затрат и эксплуатационных расходов.</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897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Прямоугольник 3">
                <a:extLst>
                  <a:ext uri="{FF2B5EF4-FFF2-40B4-BE49-F238E27FC236}">
                    <a16:creationId xmlns:a16="http://schemas.microsoft.com/office/drawing/2014/main" id="{0232442F-8B3E-44E4-B220-788A45ACFC8C}"/>
                  </a:ext>
                </a:extLst>
              </p:cNvPr>
              <p:cNvSpPr/>
              <p:nvPr/>
            </p:nvSpPr>
            <p:spPr>
              <a:xfrm>
                <a:off x="187892" y="788511"/>
                <a:ext cx="8712968" cy="3328283"/>
              </a:xfrm>
              <a:prstGeom prst="rect">
                <a:avLst/>
              </a:prstGeom>
            </p:spPr>
            <p:txBody>
              <a:bodyPr wrap="square">
                <a:spAutoFit/>
              </a:bodyPr>
              <a:lstStyle/>
              <a:p>
                <a:pPr indent="228600" algn="just"/>
                <a:r>
                  <a:rPr lang="ru-RU" sz="2400" i="1" u="sng" dirty="0">
                    <a:latin typeface="Times New Roman" panose="02020603050405020304" pitchFamily="18" charset="0"/>
                    <a:ea typeface="Times New Roman" panose="02020603050405020304" pitchFamily="18" charset="0"/>
                    <a:cs typeface="Times New Roman" panose="02020603050405020304" pitchFamily="18" charset="0"/>
                  </a:rPr>
                  <a:t>Основным показателем</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оценки эксплуатационных расходов служит величина потерь мощности.</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228600"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Возникающие при работе на регулировочных характеристиках потери </a:t>
                </a:r>
                <a:r>
                  <a:rPr lang="ru-RU" sz="2400" b="1" i="1" dirty="0">
                    <a:latin typeface="Times New Roman" panose="02020603050405020304" pitchFamily="18" charset="0"/>
                    <a:ea typeface="Times New Roman" panose="02020603050405020304" pitchFamily="18" charset="0"/>
                    <a:cs typeface="Times New Roman" panose="02020603050405020304" pitchFamily="18" charset="0"/>
                  </a:rPr>
                  <a:t>∆</a:t>
                </a:r>
                <a:r>
                  <a:rPr lang="ru-RU" sz="2400" b="1" i="1" dirty="0" err="1">
                    <a:latin typeface="Times New Roman" panose="02020603050405020304" pitchFamily="18" charset="0"/>
                    <a:ea typeface="Times New Roman" panose="02020603050405020304" pitchFamily="18" charset="0"/>
                    <a:cs typeface="Times New Roman" panose="02020603050405020304" pitchFamily="18" charset="0"/>
                  </a:rPr>
                  <a:t>Р</a:t>
                </a:r>
                <a:r>
                  <a:rPr lang="ru-RU" sz="2400" b="1" i="1" baseline="-25000" dirty="0" err="1">
                    <a:latin typeface="Times New Roman" panose="02020603050405020304" pitchFamily="18" charset="0"/>
                    <a:ea typeface="Times New Roman" panose="02020603050405020304" pitchFamily="18" charset="0"/>
                    <a:cs typeface="Times New Roman" panose="02020603050405020304" pitchFamily="18" charset="0"/>
                  </a:rPr>
                  <a:t>р</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определяются средневзвешенным К.П.Д. привода за цикл, состоящий из</a:t>
                </a:r>
                <a:r>
                  <a:rPr lang="ru-RU" sz="2400" i="1" dirty="0">
                    <a:latin typeface="Times New Roman" panose="02020603050405020304" pitchFamily="18" charset="0"/>
                    <a:ea typeface="Arial" panose="020B0604020202020204" pitchFamily="34" charset="0"/>
                    <a:cs typeface="Times New Roman" panose="02020603050405020304" pitchFamily="18" charset="0"/>
                  </a:rPr>
                  <a:t> </a:t>
                </a:r>
                <a:r>
                  <a:rPr lang="ru-RU" sz="2400" b="1" i="1" dirty="0">
                    <a:latin typeface="Times New Roman" panose="02020603050405020304" pitchFamily="18" charset="0"/>
                    <a:ea typeface="Arial" panose="020B0604020202020204" pitchFamily="34" charset="0"/>
                    <a:cs typeface="Times New Roman" panose="02020603050405020304" pitchFamily="18" charset="0"/>
                  </a:rPr>
                  <a:t>т</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ступеней регулирования скорости:</a:t>
                </a:r>
                <a:endParaRPr lang="ru-RU"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14:m>
                  <m:oMath xmlns:m="http://schemas.openxmlformats.org/officeDocument/2006/math">
                    <m:sSub>
                      <m:sSubPr>
                        <m:ctrlPr>
                          <a:rPr lang="ru-RU" sz="2400" i="1">
                            <a:solidFill>
                              <a:srgbClr val="000000"/>
                            </a:solidFill>
                            <a:latin typeface="Cambria Math" panose="02040503050406030204" pitchFamily="18" charset="0"/>
                            <a:cs typeface="Times New Roman" panose="02020603050405020304" pitchFamily="18" charset="0"/>
                          </a:rPr>
                        </m:ctrlPr>
                      </m:sSubPr>
                      <m:e>
                        <m:r>
                          <a:rPr lang="ru-RU" sz="2400" i="1">
                            <a:solidFill>
                              <a:srgbClr val="000000"/>
                            </a:solidFill>
                            <a:latin typeface="Cambria Math" panose="02040503050406030204" pitchFamily="18" charset="0"/>
                            <a:cs typeface="Times New Roman" panose="02020603050405020304" pitchFamily="18" charset="0"/>
                          </a:rPr>
                          <m:t>𝜂</m:t>
                        </m:r>
                      </m:e>
                      <m:sub>
                        <m:r>
                          <a:rPr lang="ru-RU" sz="2400" i="1">
                            <a:solidFill>
                              <a:srgbClr val="000000"/>
                            </a:solidFill>
                            <a:latin typeface="Cambria Math" panose="02040503050406030204" pitchFamily="18" charset="0"/>
                            <a:cs typeface="Times New Roman" panose="02020603050405020304" pitchFamily="18" charset="0"/>
                          </a:rPr>
                          <m:t>р</m:t>
                        </m:r>
                      </m:sub>
                    </m:sSub>
                    <m:r>
                      <a:rPr lang="ru-RU" sz="2400" i="1">
                        <a:solidFill>
                          <a:srgbClr val="000000"/>
                        </a:solidFill>
                        <a:latin typeface="Cambria Math" panose="02040503050406030204" pitchFamily="18" charset="0"/>
                        <a:cs typeface="Times New Roman" panose="02020603050405020304" pitchFamily="18" charset="0"/>
                      </a:rPr>
                      <m:t>=</m:t>
                    </m:r>
                    <m:f>
                      <m:fPr>
                        <m:ctrlPr>
                          <a:rPr lang="ru-RU" sz="2400" i="1">
                            <a:solidFill>
                              <a:srgbClr val="000000"/>
                            </a:solidFill>
                            <a:latin typeface="Cambria Math" panose="02040503050406030204" pitchFamily="18" charset="0"/>
                            <a:cs typeface="Times New Roman" panose="02020603050405020304" pitchFamily="18" charset="0"/>
                          </a:rPr>
                        </m:ctrlPr>
                      </m:fPr>
                      <m:num>
                        <m:nary>
                          <m:naryPr>
                            <m:chr m:val="∑"/>
                            <m:limLoc m:val="undOvr"/>
                            <m:ctrlPr>
                              <a:rPr lang="ru-RU" sz="2400" i="1">
                                <a:solidFill>
                                  <a:srgbClr val="000000"/>
                                </a:solidFill>
                                <a:latin typeface="Cambria Math" panose="02040503050406030204" pitchFamily="18" charset="0"/>
                                <a:cs typeface="Times New Roman" panose="02020603050405020304" pitchFamily="18" charset="0"/>
                              </a:rPr>
                            </m:ctrlPr>
                          </m:naryPr>
                          <m:sub>
                            <m:r>
                              <a:rPr lang="ru-RU" sz="2400" i="1">
                                <a:solidFill>
                                  <a:srgbClr val="000000"/>
                                </a:solidFill>
                                <a:latin typeface="Cambria Math" panose="02040503050406030204" pitchFamily="18" charset="0"/>
                                <a:cs typeface="Times New Roman" panose="02020603050405020304" pitchFamily="18" charset="0"/>
                              </a:rPr>
                              <m:t>1</m:t>
                            </m:r>
                          </m:sub>
                          <m:sup>
                            <m:r>
                              <a:rPr lang="en-US" sz="2400" i="1">
                                <a:solidFill>
                                  <a:srgbClr val="000000"/>
                                </a:solidFill>
                                <a:latin typeface="Cambria Math" panose="02040503050406030204" pitchFamily="18" charset="0"/>
                                <a:cs typeface="Times New Roman" panose="02020603050405020304" pitchFamily="18" charset="0"/>
                              </a:rPr>
                              <m:t>𝑚</m:t>
                            </m:r>
                          </m:sup>
                          <m:e>
                            <m:sSub>
                              <m:sSubPr>
                                <m:ctrlPr>
                                  <a:rPr lang="ru-RU" sz="2400" i="1">
                                    <a:solidFill>
                                      <a:srgbClr val="000000"/>
                                    </a:solidFill>
                                    <a:latin typeface="Cambria Math" panose="02040503050406030204" pitchFamily="18" charset="0"/>
                                    <a:cs typeface="Times New Roman" panose="02020603050405020304" pitchFamily="18" charset="0"/>
                                  </a:rPr>
                                </m:ctrlPr>
                              </m:sSubPr>
                              <m:e>
                                <m:r>
                                  <a:rPr lang="ru-RU" sz="2400" i="1">
                                    <a:solidFill>
                                      <a:srgbClr val="000000"/>
                                    </a:solidFill>
                                    <a:latin typeface="Cambria Math" panose="02040503050406030204" pitchFamily="18" charset="0"/>
                                    <a:cs typeface="Times New Roman" panose="02020603050405020304" pitchFamily="18" charset="0"/>
                                  </a:rPr>
                                  <m:t>𝑃</m:t>
                                </m:r>
                              </m:e>
                              <m:sub>
                                <m:r>
                                  <a:rPr lang="ru-RU" sz="2400" i="1">
                                    <a:solidFill>
                                      <a:srgbClr val="000000"/>
                                    </a:solidFill>
                                    <a:latin typeface="Cambria Math" panose="02040503050406030204" pitchFamily="18" charset="0"/>
                                    <a:cs typeface="Times New Roman" panose="02020603050405020304" pitchFamily="18" charset="0"/>
                                  </a:rPr>
                                  <m:t>в</m:t>
                                </m:r>
                              </m:sub>
                            </m:sSub>
                            <m:r>
                              <a:rPr lang="en-US" sz="2400" i="1">
                                <a:solidFill>
                                  <a:srgbClr val="000000"/>
                                </a:solidFill>
                                <a:latin typeface="Cambria Math" panose="02040503050406030204" pitchFamily="18" charset="0"/>
                                <a:cs typeface="Times New Roman" panose="02020603050405020304" pitchFamily="18" charset="0"/>
                              </a:rPr>
                              <m:t>𝑡</m:t>
                            </m:r>
                          </m:e>
                        </m:nary>
                      </m:num>
                      <m:den>
                        <m:nary>
                          <m:naryPr>
                            <m:chr m:val="∑"/>
                            <m:limLoc m:val="undOvr"/>
                            <m:ctrlPr>
                              <a:rPr lang="ru-RU" sz="2400" i="1">
                                <a:solidFill>
                                  <a:srgbClr val="000000"/>
                                </a:solidFill>
                                <a:latin typeface="Cambria Math" panose="02040503050406030204" pitchFamily="18" charset="0"/>
                                <a:cs typeface="Times New Roman" panose="02020603050405020304" pitchFamily="18" charset="0"/>
                              </a:rPr>
                            </m:ctrlPr>
                          </m:naryPr>
                          <m:sub>
                            <m:r>
                              <a:rPr lang="ru-RU" sz="2400" i="1">
                                <a:solidFill>
                                  <a:srgbClr val="000000"/>
                                </a:solidFill>
                                <a:latin typeface="Cambria Math" panose="02040503050406030204" pitchFamily="18" charset="0"/>
                                <a:cs typeface="Times New Roman" panose="02020603050405020304" pitchFamily="18" charset="0"/>
                              </a:rPr>
                              <m:t>1</m:t>
                            </m:r>
                          </m:sub>
                          <m:sup>
                            <m:r>
                              <a:rPr lang="ru-RU" sz="2400" i="1">
                                <a:solidFill>
                                  <a:srgbClr val="000000"/>
                                </a:solidFill>
                                <a:latin typeface="Cambria Math" panose="02040503050406030204" pitchFamily="18" charset="0"/>
                                <a:cs typeface="Times New Roman" panose="02020603050405020304" pitchFamily="18" charset="0"/>
                              </a:rPr>
                              <m:t>𝑚</m:t>
                            </m:r>
                          </m:sup>
                          <m:e>
                            <m:d>
                              <m:dPr>
                                <m:ctrlPr>
                                  <a:rPr lang="ru-RU" sz="2400" i="1">
                                    <a:solidFill>
                                      <a:srgbClr val="000000"/>
                                    </a:solidFill>
                                    <a:latin typeface="Cambria Math" panose="02040503050406030204" pitchFamily="18" charset="0"/>
                                    <a:cs typeface="Times New Roman" panose="02020603050405020304" pitchFamily="18" charset="0"/>
                                  </a:rPr>
                                </m:ctrlPr>
                              </m:dPr>
                              <m:e>
                                <m:sSub>
                                  <m:sSubPr>
                                    <m:ctrlPr>
                                      <a:rPr lang="ru-RU" sz="2400" i="1">
                                        <a:solidFill>
                                          <a:srgbClr val="000000"/>
                                        </a:solidFill>
                                        <a:latin typeface="Cambria Math" panose="02040503050406030204" pitchFamily="18" charset="0"/>
                                        <a:cs typeface="Times New Roman" panose="02020603050405020304" pitchFamily="18" charset="0"/>
                                      </a:rPr>
                                    </m:ctrlPr>
                                  </m:sSubPr>
                                  <m:e>
                                    <m:r>
                                      <a:rPr lang="ru-RU" sz="2400" i="1">
                                        <a:solidFill>
                                          <a:srgbClr val="000000"/>
                                        </a:solidFill>
                                        <a:latin typeface="Cambria Math" panose="02040503050406030204" pitchFamily="18" charset="0"/>
                                        <a:cs typeface="Times New Roman" panose="02020603050405020304" pitchFamily="18" charset="0"/>
                                      </a:rPr>
                                      <m:t>Р</m:t>
                                    </m:r>
                                  </m:e>
                                  <m:sub>
                                    <m:r>
                                      <a:rPr lang="ru-RU" sz="2400" i="1">
                                        <a:solidFill>
                                          <a:srgbClr val="000000"/>
                                        </a:solidFill>
                                        <a:latin typeface="Cambria Math" panose="02040503050406030204" pitchFamily="18" charset="0"/>
                                        <a:cs typeface="Times New Roman" panose="02020603050405020304" pitchFamily="18" charset="0"/>
                                      </a:rPr>
                                      <m:t>в</m:t>
                                    </m:r>
                                  </m:sub>
                                </m:sSub>
                                <m:r>
                                  <a:rPr lang="ru-RU" sz="2400" i="1">
                                    <a:solidFill>
                                      <a:srgbClr val="000000"/>
                                    </a:solidFill>
                                    <a:latin typeface="Cambria Math" panose="02040503050406030204" pitchFamily="18" charset="0"/>
                                    <a:cs typeface="Times New Roman" panose="02020603050405020304" pitchFamily="18" charset="0"/>
                                  </a:rPr>
                                  <m:t>+∆</m:t>
                                </m:r>
                                <m:sSub>
                                  <m:sSubPr>
                                    <m:ctrlPr>
                                      <a:rPr lang="ru-RU" sz="2400" i="1">
                                        <a:solidFill>
                                          <a:srgbClr val="000000"/>
                                        </a:solidFill>
                                        <a:latin typeface="Cambria Math" panose="02040503050406030204" pitchFamily="18" charset="0"/>
                                        <a:cs typeface="Times New Roman" panose="02020603050405020304" pitchFamily="18" charset="0"/>
                                      </a:rPr>
                                    </m:ctrlPr>
                                  </m:sSubPr>
                                  <m:e>
                                    <m:r>
                                      <a:rPr lang="ru-RU" sz="2400" i="1">
                                        <a:solidFill>
                                          <a:srgbClr val="000000"/>
                                        </a:solidFill>
                                        <a:latin typeface="Cambria Math" panose="02040503050406030204" pitchFamily="18" charset="0"/>
                                        <a:cs typeface="Times New Roman" panose="02020603050405020304" pitchFamily="18" charset="0"/>
                                      </a:rPr>
                                      <m:t>𝑃</m:t>
                                    </m:r>
                                  </m:e>
                                  <m:sub>
                                    <m:r>
                                      <a:rPr lang="ru-RU" sz="2400" i="1">
                                        <a:solidFill>
                                          <a:srgbClr val="000000"/>
                                        </a:solidFill>
                                        <a:latin typeface="Cambria Math" panose="02040503050406030204" pitchFamily="18" charset="0"/>
                                        <a:cs typeface="Times New Roman" panose="02020603050405020304" pitchFamily="18" charset="0"/>
                                      </a:rPr>
                                      <m:t>р</m:t>
                                    </m:r>
                                  </m:sub>
                                </m:sSub>
                              </m:e>
                            </m:d>
                            <m:r>
                              <a:rPr lang="en-US" sz="2400" i="1">
                                <a:solidFill>
                                  <a:srgbClr val="000000"/>
                                </a:solidFill>
                                <a:latin typeface="Cambria Math" panose="02040503050406030204" pitchFamily="18" charset="0"/>
                                <a:cs typeface="Times New Roman" panose="02020603050405020304" pitchFamily="18" charset="0"/>
                              </a:rPr>
                              <m:t>𝑡</m:t>
                            </m:r>
                          </m:e>
                        </m:nary>
                      </m:den>
                    </m:f>
                  </m:oMath>
                </a14:m>
                <a:r>
                  <a:rPr lang="ru-RU" sz="2400" i="1" dirty="0">
                    <a:solidFill>
                      <a:srgbClr val="000000"/>
                    </a:solidFill>
                    <a:latin typeface="Times New Roman" panose="02020603050405020304" pitchFamily="18" charset="0"/>
                    <a:cs typeface="Times New Roman" panose="02020603050405020304" pitchFamily="18" charset="0"/>
                  </a:rPr>
                  <a:t>		</a:t>
                </a:r>
                <a:endParaRPr lang="ru-RU" sz="2400" dirty="0">
                  <a:solidFill>
                    <a:srgbClr val="000000"/>
                  </a:solidFill>
                  <a:effectLst/>
                  <a:latin typeface="Times New Roman" panose="02020603050405020304" pitchFamily="18" charset="0"/>
                  <a:cs typeface="Times New Roman" panose="02020603050405020304" pitchFamily="18" charset="0"/>
                </a:endParaRPr>
              </a:p>
              <a:p>
                <a:r>
                  <a:rPr lang="ru-RU" sz="2400" dirty="0">
                    <a:solidFill>
                      <a:srgbClr val="000000"/>
                    </a:solidFill>
                    <a:latin typeface="Times New Roman" panose="02020603050405020304" pitchFamily="18" charset="0"/>
                    <a:cs typeface="Times New Roman" panose="02020603050405020304" pitchFamily="18" charset="0"/>
                  </a:rPr>
                  <a:t>где</a:t>
                </a:r>
                <a:r>
                  <a:rPr lang="ru-RU" sz="24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 </a:t>
                </a:r>
                <a:r>
                  <a:rPr lang="en-US" sz="2400" i="1" dirty="0">
                    <a:solidFill>
                      <a:srgbClr val="000000"/>
                    </a:solidFill>
                    <a:latin typeface="Times New Roman" panose="02020603050405020304" pitchFamily="18" charset="0"/>
                    <a:ea typeface="Arial" panose="020B0604020202020204" pitchFamily="34" charset="0"/>
                    <a:cs typeface="Times New Roman" panose="02020603050405020304" pitchFamily="18" charset="0"/>
                  </a:rPr>
                  <a:t>t</a:t>
                </a:r>
                <a:r>
                  <a:rPr lang="en-US" sz="2400" dirty="0">
                    <a:solidFill>
                      <a:srgbClr val="000000"/>
                    </a:solidFill>
                    <a:latin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cs typeface="Times New Roman" panose="02020603050405020304" pitchFamily="18" charset="0"/>
                  </a:rPr>
                  <a:t>‑ время работы на ступени </a:t>
                </a:r>
                <a:r>
                  <a:rPr lang="en-US" sz="2400" i="1" dirty="0">
                    <a:solidFill>
                      <a:srgbClr val="000000"/>
                    </a:solidFill>
                    <a:latin typeface="Times New Roman" panose="02020603050405020304" pitchFamily="18" charset="0"/>
                    <a:cs typeface="Times New Roman" panose="02020603050405020304" pitchFamily="18" charset="0"/>
                  </a:rPr>
                  <a:t>m</a:t>
                </a:r>
                <a:r>
                  <a:rPr lang="ru-RU" sz="2400" dirty="0">
                    <a:solidFill>
                      <a:srgbClr val="000000"/>
                    </a:solidFill>
                    <a:latin typeface="Times New Roman" panose="02020603050405020304" pitchFamily="18" charset="0"/>
                    <a:cs typeface="Times New Roman" panose="02020603050405020304" pitchFamily="18" charset="0"/>
                  </a:rPr>
                  <a:t>; </a:t>
                </a:r>
                <a:r>
                  <a:rPr lang="en-US" sz="2400" i="1" spc="100" dirty="0" err="1">
                    <a:solidFill>
                      <a:srgbClr val="000000"/>
                    </a:solidFill>
                    <a:latin typeface="Times New Roman" panose="02020603050405020304" pitchFamily="18" charset="0"/>
                    <a:ea typeface="Arial Unicode MS"/>
                    <a:cs typeface="Times New Roman" panose="02020603050405020304" pitchFamily="18" charset="0"/>
                  </a:rPr>
                  <a:t>Р</a:t>
                </a:r>
                <a:r>
                  <a:rPr lang="en-US" sz="2400" i="1" spc="100" baseline="-25000" dirty="0" err="1">
                    <a:solidFill>
                      <a:srgbClr val="000000"/>
                    </a:solidFill>
                    <a:latin typeface="Times New Roman" panose="02020603050405020304" pitchFamily="18" charset="0"/>
                    <a:ea typeface="Arial Unicode MS"/>
                    <a:cs typeface="Times New Roman" panose="02020603050405020304" pitchFamily="18" charset="0"/>
                  </a:rPr>
                  <a:t>в</a:t>
                </a:r>
                <a:r>
                  <a:rPr lang="en-US" sz="2400" dirty="0">
                    <a:solidFill>
                      <a:srgbClr val="000000"/>
                    </a:solidFill>
                    <a:latin typeface="Times New Roman" panose="02020603050405020304" pitchFamily="18" charset="0"/>
                    <a:cs typeface="Times New Roman" panose="02020603050405020304" pitchFamily="18" charset="0"/>
                  </a:rPr>
                  <a:t> </a:t>
                </a:r>
                <a:r>
                  <a:rPr lang="ru-RU" sz="2400" dirty="0">
                    <a:solidFill>
                      <a:srgbClr val="000000"/>
                    </a:solidFill>
                    <a:latin typeface="Times New Roman" panose="02020603050405020304" pitchFamily="18" charset="0"/>
                    <a:cs typeface="Times New Roman" panose="02020603050405020304" pitchFamily="18" charset="0"/>
                  </a:rPr>
                  <a:t>‑ мощность на валу двигателя.</a:t>
                </a:r>
                <a:endParaRPr lang="ru-RU" sz="2400" dirty="0">
                  <a:latin typeface="Times New Roman" panose="02020603050405020304" pitchFamily="18" charset="0"/>
                  <a:cs typeface="Times New Roman" panose="02020603050405020304" pitchFamily="18" charset="0"/>
                </a:endParaRPr>
              </a:p>
            </p:txBody>
          </p:sp>
        </mc:Choice>
        <mc:Fallback>
          <p:sp>
            <p:nvSpPr>
              <p:cNvPr id="4" name="Прямоугольник 3">
                <a:extLst>
                  <a:ext uri="{FF2B5EF4-FFF2-40B4-BE49-F238E27FC236}">
                    <a16:creationId xmlns:a16="http://schemas.microsoft.com/office/drawing/2014/main" id="{0232442F-8B3E-44E4-B220-788A45ACFC8C}"/>
                  </a:ext>
                </a:extLst>
              </p:cNvPr>
              <p:cNvSpPr>
                <a:spLocks noRot="1" noChangeAspect="1" noMove="1" noResize="1" noEditPoints="1" noAdjustHandles="1" noChangeArrowheads="1" noChangeShapeType="1" noTextEdit="1"/>
              </p:cNvSpPr>
              <p:nvPr/>
            </p:nvSpPr>
            <p:spPr>
              <a:xfrm>
                <a:off x="187892" y="788511"/>
                <a:ext cx="8712968" cy="3328283"/>
              </a:xfrm>
              <a:prstGeom prst="rect">
                <a:avLst/>
              </a:prstGeom>
              <a:blipFill>
                <a:blip r:embed="rId2"/>
                <a:stretch>
                  <a:fillRect l="-1120" t="-1465" r="-1050" b="-3297"/>
                </a:stretch>
              </a:blipFill>
            </p:spPr>
            <p:txBody>
              <a:bodyPr/>
              <a:lstStyle/>
              <a:p>
                <a:r>
                  <a:rPr lang="ru-RU">
                    <a:noFill/>
                  </a:rPr>
                  <a:t> </a:t>
                </a:r>
              </a:p>
            </p:txBody>
          </p:sp>
        </mc:Fallback>
      </mc:AlternateContent>
      <p:sp>
        <p:nvSpPr>
          <p:cNvPr id="5" name="Прямоугольник 4">
            <a:extLst>
              <a:ext uri="{FF2B5EF4-FFF2-40B4-BE49-F238E27FC236}">
                <a16:creationId xmlns:a16="http://schemas.microsoft.com/office/drawing/2014/main" id="{FA0A1907-73E7-4870-B750-C5908A5204C2}"/>
              </a:ext>
            </a:extLst>
          </p:cNvPr>
          <p:cNvSpPr/>
          <p:nvPr/>
        </p:nvSpPr>
        <p:spPr>
          <a:xfrm>
            <a:off x="187892" y="4869160"/>
            <a:ext cx="8784975" cy="1200329"/>
          </a:xfrm>
          <a:prstGeom prst="rect">
            <a:avLst/>
          </a:prstGeom>
        </p:spPr>
        <p:txBody>
          <a:bodyPr wrap="square">
            <a:spAutoFit/>
          </a:bodyPr>
          <a:lstStyle/>
          <a:p>
            <a:pPr algn="just"/>
            <a:r>
              <a:rPr lang="ru-RU" sz="2400" dirty="0">
                <a:solidFill>
                  <a:srgbClr val="000000"/>
                </a:solidFill>
                <a:latin typeface="Times New Roman" panose="02020603050405020304" pitchFamily="18" charset="0"/>
                <a:cs typeface="Times New Roman" panose="02020603050405020304" pitchFamily="18" charset="0"/>
              </a:rPr>
              <a:t>Средневзвешенный к. п. д. за регулировочный цикл, подсчитанный для различных способов регулирования скорости, позволяет определить, какой из них наиболее экономичен.</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0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AB09B356-427A-49F0-96AE-ECB2314717C4}"/>
              </a:ext>
            </a:extLst>
          </p:cNvPr>
          <p:cNvSpPr/>
          <p:nvPr/>
        </p:nvSpPr>
        <p:spPr>
          <a:xfrm>
            <a:off x="215516" y="980728"/>
            <a:ext cx="8712968" cy="1569660"/>
          </a:xfrm>
          <a:prstGeom prst="rect">
            <a:avLst/>
          </a:prstGeom>
        </p:spPr>
        <p:txBody>
          <a:bodyPr wrap="square">
            <a:spAutoFit/>
          </a:bodyPr>
          <a:lstStyle/>
          <a:p>
            <a:pPr indent="228600" algn="just">
              <a:spcAft>
                <a:spcPts val="0"/>
              </a:spcAft>
            </a:pPr>
            <a:r>
              <a:rPr lang="ru-RU" sz="2400" b="1" u="sng" spc="-20" dirty="0">
                <a:latin typeface="Times New Roman" panose="02020603050405020304" pitchFamily="18" charset="0"/>
                <a:ea typeface="Arial" panose="020B0604020202020204" pitchFamily="34" charset="0"/>
                <a:cs typeface="Times New Roman" panose="02020603050405020304" pitchFamily="18" charset="0"/>
              </a:rPr>
              <a:t>6. </a:t>
            </a:r>
            <a:r>
              <a:rPr lang="ru-RU" sz="2400" b="1" u="sng" spc="-20" dirty="0">
                <a:latin typeface="Times New Roman" panose="02020603050405020304" pitchFamily="18" charset="0"/>
                <a:ea typeface="Times New Roman" panose="02020603050405020304" pitchFamily="18" charset="0"/>
                <a:cs typeface="Times New Roman" panose="02020603050405020304" pitchFamily="18" charset="0"/>
              </a:rPr>
              <a:t>Допустимая нагрузка</a:t>
            </a:r>
            <a:r>
              <a:rPr lang="ru-RU" sz="2400" spc="-20" dirty="0">
                <a:latin typeface="Times New Roman" panose="02020603050405020304" pitchFamily="18" charset="0"/>
                <a:ea typeface="Times New Roman" panose="02020603050405020304" pitchFamily="18" charset="0"/>
              </a:rPr>
              <a:t> двигателя ограничивается его нагревом. Нагрев, в свою очередь, зависит от потерь энергии в двигателе, которые определяются главным образом значением тока, потребляемого двигателем.</a:t>
            </a:r>
            <a:endParaRPr lang="ru-RU" sz="2400" dirty="0">
              <a:effectLst/>
              <a:latin typeface="Times New Roman" panose="02020603050405020304" pitchFamily="18" charset="0"/>
              <a:ea typeface="Times New Roman" panose="02020603050405020304" pitchFamily="18" charset="0"/>
            </a:endParaRPr>
          </a:p>
        </p:txBody>
      </p:sp>
      <p:sp>
        <p:nvSpPr>
          <p:cNvPr id="3" name="Прямоугольник 2">
            <a:extLst>
              <a:ext uri="{FF2B5EF4-FFF2-40B4-BE49-F238E27FC236}">
                <a16:creationId xmlns:a16="http://schemas.microsoft.com/office/drawing/2014/main" id="{BB292368-E5AC-4325-8CD4-4742D8D4562C}"/>
              </a:ext>
            </a:extLst>
          </p:cNvPr>
          <p:cNvSpPr/>
          <p:nvPr/>
        </p:nvSpPr>
        <p:spPr>
          <a:xfrm>
            <a:off x="215516" y="2852936"/>
            <a:ext cx="8712968" cy="2677656"/>
          </a:xfrm>
          <a:prstGeom prst="rect">
            <a:avLst/>
          </a:prstGeom>
        </p:spPr>
        <p:txBody>
          <a:bodyPr wrap="square">
            <a:spAutoFit/>
          </a:bodyPr>
          <a:lstStyle/>
          <a:p>
            <a:pPr indent="228600" algn="just"/>
            <a:r>
              <a:rPr lang="ru-RU" sz="2400" dirty="0">
                <a:latin typeface="Times New Roman" panose="02020603050405020304" pitchFamily="18" charset="0"/>
                <a:ea typeface="Times New Roman" panose="02020603050405020304" pitchFamily="18" charset="0"/>
                <a:cs typeface="Times New Roman" panose="02020603050405020304" pitchFamily="18" charset="0"/>
              </a:rPr>
              <a:t>Значения допустимых мощности и момента у ДПТ могут быть отличными от номинальных, так как момент зависит не только от тока, но и магнитного потока, а мощность ‑</a:t>
            </a:r>
            <a:r>
              <a:rPr lang="ru-RU" sz="2400" dirty="0">
                <a:latin typeface="Times New Roman" panose="02020603050405020304" pitchFamily="18" charset="0"/>
                <a:ea typeface="Arial Unicode MS"/>
                <a:cs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от тока и напряжения, приложенного к якорю.</a:t>
            </a:r>
          </a:p>
          <a:p>
            <a:r>
              <a:rPr lang="ru-RU" sz="2400" dirty="0">
                <a:solidFill>
                  <a:srgbClr val="000000"/>
                </a:solidFill>
                <a:latin typeface="Times New Roman" panose="02020603050405020304" pitchFamily="18" charset="0"/>
                <a:cs typeface="Times New Roman" panose="02020603050405020304" pitchFamily="18" charset="0"/>
              </a:rPr>
              <a:t>Для асинхронного двигателя допустимая мощность зависит от напряжения, полного тока и коэффициента мощности </a:t>
            </a:r>
            <a:r>
              <a:rPr lang="en-US" sz="2400" i="1" dirty="0" err="1">
                <a:solidFill>
                  <a:srgbClr val="000000"/>
                </a:solidFill>
                <a:latin typeface="Times New Roman" panose="02020603050405020304" pitchFamily="18" charset="0"/>
                <a:cs typeface="Times New Roman" panose="02020603050405020304" pitchFamily="18" charset="0"/>
              </a:rPr>
              <a:t>cosφ</a:t>
            </a:r>
            <a:r>
              <a:rPr lang="ru-RU" sz="2400" dirty="0">
                <a:solidFill>
                  <a:srgbClr val="000000"/>
                </a:solidFill>
                <a:latin typeface="Times New Roman" panose="02020603050405020304" pitchFamily="18" charset="0"/>
                <a:cs typeface="Times New Roman" panose="02020603050405020304" pitchFamily="18" charset="0"/>
              </a:rPr>
              <a:t>, а допустимый момент ‑ от магнитного потока</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2222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2C31712-640C-40C2-9F8A-9F6C63B733A2}"/>
              </a:ext>
            </a:extLst>
          </p:cNvPr>
          <p:cNvSpPr txBox="1">
            <a:spLocks/>
          </p:cNvSpPr>
          <p:nvPr/>
        </p:nvSpPr>
        <p:spPr>
          <a:xfrm>
            <a:off x="215517" y="44624"/>
            <a:ext cx="8712966" cy="1728192"/>
          </a:xfrm>
          <a:prstGeom prst="rect">
            <a:avLst/>
          </a:prstGeom>
        </p:spPr>
        <p:txBody>
          <a:bodyPr bIns="91440" anchor="b" anchorCtr="0">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ru-RU" sz="3200" b="1" dirty="0">
                <a:solidFill>
                  <a:schemeClr val="tx1"/>
                </a:solidFill>
                <a:latin typeface="Cambria" pitchFamily="18" charset="0"/>
              </a:rPr>
              <a:t>2. Регулирование скорости ДПТ независимого возбуждения введением добавочного сопротивления в цепь якоря</a:t>
            </a:r>
          </a:p>
        </p:txBody>
      </p:sp>
      <mc:AlternateContent xmlns:mc="http://schemas.openxmlformats.org/markup-compatibility/2006">
        <mc:Choice xmlns:a14="http://schemas.microsoft.com/office/drawing/2010/main" Requires="a14">
          <p:sp>
            <p:nvSpPr>
              <p:cNvPr id="3" name="Прямоугольник 2">
                <a:extLst>
                  <a:ext uri="{FF2B5EF4-FFF2-40B4-BE49-F238E27FC236}">
                    <a16:creationId xmlns:a16="http://schemas.microsoft.com/office/drawing/2014/main" id="{B0838540-BDAB-46D9-8D10-9D72C6A57037}"/>
                  </a:ext>
                </a:extLst>
              </p:cNvPr>
              <p:cNvSpPr/>
              <p:nvPr/>
            </p:nvSpPr>
            <p:spPr>
              <a:xfrm>
                <a:off x="215517" y="1772816"/>
                <a:ext cx="8712966" cy="2550185"/>
              </a:xfrm>
              <a:prstGeom prst="rect">
                <a:avLst/>
              </a:prstGeom>
            </p:spPr>
            <p:txBody>
              <a:bodyPr wrap="square">
                <a:spAutoFit/>
              </a:bodyPr>
              <a:lstStyle/>
              <a:p>
                <a:pPr indent="228600"/>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Уравнение скоростной характеристики двигателей постоянного тока, решенное относительно скорости,</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749300" algn="ctr"/>
                <a14:m>
                  <m:oMath xmlns:m="http://schemas.openxmlformats.org/officeDocument/2006/math">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rPr>
                          <m:t>𝐼</m:t>
                        </m:r>
                      </m:e>
                      <m:sub>
                        <m:r>
                          <a:rPr lang="ru-RU" sz="2400" i="1">
                            <a:solidFill>
                              <a:srgbClr val="000000"/>
                            </a:solidFill>
                            <a:latin typeface="Cambria Math" panose="02040503050406030204" pitchFamily="18" charset="0"/>
                            <a:ea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rPr>
                      <m:t>=</m:t>
                    </m:r>
                    <m:f>
                      <m:fPr>
                        <m:ctrlPr>
                          <a:rPr lang="ru-RU" sz="2400" i="1">
                            <a:solidFill>
                              <a:srgbClr val="000000"/>
                            </a:solidFill>
                            <a:latin typeface="Cambria Math" panose="02040503050406030204" pitchFamily="18" charset="0"/>
                            <a:ea typeface="Times New Roman" panose="02020603050405020304" pitchFamily="18" charset="0"/>
                          </a:rPr>
                        </m:ctrlPr>
                      </m:fPr>
                      <m:num>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rPr>
                              <m:t>𝑈</m:t>
                            </m:r>
                          </m:e>
                          <m:sub>
                            <m:r>
                              <a:rPr lang="ru-RU" sz="2400" i="1">
                                <a:solidFill>
                                  <a:srgbClr val="000000"/>
                                </a:solidFill>
                                <a:latin typeface="Cambria Math" panose="02040503050406030204" pitchFamily="18" charset="0"/>
                                <a:ea typeface="Times New Roman" panose="02020603050405020304" pitchFamily="18" charset="0"/>
                              </a:rPr>
                              <m:t>я</m:t>
                            </m:r>
                          </m:sub>
                        </m:sSub>
                      </m:num>
                      <m:den>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rPr>
                              <m:t>𝑟</m:t>
                            </m:r>
                          </m:e>
                          <m:sub>
                            <m:r>
                              <a:rPr lang="ru-RU" sz="2400" i="1">
                                <a:solidFill>
                                  <a:srgbClr val="000000"/>
                                </a:solidFill>
                                <a:latin typeface="Cambria Math" panose="02040503050406030204" pitchFamily="18" charset="0"/>
                                <a:ea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rPr>
                          <m:t>+</m:t>
                        </m:r>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rPr>
                              <m:t>𝑅</m:t>
                            </m:r>
                          </m:e>
                          <m:sub>
                            <m:r>
                              <a:rPr lang="ru-RU" sz="2400" i="1">
                                <a:solidFill>
                                  <a:srgbClr val="000000"/>
                                </a:solidFill>
                                <a:latin typeface="Cambria Math" panose="02040503050406030204" pitchFamily="18" charset="0"/>
                                <a:ea typeface="Times New Roman" panose="02020603050405020304" pitchFamily="18" charset="0"/>
                              </a:rPr>
                              <m:t>д</m:t>
                            </m:r>
                          </m:sub>
                        </m:sSub>
                      </m:den>
                    </m:f>
                    <m:r>
                      <a:rPr lang="ru-RU" sz="2400" i="1">
                        <a:solidFill>
                          <a:srgbClr val="000000"/>
                        </a:solidFill>
                        <a:latin typeface="Cambria Math" panose="02040503050406030204" pitchFamily="18" charset="0"/>
                        <a:ea typeface="Times New Roman" panose="02020603050405020304" pitchFamily="18" charset="0"/>
                      </a:rPr>
                      <m:t>−</m:t>
                    </m:r>
                    <m:f>
                      <m:fPr>
                        <m:ctrlPr>
                          <a:rPr lang="ru-RU" sz="2400" i="1">
                            <a:solidFill>
                              <a:srgbClr val="000000"/>
                            </a:solidFill>
                            <a:latin typeface="Cambria Math" panose="02040503050406030204" pitchFamily="18" charset="0"/>
                            <a:ea typeface="Times New Roman" panose="02020603050405020304" pitchFamily="18" charset="0"/>
                          </a:rPr>
                        </m:ctrlPr>
                      </m:fPr>
                      <m:num>
                        <m:r>
                          <a:rPr lang="ru-RU" sz="2400" i="1">
                            <a:solidFill>
                              <a:srgbClr val="000000"/>
                            </a:solidFill>
                            <a:latin typeface="Cambria Math" panose="02040503050406030204" pitchFamily="18" charset="0"/>
                            <a:ea typeface="Times New Roman" panose="02020603050405020304" pitchFamily="18" charset="0"/>
                          </a:rPr>
                          <m:t>𝑐</m:t>
                        </m:r>
                        <m:r>
                          <a:rPr lang="ru-RU" sz="2400" i="1">
                            <a:solidFill>
                              <a:srgbClr val="000000"/>
                            </a:solidFill>
                            <a:latin typeface="Cambria Math" panose="02040503050406030204" pitchFamily="18" charset="0"/>
                            <a:ea typeface="Times New Roman" panose="02020603050405020304" pitchFamily="18" charset="0"/>
                          </a:rPr>
                          <m:t>Ф</m:t>
                        </m:r>
                      </m:num>
                      <m:den>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rPr>
                              <m:t>𝑟</m:t>
                            </m:r>
                          </m:e>
                          <m:sub>
                            <m:r>
                              <a:rPr lang="ru-RU" sz="2400" i="1">
                                <a:solidFill>
                                  <a:srgbClr val="000000"/>
                                </a:solidFill>
                                <a:latin typeface="Cambria Math" panose="02040503050406030204" pitchFamily="18" charset="0"/>
                                <a:ea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rPr>
                          <m:t>+</m:t>
                        </m:r>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rPr>
                              <m:t>𝑅</m:t>
                            </m:r>
                          </m:e>
                          <m:sub>
                            <m:r>
                              <a:rPr lang="ru-RU" sz="2400" i="1">
                                <a:solidFill>
                                  <a:srgbClr val="000000"/>
                                </a:solidFill>
                                <a:latin typeface="Cambria Math" panose="02040503050406030204" pitchFamily="18" charset="0"/>
                                <a:ea typeface="Times New Roman" panose="02020603050405020304" pitchFamily="18" charset="0"/>
                              </a:rPr>
                              <m:t>д</m:t>
                            </m:r>
                          </m:sub>
                        </m:sSub>
                      </m:den>
                    </m:f>
                    <m:r>
                      <a:rPr lang="ru-RU" sz="2400" i="1">
                        <a:solidFill>
                          <a:srgbClr val="000000"/>
                        </a:solidFill>
                        <a:latin typeface="Cambria Math" panose="02040503050406030204" pitchFamily="18" charset="0"/>
                        <a:ea typeface="Times New Roman" panose="02020603050405020304" pitchFamily="18" charset="0"/>
                      </a:rPr>
                      <m:t>𝜔</m:t>
                    </m:r>
                  </m:oMath>
                </a14:m>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14:m>
                  <m:oMath xmlns:m="http://schemas.openxmlformats.org/officeDocument/2006/math">
                    <m:r>
                      <a:rPr lang="ru-RU" sz="2400" i="1">
                        <a:solidFill>
                          <a:srgbClr val="000000"/>
                        </a:solidFill>
                        <a:latin typeface="Cambria Math" panose="02040503050406030204" pitchFamily="18" charset="0"/>
                        <a:ea typeface="Times New Roman" panose="02020603050405020304" pitchFamily="18" charset="0"/>
                      </a:rPr>
                      <m:t>𝜔</m:t>
                    </m:r>
                    <m:r>
                      <a:rPr lang="ru-RU" sz="2400" i="1">
                        <a:solidFill>
                          <a:srgbClr val="000000"/>
                        </a:solidFill>
                        <a:latin typeface="Cambria Math" panose="02040503050406030204" pitchFamily="18" charset="0"/>
                        <a:ea typeface="Times New Roman" panose="02020603050405020304" pitchFamily="18" charset="0"/>
                      </a:rPr>
                      <m:t>=</m:t>
                    </m:r>
                    <m:f>
                      <m:fPr>
                        <m:ctrlPr>
                          <a:rPr lang="ru-RU" sz="2400" i="1">
                            <a:solidFill>
                              <a:srgbClr val="000000"/>
                            </a:solidFill>
                            <a:latin typeface="Cambria Math" panose="02040503050406030204" pitchFamily="18" charset="0"/>
                            <a:ea typeface="Times New Roman" panose="02020603050405020304" pitchFamily="18" charset="0"/>
                          </a:rPr>
                        </m:ctrlPr>
                      </m:fPr>
                      <m:num>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rPr>
                              <m:t>𝑈</m:t>
                            </m:r>
                          </m:e>
                          <m:sub>
                            <m:r>
                              <a:rPr lang="ru-RU" sz="2400" i="1">
                                <a:solidFill>
                                  <a:srgbClr val="000000"/>
                                </a:solidFill>
                                <a:latin typeface="Cambria Math" panose="02040503050406030204" pitchFamily="18" charset="0"/>
                                <a:ea typeface="Times New Roman" panose="02020603050405020304" pitchFamily="18" charset="0"/>
                              </a:rPr>
                              <m:t>я</m:t>
                            </m:r>
                          </m:sub>
                        </m:sSub>
                      </m:num>
                      <m:den>
                        <m:r>
                          <a:rPr lang="ru-RU" sz="2400" i="1">
                            <a:solidFill>
                              <a:srgbClr val="000000"/>
                            </a:solidFill>
                            <a:latin typeface="Cambria Math" panose="02040503050406030204" pitchFamily="18" charset="0"/>
                            <a:ea typeface="Times New Roman" panose="02020603050405020304" pitchFamily="18" charset="0"/>
                          </a:rPr>
                          <m:t>𝑐</m:t>
                        </m:r>
                        <m:r>
                          <a:rPr lang="ru-RU" sz="2400" i="1">
                            <a:solidFill>
                              <a:srgbClr val="000000"/>
                            </a:solidFill>
                            <a:latin typeface="Cambria Math" panose="02040503050406030204" pitchFamily="18" charset="0"/>
                            <a:ea typeface="Times New Roman" panose="02020603050405020304" pitchFamily="18" charset="0"/>
                          </a:rPr>
                          <m:t>Ф</m:t>
                        </m:r>
                      </m:den>
                    </m:f>
                    <m:r>
                      <a:rPr lang="ru-RU" sz="2400" i="1">
                        <a:solidFill>
                          <a:srgbClr val="000000"/>
                        </a:solidFill>
                        <a:latin typeface="Cambria Math" panose="02040503050406030204" pitchFamily="18" charset="0"/>
                        <a:ea typeface="Times New Roman" panose="02020603050405020304" pitchFamily="18" charset="0"/>
                      </a:rPr>
                      <m:t>−</m:t>
                    </m:r>
                    <m:f>
                      <m:fPr>
                        <m:ctrlPr>
                          <a:rPr lang="ru-RU" sz="2400" i="1">
                            <a:solidFill>
                              <a:srgbClr val="000000"/>
                            </a:solidFill>
                            <a:latin typeface="Cambria Math" panose="02040503050406030204" pitchFamily="18" charset="0"/>
                            <a:ea typeface="Times New Roman" panose="02020603050405020304" pitchFamily="18" charset="0"/>
                          </a:rPr>
                        </m:ctrlPr>
                      </m:fPr>
                      <m:num>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en-US" sz="2400" i="1">
                                <a:solidFill>
                                  <a:srgbClr val="000000"/>
                                </a:solidFill>
                                <a:latin typeface="Cambria Math" panose="02040503050406030204" pitchFamily="18" charset="0"/>
                                <a:ea typeface="Times New Roman" panose="02020603050405020304" pitchFamily="18" charset="0"/>
                              </a:rPr>
                              <m:t>𝑟</m:t>
                            </m:r>
                          </m:e>
                          <m:sub>
                            <m:r>
                              <a:rPr lang="ru-RU" sz="2400" i="1">
                                <a:solidFill>
                                  <a:srgbClr val="000000"/>
                                </a:solidFill>
                                <a:latin typeface="Cambria Math" panose="02040503050406030204" pitchFamily="18" charset="0"/>
                                <a:ea typeface="Times New Roman" panose="02020603050405020304" pitchFamily="18" charset="0"/>
                              </a:rPr>
                              <m:t>я</m:t>
                            </m:r>
                          </m:sub>
                        </m:sSub>
                        <m:r>
                          <a:rPr lang="ru-RU" sz="2400" i="1">
                            <a:solidFill>
                              <a:srgbClr val="000000"/>
                            </a:solidFill>
                            <a:latin typeface="Cambria Math" panose="02040503050406030204" pitchFamily="18" charset="0"/>
                            <a:ea typeface="Times New Roman" panose="02020603050405020304" pitchFamily="18" charset="0"/>
                          </a:rPr>
                          <m:t>+</m:t>
                        </m:r>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rPr>
                              <m:t>𝑅</m:t>
                            </m:r>
                          </m:e>
                          <m:sub>
                            <m:r>
                              <a:rPr lang="ru-RU" sz="2400" i="1">
                                <a:solidFill>
                                  <a:srgbClr val="000000"/>
                                </a:solidFill>
                                <a:latin typeface="Cambria Math" panose="02040503050406030204" pitchFamily="18" charset="0"/>
                                <a:ea typeface="Times New Roman" panose="02020603050405020304" pitchFamily="18" charset="0"/>
                              </a:rPr>
                              <m:t>д</m:t>
                            </m:r>
                          </m:sub>
                        </m:sSub>
                      </m:num>
                      <m:den>
                        <m:r>
                          <a:rPr lang="ru-RU" sz="2400" i="1">
                            <a:solidFill>
                              <a:srgbClr val="000000"/>
                            </a:solidFill>
                            <a:latin typeface="Cambria Math" panose="02040503050406030204" pitchFamily="18" charset="0"/>
                            <a:ea typeface="Times New Roman" panose="02020603050405020304" pitchFamily="18" charset="0"/>
                          </a:rPr>
                          <m:t>𝑐</m:t>
                        </m:r>
                        <m:r>
                          <a:rPr lang="ru-RU" sz="2400" i="1">
                            <a:solidFill>
                              <a:srgbClr val="000000"/>
                            </a:solidFill>
                            <a:latin typeface="Cambria Math" panose="02040503050406030204" pitchFamily="18" charset="0"/>
                            <a:ea typeface="Times New Roman" panose="02020603050405020304" pitchFamily="18" charset="0"/>
                          </a:rPr>
                          <m:t>Ф</m:t>
                        </m:r>
                      </m:den>
                    </m:f>
                    <m:sSub>
                      <m:sSubPr>
                        <m:ctrlPr>
                          <a:rPr lang="ru-RU" sz="2400" i="1">
                            <a:solidFill>
                              <a:srgbClr val="000000"/>
                            </a:solidFill>
                            <a:latin typeface="Cambria Math" panose="02040503050406030204" pitchFamily="18" charset="0"/>
                            <a:ea typeface="Times New Roman" panose="02020603050405020304" pitchFamily="18" charset="0"/>
                          </a:rPr>
                        </m:ctrlPr>
                      </m:sSubPr>
                      <m:e>
                        <m:r>
                          <a:rPr lang="ru-RU" sz="2400" i="1">
                            <a:solidFill>
                              <a:srgbClr val="000000"/>
                            </a:solidFill>
                            <a:latin typeface="Cambria Math" panose="02040503050406030204" pitchFamily="18" charset="0"/>
                            <a:ea typeface="Times New Roman" panose="02020603050405020304" pitchFamily="18" charset="0"/>
                          </a:rPr>
                          <m:t>𝐼</m:t>
                        </m:r>
                      </m:e>
                      <m:sub>
                        <m:r>
                          <a:rPr lang="ru-RU" sz="2400" i="1">
                            <a:solidFill>
                              <a:srgbClr val="000000"/>
                            </a:solidFill>
                            <a:latin typeface="Cambria Math" panose="02040503050406030204" pitchFamily="18" charset="0"/>
                            <a:ea typeface="Times New Roman" panose="02020603050405020304" pitchFamily="18" charset="0"/>
                          </a:rPr>
                          <m:t>я</m:t>
                        </m:r>
                      </m:sub>
                    </m:sSub>
                  </m:oMath>
                </a14:m>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УП.1.</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indent="-749300"/>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показывает, что регулирование скорости может осуществляться как за счет изменения </a:t>
                </a:r>
                <a:r>
                  <a:rPr lang="ru-RU" sz="24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сопротивления цепи якоря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или </a:t>
                </a:r>
                <a:r>
                  <a:rPr lang="ru-RU" sz="24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магнитного потока</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так и за счет изменения </a:t>
                </a:r>
                <a:r>
                  <a:rPr lang="ru-RU" sz="2400" u="sng"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напряжения</a:t>
                </a:r>
                <a:r>
                  <a:rPr lang="ru-RU" sz="24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400"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U</a:t>
                </a:r>
                <a:r>
                  <a:rPr lang="en-US" sz="2400" i="1" baseline="-250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я</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240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mc:Choice>
        <mc:Fallback>
          <p:sp>
            <p:nvSpPr>
              <p:cNvPr id="3" name="Прямоугольник 2">
                <a:extLst>
                  <a:ext uri="{FF2B5EF4-FFF2-40B4-BE49-F238E27FC236}">
                    <a16:creationId xmlns:a16="http://schemas.microsoft.com/office/drawing/2014/main" id="{B0838540-BDAB-46D9-8D10-9D72C6A57037}"/>
                  </a:ext>
                </a:extLst>
              </p:cNvPr>
              <p:cNvSpPr>
                <a:spLocks noRot="1" noChangeAspect="1" noMove="1" noResize="1" noEditPoints="1" noAdjustHandles="1" noChangeArrowheads="1" noChangeShapeType="1" noTextEdit="1"/>
              </p:cNvSpPr>
              <p:nvPr/>
            </p:nvSpPr>
            <p:spPr>
              <a:xfrm>
                <a:off x="215517" y="1772816"/>
                <a:ext cx="8712966" cy="2550185"/>
              </a:xfrm>
              <a:prstGeom prst="rect">
                <a:avLst/>
              </a:prstGeom>
              <a:blipFill>
                <a:blip r:embed="rId2"/>
                <a:stretch>
                  <a:fillRect l="-1049" t="-1914" r="-1538" b="-4785"/>
                </a:stretch>
              </a:blipFill>
            </p:spPr>
            <p:txBody>
              <a:bodyPr/>
              <a:lstStyle/>
              <a:p>
                <a:r>
                  <a:rPr lang="ru-RU">
                    <a:noFill/>
                  </a:rPr>
                  <a:t> </a:t>
                </a:r>
              </a:p>
            </p:txBody>
          </p:sp>
        </mc:Fallback>
      </mc:AlternateContent>
      <p:sp>
        <p:nvSpPr>
          <p:cNvPr id="4" name="Rectangle 50">
            <a:extLst>
              <a:ext uri="{FF2B5EF4-FFF2-40B4-BE49-F238E27FC236}">
                <a16:creationId xmlns:a16="http://schemas.microsoft.com/office/drawing/2014/main" id="{808B7F67-971F-4EBD-9E68-22479E7EE5F3}"/>
              </a:ext>
            </a:extLst>
          </p:cNvPr>
          <p:cNvSpPr>
            <a:spLocks noChangeArrowheads="1"/>
          </p:cNvSpPr>
          <p:nvPr/>
        </p:nvSpPr>
        <p:spPr bwMode="auto">
          <a:xfrm>
            <a:off x="2843808" y="42210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54" name="Рисунок 53">
            <a:extLst>
              <a:ext uri="{FF2B5EF4-FFF2-40B4-BE49-F238E27FC236}">
                <a16:creationId xmlns:a16="http://schemas.microsoft.com/office/drawing/2014/main" id="{93026EAE-2C35-4D12-84B5-1DEB498667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59832" y="4375215"/>
            <a:ext cx="2248502" cy="2304250"/>
          </a:xfrm>
          <a:prstGeom prst="rect">
            <a:avLst/>
          </a:prstGeom>
        </p:spPr>
      </p:pic>
    </p:spTree>
    <p:extLst>
      <p:ext uri="{BB962C8B-B14F-4D97-AF65-F5344CB8AC3E}">
        <p14:creationId xmlns:p14="http://schemas.microsoft.com/office/powerpoint/2010/main" val="4060475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1_Справедливость">
  <a:themeElements>
    <a:clrScheme name="Другая 8">
      <a:dk1>
        <a:sysClr val="windowText" lastClr="000000"/>
      </a:dk1>
      <a:lt1>
        <a:sysClr val="window" lastClr="FFFFFF"/>
      </a:lt1>
      <a:dk2>
        <a:srgbClr val="000000"/>
      </a:dk2>
      <a:lt2>
        <a:srgbClr val="ECE9C6"/>
      </a:lt2>
      <a:accent1>
        <a:srgbClr val="873624"/>
      </a:accent1>
      <a:accent2>
        <a:srgbClr val="D6862D"/>
      </a:accent2>
      <a:accent3>
        <a:srgbClr val="D0BE40"/>
      </a:accent3>
      <a:accent4>
        <a:srgbClr val="877F6C"/>
      </a:accent4>
      <a:accent5>
        <a:srgbClr val="431B11"/>
      </a:accent5>
      <a:accent6>
        <a:srgbClr val="AEB795"/>
      </a:accent6>
      <a:hlink>
        <a:srgbClr val="CC9900"/>
      </a:hlink>
      <a:folHlink>
        <a:srgbClr val="B2B2B2"/>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2348</TotalTime>
  <Words>1594</Words>
  <Application>Microsoft Office PowerPoint</Application>
  <PresentationFormat>Экран (4:3)</PresentationFormat>
  <Paragraphs>79</Paragraphs>
  <Slides>21</Slides>
  <Notes>1</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21</vt:i4>
      </vt:variant>
    </vt:vector>
  </HeadingPairs>
  <TitlesOfParts>
    <vt:vector size="31" baseType="lpstr">
      <vt:lpstr>Arial</vt:lpstr>
      <vt:lpstr>Calibri</vt:lpstr>
      <vt:lpstr>Cambria</vt:lpstr>
      <vt:lpstr>Cambria Math</vt:lpstr>
      <vt:lpstr>Franklin Gothic Book</vt:lpstr>
      <vt:lpstr>Perpetua</vt:lpstr>
      <vt:lpstr>Times New Roman</vt:lpstr>
      <vt:lpstr>Wingdings 2</vt:lpstr>
      <vt:lpstr>Справедливость</vt:lpstr>
      <vt:lpstr>1_Справедливость</vt:lpstr>
      <vt:lpstr>Презентация PowerPoint</vt:lpstr>
      <vt:lpstr>РЕГУЛИРОВАНИЕ СКОРОСТИ ЭЛЕКТРОПРИВОДОВ</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Voran &amp;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ДПТ с последовательным возбуждением</dc:title>
  <dc:creator>Admin</dc:creator>
  <cp:lastModifiedBy>Алексей Анатольевич Васильков</cp:lastModifiedBy>
  <cp:revision>136</cp:revision>
  <dcterms:created xsi:type="dcterms:W3CDTF">2012-09-26T05:42:36Z</dcterms:created>
  <dcterms:modified xsi:type="dcterms:W3CDTF">2020-08-31T13:31:00Z</dcterms:modified>
</cp:coreProperties>
</file>