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x6s-mFq0X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24000"/>
            <a:ext cx="6096000" cy="4572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Отодектоз</a:t>
            </a:r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–ушная чесотка.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Лечение.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sz="half" idx="2"/>
          </p:nvPr>
        </p:nvSpPr>
        <p:spPr>
          <a:xfrm>
            <a:off x="0" y="1214422"/>
            <a:ext cx="8929718" cy="528641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В неблагополучных по ушной чесотке собаководческих питомниках с лечебной и профилактической целями обрабатывают всех животных одним из следующих </a:t>
            </a:r>
            <a:r>
              <a:rPr lang="ru-RU" sz="2000" b="1" dirty="0" err="1" smtClean="0">
                <a:solidFill>
                  <a:schemeClr val="bg1"/>
                </a:solidFill>
              </a:rPr>
              <a:t>противочесоточных</a:t>
            </a:r>
            <a:r>
              <a:rPr lang="ru-RU" sz="2000" b="1" dirty="0" smtClean="0">
                <a:solidFill>
                  <a:schemeClr val="bg1"/>
                </a:solidFill>
              </a:rPr>
              <a:t> препаратов: ТАП-85, </a:t>
            </a:r>
            <a:r>
              <a:rPr lang="ru-RU" sz="2000" b="1" dirty="0" err="1" smtClean="0">
                <a:solidFill>
                  <a:schemeClr val="bg1"/>
                </a:solidFill>
              </a:rPr>
              <a:t>гексалин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гексаталп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никохлоран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гардона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фенотиазин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циодрин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дикрезил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акродекс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псороптол</a:t>
            </a:r>
            <a:r>
              <a:rPr lang="ru-RU" sz="2000" b="1" dirty="0" smtClean="0">
                <a:solidFill>
                  <a:schemeClr val="bg1"/>
                </a:solidFill>
              </a:rPr>
              <a:t>. </a:t>
            </a:r>
            <a:r>
              <a:rPr lang="ru-RU" sz="2000" b="1" dirty="0" err="1" smtClean="0">
                <a:solidFill>
                  <a:schemeClr val="bg1"/>
                </a:solidFill>
              </a:rPr>
              <a:t>Гексахлоранкреолиновые</a:t>
            </a:r>
            <a:r>
              <a:rPr lang="ru-RU" sz="2000" b="1" dirty="0" smtClean="0">
                <a:solidFill>
                  <a:schemeClr val="bg1"/>
                </a:solidFill>
              </a:rPr>
              <a:t> препараты применяют в 0,3 %-ной концентрации по </a:t>
            </a:r>
            <a:r>
              <a:rPr lang="ru-RU" sz="2000" b="1" dirty="0" err="1" smtClean="0">
                <a:solidFill>
                  <a:schemeClr val="bg1"/>
                </a:solidFill>
              </a:rPr>
              <a:t>гамма-изомеру</a:t>
            </a:r>
            <a:r>
              <a:rPr lang="ru-RU" sz="2000" b="1" dirty="0" smtClean="0">
                <a:solidFill>
                  <a:schemeClr val="bg1"/>
                </a:solidFill>
              </a:rPr>
              <a:t> гексахлорана, </a:t>
            </a:r>
            <a:r>
              <a:rPr lang="ru-RU" sz="2000" b="1" dirty="0" err="1" smtClean="0">
                <a:solidFill>
                  <a:schemeClr val="bg1"/>
                </a:solidFill>
              </a:rPr>
              <a:t>гардону</a:t>
            </a:r>
            <a:r>
              <a:rPr lang="ru-RU" sz="2000" b="1" dirty="0" smtClean="0">
                <a:solidFill>
                  <a:schemeClr val="bg1"/>
                </a:solidFill>
              </a:rPr>
              <a:t> - в 5%-ной, а </a:t>
            </a:r>
            <a:r>
              <a:rPr lang="ru-RU" sz="2000" b="1" dirty="0" err="1" smtClean="0">
                <a:solidFill>
                  <a:schemeClr val="bg1"/>
                </a:solidFill>
              </a:rPr>
              <a:t>фенотиазин-в</a:t>
            </a:r>
            <a:r>
              <a:rPr lang="ru-RU" sz="2000" b="1" dirty="0" smtClean="0">
                <a:solidFill>
                  <a:schemeClr val="bg1"/>
                </a:solidFill>
              </a:rPr>
              <a:t> 40 %-ной концентрациях. В качестве разбавителя используют различные жидкие минеральные, животные и растительные масла, не действующие раздражающе на кожу и не обладающие резким устойчивым запахом: вазелиновое или подсолнечное масло, рыбий жир и др. Перед применением </a:t>
            </a:r>
            <a:r>
              <a:rPr lang="ru-RU" sz="2000" b="1" dirty="0" err="1" smtClean="0">
                <a:solidFill>
                  <a:schemeClr val="bg1"/>
                </a:solidFill>
              </a:rPr>
              <a:t>противочесоточные</a:t>
            </a:r>
            <a:r>
              <a:rPr lang="ru-RU" sz="2000" b="1" dirty="0" smtClean="0">
                <a:solidFill>
                  <a:schemeClr val="bg1"/>
                </a:solidFill>
              </a:rPr>
              <a:t> составы подогревают до 30-35 °С и тщательно взбалтывают.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аа\Desktop\otodektoz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67598" y="1285860"/>
            <a:ext cx="4944151" cy="4214842"/>
          </a:xfrm>
          <a:prstGeom prst="rect">
            <a:avLst/>
          </a:prstGeom>
          <a:noFill/>
        </p:spPr>
      </p:pic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072066" y="1285860"/>
            <a:ext cx="4071934" cy="521497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Собакам с лечебной и профилактической целями вводят в полость ушной раковины и в наружный слуховой проход по 1-2 мл </a:t>
            </a:r>
            <a:r>
              <a:rPr lang="ru-RU" sz="2000" b="1" dirty="0" err="1" smtClean="0">
                <a:solidFill>
                  <a:schemeClr val="bg1"/>
                </a:solidFill>
              </a:rPr>
              <a:t>противочесоточного</a:t>
            </a:r>
            <a:r>
              <a:rPr lang="ru-RU" sz="2000" b="1" dirty="0" smtClean="0">
                <a:solidFill>
                  <a:schemeClr val="bg1"/>
                </a:solidFill>
              </a:rPr>
              <a:t> состава. Для более полной обработки акарицидом всей внутренней поверхности ушной раковины и слухового прохода ушную раковину складывают по длине пополам и тщательно массируют ее основание</a:t>
            </a:r>
            <a:r>
              <a:rPr lang="ru-RU" sz="2000" b="1" dirty="0" smtClean="0"/>
              <a:t>.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6116" y="0"/>
            <a:ext cx="2928958" cy="107154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Лечение.</a:t>
            </a:r>
            <a:endParaRPr lang="ru-RU" sz="3600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ushnoj-kleshh-u-sobak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4" y="0"/>
            <a:ext cx="9139826" cy="6215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-214338"/>
            <a:ext cx="6215074" cy="114300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0" y="785813"/>
            <a:ext cx="4286250" cy="6072187"/>
          </a:xfrm>
        </p:spPr>
        <p:txBody>
          <a:bodyPr>
            <a:normAutofit fontScale="92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Возбудитель </a:t>
            </a:r>
            <a:r>
              <a:rPr lang="ru-RU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отодектоза</a:t>
            </a:r>
            <a:r>
              <a:rPr lang="ru-RU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(ушной чесотки) у собак - клещ-кожеед </a:t>
            </a:r>
            <a:r>
              <a:rPr lang="ru-RU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Otodectes</a:t>
            </a:r>
            <a:r>
              <a:rPr lang="ru-RU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cynotis</a:t>
            </a:r>
            <a:r>
              <a:rPr lang="ru-RU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паразитирующий на внутренней поверхности кожи ушной раковины и в наружном слуховом проходе. Болезнь регистрируется у кошек, а также лисиц, песцов, енотовидных собак, хорьков и у других хищных животных. Люди не поражаются</a:t>
            </a:r>
            <a:endParaRPr lang="ru-RU" b="1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Содержимое 5" descr="_________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675188" y="1357313"/>
            <a:ext cx="4468812" cy="3786187"/>
          </a:xfrm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Чесоточный клещ-кожеед овальной,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черепахо-образной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формы, грязно-белого цвета, с коричневым оттенком на местах с более сильной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хитинизацией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Голова, грудь и брюшко слиты в одно целое. На передней части тела расположен хоботок. Самки значительно крупнее самцов. Размер самок 0,32-0,75 мм, самцов 0,2-0,6 мм. У самок задний конец округлый, а у самцов он снабжен двумя абдоминальными отростками с пучком щетинок на каждом.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На брюшной стороне клеща четыре пары ног. Каждая ножка состоит из пяти члеников (тазик,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вертлуг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бедро, голень, лапка). На вершинах лапок находится мягкая перепончатая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предлапка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(присоска или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амбулакра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У самок лапки двух передних пар ног имеют присоски, а у самцов с присосками все четыре пары ног Анальное и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копулятивное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отверстие расположены на заднем конце тела. Самка откладывает за жизнь от нескольких десятков до сотни яиц. Яйца овальной формы, покрыты тонкой оболочкой, длиной 0,18- 0,2 мм и максимальной шириной 0,08-0,09 мм.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972452" cy="94299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Клещ-кожеед.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785797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4673" y="1524000"/>
            <a:ext cx="6854653" cy="4572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Клещ-кожеед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личинка-кожееда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357686" y="1"/>
            <a:ext cx="4786314" cy="3429000"/>
          </a:xfrm>
        </p:spPr>
      </p:pic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357158" y="1214422"/>
            <a:ext cx="4114800" cy="4929222"/>
          </a:xfrm>
        </p:spPr>
        <p:txBody>
          <a:bodyPr>
            <a:normAutofit fontScale="77500" lnSpcReduction="20000"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Клещи-кожееды проходят 5 стадий развития: яйцо, личинка, </a:t>
            </a:r>
            <a:r>
              <a:rPr lang="ru-RU" sz="2000" b="1" dirty="0" err="1" smtClean="0">
                <a:solidFill>
                  <a:schemeClr val="bg1"/>
                </a:solidFill>
              </a:rPr>
              <a:t>протонимфа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телеонимфа</a:t>
            </a:r>
            <a:r>
              <a:rPr lang="ru-RU" sz="2000" b="1" dirty="0" smtClean="0">
                <a:solidFill>
                  <a:schemeClr val="bg1"/>
                </a:solidFill>
              </a:rPr>
              <a:t> и имаго. Жизненный цикл </a:t>
            </a:r>
            <a:r>
              <a:rPr lang="ru-RU" sz="2000" b="1" dirty="0" err="1" smtClean="0">
                <a:solidFill>
                  <a:schemeClr val="bg1"/>
                </a:solidFill>
              </a:rPr>
              <a:t>Otodectes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cynotis</a:t>
            </a:r>
            <a:r>
              <a:rPr lang="ru-RU" sz="2000" b="1" dirty="0" smtClean="0">
                <a:solidFill>
                  <a:schemeClr val="bg1"/>
                </a:solidFill>
              </a:rPr>
              <a:t> в зависимости от температуры и влажности составляет 18-25 дней.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   Изолированные от своих хозяев клещи-кожееды наиболее длительно (до 24 дней) выживают при температуре 3-7 °С и влажности 85-93 %. На теле животных (вне ушных раковин) клещи могут выживать до 22 дней. Температура минус 5-20 °С убивает клещей в течение 1-5 </a:t>
            </a:r>
            <a:r>
              <a:rPr lang="ru-RU" sz="2000" b="1" dirty="0" err="1" smtClean="0">
                <a:solidFill>
                  <a:schemeClr val="bg1"/>
                </a:solidFill>
              </a:rPr>
              <a:t>сут</a:t>
            </a:r>
            <a:r>
              <a:rPr lang="ru-RU" sz="2000" b="1" dirty="0" smtClean="0">
                <a:solidFill>
                  <a:schemeClr val="bg1"/>
                </a:solidFill>
              </a:rPr>
              <a:t>. В горячей воде (70 °С) клещи-кожееды погибают через 30 с, а в кипятке - моментально.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3500462" cy="92869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Цикл развития</a:t>
            </a:r>
            <a:r>
              <a:rPr lang="ru-RU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Содержимое 7" descr="images.jpg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4357688" y="3429000"/>
            <a:ext cx="4786312" cy="3429000"/>
          </a:xfr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0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Эпизотология</a:t>
            </a:r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500034" y="1357298"/>
            <a:ext cx="8072437" cy="464343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Собаки заражаются при непосредственном контакте с пораженными чесоткой животными, с предметами ухода за ними, а также с персоналом, который может переносить чесоточных клещей на одежде или руках. Охотничьи собаки </a:t>
            </a:r>
            <a:r>
              <a:rPr lang="ru-RU" b="1" dirty="0" err="1" smtClean="0">
                <a:solidFill>
                  <a:schemeClr val="bg1"/>
                </a:solidFill>
              </a:rPr>
              <a:t>инвазируются</a:t>
            </a:r>
            <a:r>
              <a:rPr lang="ru-RU" b="1" dirty="0" smtClean="0">
                <a:solidFill>
                  <a:schemeClr val="bg1"/>
                </a:solidFill>
              </a:rPr>
              <a:t> от больных </a:t>
            </a:r>
            <a:r>
              <a:rPr lang="ru-RU" b="1" dirty="0" err="1" smtClean="0">
                <a:solidFill>
                  <a:schemeClr val="bg1"/>
                </a:solidFill>
              </a:rPr>
              <a:t>отодектозом</a:t>
            </a:r>
            <a:r>
              <a:rPr lang="ru-RU" b="1" dirty="0" smtClean="0">
                <a:solidFill>
                  <a:schemeClr val="bg1"/>
                </a:solidFill>
              </a:rPr>
              <a:t> лисиц, песцов, хорьков и других хищников. Не исключена возможность заражения собак от мух и блох, которые могут быть механическими переносчиками этой инвазии.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Клещи механически травмируют кожу, а также продуктами жизнедеятельности раздражают нервные окончания. В местах паразитирования клещей сначала возникает гиперемия, затем появляется отечность кожи с последующим выпотеванием экссудата. Смешиваясь с отмершим эпидермисом, секретом сальных желез, продуктами выделения клеща, экссудат подсыхает, формируя в ушной раковине темно-коричневые струпья, которые в слуховом проходе образуют пробку.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 Пораженные клещами участки кожи, как правило, обсеменяются </a:t>
            </a:r>
            <a:r>
              <a:rPr lang="ru-RU" b="1" dirty="0" err="1" smtClean="0">
                <a:solidFill>
                  <a:schemeClr val="bg1"/>
                </a:solidFill>
              </a:rPr>
              <a:t>секундарной</a:t>
            </a:r>
            <a:r>
              <a:rPr lang="ru-RU" b="1" dirty="0" smtClean="0">
                <a:solidFill>
                  <a:schemeClr val="bg1"/>
                </a:solidFill>
              </a:rPr>
              <a:t> микрофлорой, которая усугубляет воспаление в ушной раковине. При запущенной форме болезни барабанная перепонка разрывается и воспалительный процесс распространяется на среднее и внутреннее ухо, вызывая лабиринтит, а в дальнейшем воспалительный процесс может перейти на мозговые оболочки.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Патогенез.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аа\Desktop\953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86058"/>
            <a:ext cx="4858781" cy="4077954"/>
          </a:xfrm>
          <a:prstGeom prst="rect">
            <a:avLst/>
          </a:prstGeom>
          <a:noFill/>
        </p:spPr>
      </p:pic>
      <p:pic>
        <p:nvPicPr>
          <p:cNvPr id="4" name="Содержимое 3" descr="klesh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4214813" cy="3076575"/>
          </a:xfrm>
        </p:spPr>
      </p:pic>
      <p:pic>
        <p:nvPicPr>
          <p:cNvPr id="9" name="Содержимое 8" descr="images (1).jpg"/>
          <p:cNvPicPr>
            <a:picLocks noGrp="1" noChangeAspect="1"/>
          </p:cNvPicPr>
          <p:nvPr>
            <p:ph sz="quarter" idx="4294967295"/>
          </p:nvPr>
        </p:nvPicPr>
        <p:blipFill>
          <a:blip r:embed="rId4"/>
          <a:stretch>
            <a:fillRect/>
          </a:stretch>
        </p:blipFill>
        <p:spPr>
          <a:xfrm>
            <a:off x="4143375" y="0"/>
            <a:ext cx="5000625" cy="3857625"/>
          </a:xfrm>
        </p:spPr>
      </p:pic>
      <p:pic>
        <p:nvPicPr>
          <p:cNvPr id="10" name="Рисунок 9" descr="images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372" y="3796002"/>
            <a:ext cx="5000628" cy="3061998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 начале заболевания собаки испытывают зуд в области внутренней поверхности ушных раковин и наружного слухового прохода, они трясут головой и стараются расчесать пораженные участки кожи когтями лап. При осложненной форме </a:t>
            </a:r>
            <a:r>
              <a:rPr lang="ru-RU" b="1" dirty="0" err="1" smtClean="0">
                <a:solidFill>
                  <a:schemeClr val="bg1"/>
                </a:solidFill>
              </a:rPr>
              <a:t>отодектоза</a:t>
            </a:r>
            <a:r>
              <a:rPr lang="ru-RU" b="1" dirty="0" smtClean="0">
                <a:solidFill>
                  <a:schemeClr val="bg1"/>
                </a:solidFill>
              </a:rPr>
              <a:t> выделяется гнойно-ихорозная масса, которая, стекая, склеивает волосы нижнего края ушной раковины. При возникновении лабиринтита у собак наблюдается "</a:t>
            </a:r>
            <a:r>
              <a:rPr lang="ru-RU" b="1" dirty="0" err="1" smtClean="0">
                <a:solidFill>
                  <a:schemeClr val="bg1"/>
                </a:solidFill>
              </a:rPr>
              <a:t>кривоголовость</a:t>
            </a:r>
            <a:r>
              <a:rPr lang="ru-RU" b="1" dirty="0" smtClean="0">
                <a:solidFill>
                  <a:schemeClr val="bg1"/>
                </a:solidFill>
              </a:rPr>
              <a:t>", т. е. животное поворачивает голову на 90-120°, причем больное ухо постоянно обращено вниз. Когда воспалительный процесс переходит на мозговые оболочки, у собак появляются нервные припадки, во время которых животное, как правило, погибает.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Симптомы.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47</TotalTime>
  <Words>777</Words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Отодектоз –ушная чесотка.</vt:lpstr>
      <vt:lpstr>Слайд 2</vt:lpstr>
      <vt:lpstr>Клещ-кожеед.</vt:lpstr>
      <vt:lpstr>Клещ-кожеед</vt:lpstr>
      <vt:lpstr>Цикл развития.</vt:lpstr>
      <vt:lpstr>Эпизотология.</vt:lpstr>
      <vt:lpstr>Патогенез.</vt:lpstr>
      <vt:lpstr>Слайд 8</vt:lpstr>
      <vt:lpstr>Симптомы.</vt:lpstr>
      <vt:lpstr>Лечение.</vt:lpstr>
      <vt:lpstr>Лечение.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Отодектоз –ушная чесотка.</dc:title>
  <dc:creator>ааа</dc:creator>
  <cp:lastModifiedBy>Пользователь</cp:lastModifiedBy>
  <cp:revision>10</cp:revision>
  <dcterms:created xsi:type="dcterms:W3CDTF">2015-03-23T21:32:40Z</dcterms:created>
  <dcterms:modified xsi:type="dcterms:W3CDTF">2020-03-28T08:52:07Z</dcterms:modified>
</cp:coreProperties>
</file>