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8" r:id="rId9"/>
    <p:sldId id="272" r:id="rId10"/>
    <p:sldId id="280" r:id="rId11"/>
    <p:sldId id="274" r:id="rId12"/>
    <p:sldId id="281" r:id="rId13"/>
    <p:sldId id="275" r:id="rId14"/>
    <p:sldId id="277" r:id="rId15"/>
    <p:sldId id="276" r:id="rId16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46" y="-10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268B0C5-4B2D-432F-AB04-A33D3747159C}" type="slidenum">
              <a:t>‹#›</a:t>
            </a:fld>
            <a:endParaRPr lang="ru-RU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65746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E393721-B305-40A3-A731-5544CBEC53A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523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SimSun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DE393721-B305-40A3-A731-5544CBEC53A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043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579298" y="396721"/>
            <a:ext cx="8165306" cy="162281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579298" y="2039353"/>
            <a:ext cx="8165306" cy="1931917"/>
          </a:xfrm>
        </p:spPr>
        <p:txBody>
          <a:bodyPr tIns="0"/>
          <a:lstStyle>
            <a:lvl1pPr marL="30238" indent="0" algn="l">
              <a:buNone/>
              <a:defRPr sz="29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626D8950-A39D-4733-820D-523AF49C35F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15816" y="1558455"/>
            <a:ext cx="231854" cy="23183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275706" y="1482631"/>
            <a:ext cx="70564" cy="7055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3B191649-8264-4823-94AA-FBC047F58D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0469" y="302739"/>
            <a:ext cx="2016125" cy="645022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60078" y="302740"/>
            <a:ext cx="6132380" cy="645022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F5EA358A-426E-4F4C-8B2A-7A04489C7E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A6341BEE-DF02-40DA-BE59-3B04A5400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6728" y="-60"/>
            <a:ext cx="7560469" cy="755973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2498" y="2866377"/>
            <a:ext cx="7056438" cy="2519892"/>
          </a:xfrm>
        </p:spPr>
        <p:txBody>
          <a:bodyPr anchor="t"/>
          <a:lstStyle>
            <a:lvl1pPr algn="l">
              <a:lnSpc>
                <a:spcPts val="4960"/>
              </a:lnSpc>
              <a:buNone/>
              <a:defRPr sz="44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42498" y="1175949"/>
            <a:ext cx="7056438" cy="1664178"/>
          </a:xfrm>
        </p:spPr>
        <p:txBody>
          <a:bodyPr anchor="b"/>
          <a:lstStyle>
            <a:lvl1pPr marL="20159" indent="0">
              <a:lnSpc>
                <a:spcPts val="2535"/>
              </a:lnSpc>
              <a:spcBef>
                <a:spcPts val="0"/>
              </a:spcBef>
              <a:buNone/>
              <a:defRPr sz="22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9BF4E136-24F5-422D-871A-35DF58927E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520156" y="0"/>
            <a:ext cx="84005" cy="755973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394833" y="3102637"/>
            <a:ext cx="231854" cy="23183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654724" y="3026813"/>
            <a:ext cx="70564" cy="7055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2658" y="302387"/>
            <a:ext cx="8266113" cy="1259946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82658" y="1679928"/>
            <a:ext cx="4032250" cy="514057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16521" y="1679928"/>
            <a:ext cx="4032250" cy="514057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770E9124-1565-4BF0-A423-6C239D0BA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5688315"/>
            <a:ext cx="9072563" cy="1259946"/>
          </a:xfrm>
        </p:spPr>
        <p:txBody>
          <a:bodyPr anchor="ctr"/>
          <a:lstStyle>
            <a:lvl1pPr algn="ctr">
              <a:defRPr sz="50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361866"/>
            <a:ext cx="4435475" cy="70557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0556" indent="0" algn="l">
              <a:lnSpc>
                <a:spcPct val="100000"/>
              </a:lnSpc>
              <a:spcBef>
                <a:spcPts val="110"/>
              </a:spcBef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141119" y="361866"/>
            <a:ext cx="4435475" cy="70557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0556" indent="0" algn="l">
              <a:lnSpc>
                <a:spcPct val="100000"/>
              </a:lnSpc>
              <a:spcBef>
                <a:spcPts val="110"/>
              </a:spcBef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504031" y="1068513"/>
            <a:ext cx="4435475" cy="453580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33416" indent="-302383">
              <a:lnSpc>
                <a:spcPct val="100000"/>
              </a:lnSpc>
              <a:spcBef>
                <a:spcPts val="772"/>
              </a:spcBef>
              <a:defRPr sz="2600"/>
            </a:lvl1pPr>
            <a:lvl2pPr>
              <a:lnSpc>
                <a:spcPct val="100000"/>
              </a:lnSpc>
              <a:spcBef>
                <a:spcPts val="772"/>
              </a:spcBef>
              <a:defRPr sz="2200"/>
            </a:lvl2pPr>
            <a:lvl3pPr>
              <a:lnSpc>
                <a:spcPct val="100000"/>
              </a:lnSpc>
              <a:spcBef>
                <a:spcPts val="772"/>
              </a:spcBef>
              <a:defRPr sz="2000"/>
            </a:lvl3pPr>
            <a:lvl4pPr>
              <a:lnSpc>
                <a:spcPct val="100000"/>
              </a:lnSpc>
              <a:spcBef>
                <a:spcPts val="772"/>
              </a:spcBef>
              <a:defRPr sz="1800"/>
            </a:lvl4pPr>
            <a:lvl5pPr>
              <a:lnSpc>
                <a:spcPct val="100000"/>
              </a:lnSpc>
              <a:spcBef>
                <a:spcPts val="772"/>
              </a:spcBef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119" y="1068513"/>
            <a:ext cx="4435475" cy="453580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33416" indent="-302383">
              <a:lnSpc>
                <a:spcPct val="100000"/>
              </a:lnSpc>
              <a:spcBef>
                <a:spcPts val="772"/>
              </a:spcBef>
              <a:defRPr sz="2600"/>
            </a:lvl1pPr>
            <a:lvl2pPr>
              <a:lnSpc>
                <a:spcPct val="100000"/>
              </a:lnSpc>
              <a:spcBef>
                <a:spcPts val="772"/>
              </a:spcBef>
              <a:defRPr sz="2200"/>
            </a:lvl2pPr>
            <a:lvl3pPr>
              <a:lnSpc>
                <a:spcPct val="100000"/>
              </a:lnSpc>
              <a:spcBef>
                <a:spcPts val="772"/>
              </a:spcBef>
              <a:defRPr sz="2000"/>
            </a:lvl3pPr>
            <a:lvl4pPr>
              <a:lnSpc>
                <a:spcPct val="100000"/>
              </a:lnSpc>
              <a:spcBef>
                <a:spcPts val="772"/>
              </a:spcBef>
              <a:defRPr sz="1800"/>
            </a:lvl4pPr>
            <a:lvl5pPr>
              <a:lnSpc>
                <a:spcPct val="100000"/>
              </a:lnSpc>
              <a:spcBef>
                <a:spcPts val="772"/>
              </a:spcBef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EC20CBFC-D370-4CFB-BA25-022EEAF219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2658" y="302387"/>
            <a:ext cx="8266113" cy="1259946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7DCC69BF-922B-4542-9E37-BFE71E7481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8949" y="0"/>
            <a:ext cx="8961676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B6D3636A-BF92-4CAC-BE28-0BE0D8B6FD8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118949" y="-60"/>
            <a:ext cx="80645" cy="755973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238958"/>
            <a:ext cx="4200260" cy="1280945"/>
          </a:xfrm>
          <a:ln>
            <a:noFill/>
          </a:ln>
        </p:spPr>
        <p:txBody>
          <a:bodyPr anchor="b"/>
          <a:lstStyle>
            <a:lvl1pPr algn="l">
              <a:lnSpc>
                <a:spcPts val="2205"/>
              </a:lnSpc>
              <a:buNone/>
              <a:defRPr sz="24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4031" y="1550917"/>
            <a:ext cx="4200260" cy="769967"/>
          </a:xfrm>
        </p:spPr>
        <p:txBody>
          <a:bodyPr/>
          <a:lstStyle>
            <a:lvl1pPr marL="50397" indent="0">
              <a:lnSpc>
                <a:spcPct val="100000"/>
              </a:lnSpc>
              <a:spcBef>
                <a:spcPts val="0"/>
              </a:spcBef>
              <a:buNone/>
              <a:defRPr sz="15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04031" y="2351900"/>
            <a:ext cx="8988557" cy="4401061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7045B6DC-80FD-4033-B4E0-87C86C9B96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9894" y="1175950"/>
            <a:ext cx="3024188" cy="2183906"/>
          </a:xfrm>
        </p:spPr>
        <p:txBody>
          <a:bodyPr anchor="b">
            <a:noAutofit/>
          </a:bodyPr>
          <a:lstStyle>
            <a:lvl1pPr algn="l">
              <a:buNone/>
              <a:defRPr sz="23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F07DA64B-F778-4002-B63A-91BDA8D697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40052" y="1175950"/>
            <a:ext cx="5040313" cy="5039783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00794" tIns="302383" rIns="100794" bIns="50397" rtlCol="0" anchor="t">
            <a:normAutofit/>
          </a:bodyPr>
          <a:lstStyle>
            <a:extLst/>
          </a:lstStyle>
          <a:p>
            <a:pPr marL="0" indent="-312462" algn="l" rtl="0" eaLnBrk="1" latinLnBrk="0" hangingPunct="1">
              <a:lnSpc>
                <a:spcPts val="3307"/>
              </a:lnSpc>
              <a:spcBef>
                <a:spcPts val="661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24057" y="1259949"/>
            <a:ext cx="4872302" cy="3874120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100794" tIns="302383" anchor="t"/>
          <a:lstStyle>
            <a:lvl1pPr marL="0" indent="0" algn="l" eaLnBrk="1" latinLnBrk="0" hangingPunct="1">
              <a:buNone/>
              <a:defRPr sz="35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437362" y="1051984"/>
            <a:ext cx="756047" cy="225214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516196" y="1032633"/>
            <a:ext cx="715724" cy="225214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4057" y="5291772"/>
            <a:ext cx="4872302" cy="839964"/>
          </a:xfrm>
        </p:spPr>
        <p:txBody>
          <a:bodyPr anchor="ctr"/>
          <a:lstStyle>
            <a:lvl1pPr marL="0" indent="0" algn="l">
              <a:lnSpc>
                <a:spcPts val="1764"/>
              </a:lnSpc>
              <a:spcBef>
                <a:spcPts val="0"/>
              </a:spcBef>
              <a:buNone/>
              <a:defRPr sz="1500">
                <a:solidFill>
                  <a:srgbClr val="777777"/>
                </a:solidFill>
              </a:defRPr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99502" y="-899402"/>
            <a:ext cx="1806759" cy="1806569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86109" y="23262"/>
            <a:ext cx="1876547" cy="1876350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01614" y="1163027"/>
            <a:ext cx="1241025" cy="1215439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116623" y="-60"/>
            <a:ext cx="8964003" cy="755973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82658" y="302737"/>
            <a:ext cx="8266113" cy="1259946"/>
          </a:xfrm>
          <a:prstGeom prst="rect">
            <a:avLst/>
          </a:prstGeom>
        </p:spPr>
        <p:txBody>
          <a:bodyPr lIns="100794" tIns="50397" rIns="100794" bIns="50397"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582658" y="1595931"/>
            <a:ext cx="8266113" cy="5291773"/>
          </a:xfrm>
          <a:prstGeom prst="rect">
            <a:avLst/>
          </a:prstGeom>
        </p:spPr>
        <p:txBody>
          <a:bodyPr lIns="100794" tIns="50397" rIns="100794" bIns="50397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948245" y="6950701"/>
            <a:ext cx="2352146" cy="524977"/>
          </a:xfrm>
          <a:prstGeom prst="rect">
            <a:avLst/>
          </a:prstGeom>
        </p:spPr>
        <p:txBody>
          <a:bodyPr lIns="100794" tIns="50397" rIns="100794" bIns="50397" anchor="b"/>
          <a:lstStyle>
            <a:lvl1pPr algn="r"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lvl="0"/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6300391" y="6950701"/>
            <a:ext cx="3192198" cy="524977"/>
          </a:xfrm>
          <a:prstGeom prst="rect">
            <a:avLst/>
          </a:prstGeom>
        </p:spPr>
        <p:txBody>
          <a:bodyPr lIns="100794" tIns="50397" rIns="100794" bIns="50397" anchor="b"/>
          <a:lstStyle>
            <a:lvl1pPr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lvl="0"/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9495949" y="6950701"/>
            <a:ext cx="504031" cy="524977"/>
          </a:xfrm>
          <a:prstGeom prst="rect">
            <a:avLst/>
          </a:prstGeom>
        </p:spPr>
        <p:txBody>
          <a:bodyPr lIns="100794" tIns="50397" rIns="100794" bIns="50397" anchor="b"/>
          <a:lstStyle>
            <a:lvl1pPr algn="ctr"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lvl="0"/>
            <a:fld id="{309E14A5-086D-43A0-989F-A8AD5676945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118949" y="-60"/>
            <a:ext cx="80645" cy="755973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7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3177" indent="-312462" algn="l" rtl="0" eaLnBrk="1" latinLnBrk="0" hangingPunct="1">
        <a:lnSpc>
          <a:spcPct val="100000"/>
        </a:lnSpc>
        <a:spcBef>
          <a:spcPts val="661"/>
        </a:spcBef>
        <a:buClr>
          <a:schemeClr val="accent1"/>
        </a:buClr>
        <a:buSzPct val="80000"/>
        <a:buFont typeface="Wingdings 2"/>
        <a:buChar char="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262065" algn="l" rtl="0" eaLnBrk="1" latinLnBrk="0" hangingPunct="1">
        <a:lnSpc>
          <a:spcPct val="100000"/>
        </a:lnSpc>
        <a:spcBef>
          <a:spcPts val="606"/>
        </a:spcBef>
        <a:buClr>
          <a:schemeClr val="accent1"/>
        </a:buClr>
        <a:buFont typeface="Verdana"/>
        <a:buChar char="◦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977705" indent="-251986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9532" indent="-191509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31279" indent="-201589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663106" indent="-201589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1894933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2116681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2348507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896" y="251445"/>
            <a:ext cx="8482137" cy="1152128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ru-RU" sz="1800" b="1" dirty="0" smtClean="0">
                <a:latin typeface="Times New Roman"/>
                <a:ea typeface="Times New Roman"/>
              </a:rPr>
              <a:t/>
            </a:r>
            <a:br>
              <a:rPr lang="ru-RU" sz="1800" b="1" dirty="0" smtClean="0">
                <a:latin typeface="Times New Roman"/>
                <a:ea typeface="Times New Roman"/>
              </a:rPr>
            </a:br>
            <a:r>
              <a:rPr lang="ru-RU" sz="1800" b="1" dirty="0">
                <a:latin typeface="Times New Roman"/>
                <a:ea typeface="Times New Roman"/>
              </a:rPr>
              <a:t/>
            </a:r>
            <a:br>
              <a:rPr lang="ru-RU" sz="1800" b="1" dirty="0">
                <a:latin typeface="Times New Roman"/>
                <a:ea typeface="Times New Roman"/>
              </a:rPr>
            </a:br>
            <a:r>
              <a:rPr lang="ru-RU" sz="1800" b="1" dirty="0" smtClean="0">
                <a:latin typeface="Times New Roman"/>
                <a:ea typeface="Times New Roman"/>
              </a:rPr>
              <a:t>ТЕМА: </a:t>
            </a:r>
            <a:r>
              <a:rPr lang="ru-RU" sz="2000" b="1" dirty="0" smtClean="0">
                <a:latin typeface="Times New Roman"/>
                <a:ea typeface="Times New Roman"/>
              </a:rPr>
              <a:t>ОЦЕНКА </a:t>
            </a:r>
            <a:r>
              <a:rPr lang="ru-RU" sz="2000" b="1" dirty="0">
                <a:latin typeface="Times New Roman"/>
                <a:ea typeface="Times New Roman"/>
              </a:rPr>
              <a:t>ПИТАТЕЛЬНОСТИ КОРМОВ И РАЦИОНОВ В </a:t>
            </a:r>
            <a:r>
              <a:rPr lang="ru-RU" sz="2000" b="1" dirty="0" smtClean="0">
                <a:latin typeface="Times New Roman"/>
                <a:ea typeface="Times New Roman"/>
              </a:rPr>
              <a:t>ЧАСТНЫХ</a:t>
            </a:r>
            <a:br>
              <a:rPr lang="ru-RU" sz="2000" b="1" dirty="0" smtClean="0">
                <a:latin typeface="Times New Roman"/>
                <a:ea typeface="Times New Roman"/>
              </a:rPr>
            </a:br>
            <a:r>
              <a:rPr lang="ru-RU" sz="2000" b="1" dirty="0" smtClean="0">
                <a:latin typeface="Times New Roman"/>
                <a:ea typeface="Times New Roman"/>
              </a:rPr>
              <a:t>ЕДИНИЦАХ </a:t>
            </a:r>
            <a:r>
              <a:rPr lang="ru-RU" sz="2000" b="1" dirty="0">
                <a:latin typeface="Times New Roman"/>
                <a:ea typeface="Times New Roman"/>
              </a:rPr>
              <a:t>(ОБЩАЯ ПИТАТЕЛЬНОСТЬ </a:t>
            </a:r>
            <a:r>
              <a:rPr lang="ru-RU" sz="2000" b="1" dirty="0" smtClean="0">
                <a:latin typeface="Times New Roman"/>
                <a:ea typeface="Times New Roman"/>
              </a:rPr>
              <a:t>КОРМОВ)</a:t>
            </a:r>
            <a:r>
              <a:rPr lang="ru-RU" sz="4800" dirty="0">
                <a:latin typeface="Times New Roman"/>
                <a:ea typeface="Times New Roman"/>
              </a:rPr>
              <a:t/>
            </a:r>
            <a:br>
              <a:rPr lang="ru-RU" sz="4800" dirty="0">
                <a:latin typeface="Times New Roman"/>
                <a:ea typeface="Times New Roman"/>
              </a:rPr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  Л А Н: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ru-RU" sz="24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Оценка </a:t>
            </a:r>
            <a:r>
              <a:rPr lang="ru-RU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питательности в крахмальных эквивалентах (по </a:t>
            </a: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Оскару Кельнеру</a:t>
            </a:r>
            <a:r>
              <a:rPr lang="ru-RU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).</a:t>
            </a:r>
            <a:endParaRPr lang="ru-RU" sz="20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Оценка питательности в овсяных кормовых единицах (ОКЕ).</a:t>
            </a:r>
            <a:endParaRPr lang="ru-RU" sz="20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Оценка </a:t>
            </a:r>
            <a:r>
              <a:rPr lang="ru-RU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питательности в скандинавских кормовых единицах (СКЕ) и термах </a:t>
            </a:r>
            <a:r>
              <a:rPr lang="ru-RU" sz="2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Армсби</a:t>
            </a:r>
            <a:r>
              <a:rPr lang="ru-RU" sz="2400" b="1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78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 smtClean="0">
                <a:effectLst/>
              </a:rPr>
              <a:t>Жиропонижающее</a:t>
            </a:r>
            <a:r>
              <a:rPr lang="ru-RU" sz="3600" b="1" dirty="0" smtClean="0">
                <a:effectLst/>
              </a:rPr>
              <a:t> </a:t>
            </a:r>
            <a:r>
              <a:rPr lang="ru-RU" sz="3600" b="1" dirty="0">
                <a:effectLst/>
              </a:rPr>
              <a:t>действие клетчатки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847255"/>
              </p:ext>
            </p:extLst>
          </p:nvPr>
        </p:nvGraphicFramePr>
        <p:xfrm>
          <a:off x="1079872" y="1619596"/>
          <a:ext cx="8784976" cy="58326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392055"/>
                <a:gridCol w="4392921"/>
              </a:tblGrid>
              <a:tr h="12961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Действительное содержание клетчатки, %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</a:rPr>
                        <a:t>Понижающее действие жироотложения, кг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Более 16%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0,143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</a:rPr>
                        <a:t>14…16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0,131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</a:rPr>
                        <a:t>12…14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0,119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</a:rPr>
                        <a:t>10…12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0,107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</a:rPr>
                        <a:t>8…10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0,094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</a:rPr>
                        <a:t>6…8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0,084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</a:rPr>
                        <a:t>4…6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</a:rPr>
                        <a:t>0,072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6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единицу питательности Кельнер предложил взять продуктивное действие 1 кг крахмала, 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которое </a:t>
            </a:r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равно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248 г жира</a:t>
            </a:r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Значит, крахмальный эквивалент овса составит 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0,6.</a:t>
            </a:r>
          </a:p>
          <a:p>
            <a:pPr algn="just"/>
            <a:r>
              <a:rPr lang="ru-RU" sz="3200" b="1" dirty="0">
                <a:solidFill>
                  <a:srgbClr val="FF0000"/>
                </a:solidFill>
              </a:rPr>
              <a:t>Крахмальные эквиваленты по Кельнеру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– </a:t>
            </a:r>
            <a:r>
              <a:rPr lang="ru-RU" sz="3200" b="1" dirty="0"/>
              <a:t>это количество крахмала, </a:t>
            </a:r>
            <a:r>
              <a:rPr lang="ru-RU" sz="3200" b="1" dirty="0" smtClean="0"/>
              <a:t>которое </a:t>
            </a:r>
            <a:r>
              <a:rPr lang="ru-RU" sz="3200" b="1" dirty="0"/>
              <a:t>по жироотложению или по продуктивному </a:t>
            </a:r>
            <a:r>
              <a:rPr lang="ru-RU" sz="3200" b="1" dirty="0" smtClean="0"/>
              <a:t>действию приравнивается к 100 кг корма</a:t>
            </a:r>
            <a:r>
              <a:rPr lang="ru-RU" sz="3200" dirty="0" smtClean="0"/>
              <a:t>.</a:t>
            </a:r>
            <a:endParaRPr lang="ru-RU" sz="3200" dirty="0"/>
          </a:p>
          <a:p>
            <a:pPr algn="just"/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38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768" y="302737"/>
            <a:ext cx="9705003" cy="12599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/>
              </a:rPr>
              <a:t>Определение </a:t>
            </a:r>
            <a:r>
              <a:rPr lang="ru-RU" sz="3600" b="1" dirty="0">
                <a:effectLst/>
              </a:rPr>
              <a:t>жироотложения из 100 кг сена лугового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22037"/>
              </p:ext>
            </p:extLst>
          </p:nvPr>
        </p:nvGraphicFramePr>
        <p:xfrm>
          <a:off x="143768" y="1547591"/>
          <a:ext cx="9793088" cy="590465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65746"/>
                <a:gridCol w="1651338"/>
                <a:gridCol w="1605166"/>
                <a:gridCol w="1558996"/>
                <a:gridCol w="1511842"/>
              </a:tblGrid>
              <a:tr h="7701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Показатели 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протеин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жир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клетчатка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бэв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Содержится в корме, кг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9,3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2,6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25,6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39,7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КП, %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Содержание переваримых вещ-в, кг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4,9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1,2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12,8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23,8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Константы жироотложения, кг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0,235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0,474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0,248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0,248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Ожидаемое жироотложение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1,15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0,56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3,17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5,9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Продукции в виде жира, всего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1,15+0,56+3,17+5,9=10,7 кг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3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sz="3200" b="1" dirty="0">
                <a:solidFill>
                  <a:srgbClr val="000000"/>
                </a:solidFill>
                <a:latin typeface="Arial"/>
              </a:rPr>
              <a:t>Недостатки крахмальных эквивалентов базируются на ошибочном представлении о постоянстве продуктивного действия питательных веществ независимо от их состава, вида животных, направления продуктивности. </a:t>
            </a:r>
            <a:endParaRPr lang="ru-RU" sz="3200" b="1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ru-RU" sz="3200" b="1" dirty="0" smtClean="0">
                <a:solidFill>
                  <a:srgbClr val="000000"/>
                </a:solidFill>
                <a:latin typeface="Arial"/>
              </a:rPr>
              <a:t>Например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, протеин в разных кормах неодинаков, в животных кормах его полноценность выше, чем в растительных. Разные виды животных по-разному переваривают одни и те же корма. Жвачные лучше переваривают грубые корма, чем </a:t>
            </a:r>
            <a:r>
              <a:rPr lang="ru-RU" sz="3200" b="1" dirty="0" err="1">
                <a:solidFill>
                  <a:srgbClr val="000000"/>
                </a:solidFill>
                <a:latin typeface="Arial"/>
              </a:rPr>
              <a:t>моногастричные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/>
            <a:endParaRPr lang="ru-RU" sz="3200" b="1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ru-RU" sz="3200" b="1" dirty="0" smtClean="0">
                <a:solidFill>
                  <a:srgbClr val="000000"/>
                </a:solidFill>
                <a:latin typeface="Arial"/>
              </a:rPr>
              <a:t>Оценка 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питательности по жироотложению мало подходит для </a:t>
            </a:r>
            <a:r>
              <a:rPr lang="ru-RU" sz="3200" b="1" dirty="0" err="1">
                <a:solidFill>
                  <a:srgbClr val="000000"/>
                </a:solidFill>
                <a:latin typeface="Arial"/>
              </a:rPr>
              <a:t>лактирующих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 животных. Результаты, полученные на волах, Кельнер механически перенес на все виды животных. </a:t>
            </a:r>
            <a:endParaRPr lang="ru-RU" sz="3200" b="1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ru-RU" sz="3200" b="1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ru-RU" sz="3200" b="1" dirty="0" smtClean="0">
                <a:solidFill>
                  <a:srgbClr val="000000"/>
                </a:solidFill>
                <a:latin typeface="Arial"/>
              </a:rPr>
              <a:t>Оценка 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питательности кормов по методу Кельнера является довольно сложной.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32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3600" dirty="0" smtClean="0">
                <a:latin typeface="Times New Roman"/>
                <a:ea typeface="Times New Roman"/>
              </a:rPr>
              <a:t>1 ОКЕ=150 </a:t>
            </a:r>
            <a:r>
              <a:rPr lang="ru-RU" sz="3600" dirty="0">
                <a:latin typeface="Times New Roman"/>
                <a:ea typeface="Times New Roman"/>
              </a:rPr>
              <a:t>г жира</a:t>
            </a:r>
            <a:endParaRPr lang="ru-RU" sz="3200" dirty="0">
              <a:latin typeface="Times New Roman"/>
              <a:ea typeface="Times New Roman"/>
            </a:endParaRP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3600" dirty="0" smtClean="0">
                <a:latin typeface="Times New Roman"/>
                <a:ea typeface="Times New Roman"/>
              </a:rPr>
              <a:t>1 СКЕ=180 </a:t>
            </a:r>
            <a:r>
              <a:rPr lang="ru-RU" sz="3600" dirty="0">
                <a:latin typeface="Times New Roman"/>
                <a:ea typeface="Times New Roman"/>
              </a:rPr>
              <a:t>г жира</a:t>
            </a:r>
            <a:endParaRPr lang="ru-RU" sz="32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89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Расчет </a:t>
            </a:r>
            <a: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  <a:t>общей питательности 1 кг клеверного 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сена</a:t>
            </a:r>
            <a: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  <a:t>в овсяных кормовых единицах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990088"/>
              </p:ext>
            </p:extLst>
          </p:nvPr>
        </p:nvGraphicFramePr>
        <p:xfrm>
          <a:off x="1295895" y="1619597"/>
          <a:ext cx="8568952" cy="55112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458244"/>
                <a:gridCol w="1189227"/>
                <a:gridCol w="973827"/>
                <a:gridCol w="973827"/>
                <a:gridCol w="973827"/>
              </a:tblGrid>
              <a:tr h="453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Показатели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Протеин 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Жир 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Кл-ка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БЭВ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Химический состав, 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11,0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2,4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23,3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38,9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Содержание питательных в-в, г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110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233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389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Коэффициент переваримости, %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69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Кол-во переваримых питат.вещ-в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60,5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13,5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118,8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268,4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Константы жироотложения, г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0,235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0,474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0,248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0,248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Ожидаемое жироотложение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14,21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6,25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29,46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66,56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Сумма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116,48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5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/>
                          <a:ea typeface="Times New Roman"/>
                        </a:rPr>
                        <a:t>Жиропонижение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 за счет клетчатки, г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33,31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5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Фактическое жироотложение, г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83,17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5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Питательность 1 кг сена клеверного, к.единиц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0,55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1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1880" y="323453"/>
            <a:ext cx="8696891" cy="6564251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Способы оценки питательности кормов постоянно совершенствуются по мере накопления знаний об их составе, о физиологии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питания животных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 Впервые оценка питательности кормов в сравнительных единицах предложена немецким исследователем А.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Теером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в 1809 году. Он выразил годовую потребность в кормах коров в пересчете на сено: 1 кг картофеля, по мнению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Теера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, был эквивалентен 0,5 кг сена, 1 кг овса - 2 кг сена или 10 кг кормовой свеклы. Всего на голову крупного рогатого скота требовалось 2500 кг условного сена. Позже учениками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Теера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введено понятие «сенной эквивалент». В середине 19 века немецкие ученые Либих и Вольф предложили оценивать питательность кормов по валовому содержанию в них сырых питательных веществ.</a:t>
            </a:r>
          </a:p>
          <a:p>
            <a:pPr algn="just"/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Затем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Вольф опубликовал таблицы питательности кормов, где указывалось содержание в них не сырых, 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переваримых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питательных веществ. Оценка питательности по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переваримым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веществам была заимствована и другими странами, включая Россию.</a:t>
            </a:r>
          </a:p>
          <a:p>
            <a:pPr algn="just"/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Первый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научно-обоснованный способ оценки питательности кормов по продуктивному действию в крахмальных эквивалентах предложил немецкий ученый Оскар Кельнер в 1907 году. Крахмальные эквиваленты лежат в основе и овсяной кормовой единицы, которая применяется в нашей стране.</a:t>
            </a:r>
          </a:p>
          <a:p>
            <a:pPr algn="just"/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22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1880" y="395461"/>
            <a:ext cx="8696891" cy="649224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балансовых опытах на волах Кельнер изучал отложение белка и жира (жироотложение) от чистых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переваримых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питательных веществ, то есть, определял продуктивное действие протеина, жиров и углеводов. В качестве протеина он скармливал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пшеничную клейковину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в качестве углеводов -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крахмал, сахар, целлюлозу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; жиров -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эмульсию масла земляного ореха (арахиса)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Вначале изучалось жироотложение основного рациона, затем дополнительно скармливались чистые питательные вещества и по разности определялось жироотложение от этих веществ, то есть показатели их продуктивного действия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Показатели продуктивного действия 1 г чистых питательных веществ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060514"/>
              </p:ext>
            </p:extLst>
          </p:nvPr>
        </p:nvGraphicFramePr>
        <p:xfrm>
          <a:off x="431800" y="77658"/>
          <a:ext cx="9505056" cy="7078339"/>
        </p:xfrm>
        <a:graphic>
          <a:graphicData uri="http://schemas.openxmlformats.org/drawingml/2006/table">
            <a:tbl>
              <a:tblPr/>
              <a:tblGrid>
                <a:gridCol w="4118957"/>
                <a:gridCol w="5319721"/>
                <a:gridCol w="66378"/>
              </a:tblGrid>
              <a:tr h="288945">
                <a:tc gridSpan="3"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9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Переваримые</a:t>
                      </a:r>
                      <a:r>
                        <a:rPr lang="ru-RU" sz="2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питательные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вещества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жира и белка в пересчете на жир, отложенные в организме, г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1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Протеин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0,235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1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Жир грубых кормов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0,474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94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Жир зерновых и продуктов их переработки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0,526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94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Жир семян масличных и жмыхов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0,598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1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Крахмал и клетчатка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0,248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09384"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14624" y="228827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000" b="1" dirty="0"/>
              <a:t>Позже показатели продуктивного действия названы константами Кельнера. Значит, если известно, сколько в корме содержится </a:t>
            </a:r>
            <a:r>
              <a:rPr lang="ru-RU" sz="3000" b="1" dirty="0" err="1"/>
              <a:t>переваримых</a:t>
            </a:r>
            <a:r>
              <a:rPr lang="ru-RU" sz="3000" b="1" dirty="0"/>
              <a:t> питательных веществ и показатели их продуктивного действия, можно определить жироотложение, то есть питательность любого корма.</a:t>
            </a:r>
          </a:p>
          <a:p>
            <a:pPr algn="just"/>
            <a:r>
              <a:rPr lang="ru-RU" sz="3000" b="1" dirty="0"/>
              <a:t>Например, продуктивное действие 1 кг овса составит: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74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effectLst/>
                <a:latin typeface="Arial"/>
              </a:rPr>
              <a:t>Расчет продуктивного действия 1 кг овса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14727"/>
              </p:ext>
            </p:extLst>
          </p:nvPr>
        </p:nvGraphicFramePr>
        <p:xfrm>
          <a:off x="1655936" y="2123653"/>
          <a:ext cx="7848873" cy="3171612"/>
        </p:xfrm>
        <a:graphic>
          <a:graphicData uri="http://schemas.openxmlformats.org/drawingml/2006/table">
            <a:tbl>
              <a:tblPr/>
              <a:tblGrid>
                <a:gridCol w="2075270"/>
                <a:gridCol w="1854235"/>
                <a:gridCol w="1841956"/>
                <a:gridCol w="1831866"/>
                <a:gridCol w="245546"/>
              </a:tblGrid>
              <a:tr h="85455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Переваримое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вещество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в 1 кг, г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Константы Кельнера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Жироотложение, г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617"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Протеин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 0,235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18,8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617"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Жир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 0,526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21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617"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Клетчатка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 0,248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7,4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617"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БЭВ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 0,248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111,6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>
                        <a:effectLst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587"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158,8</a:t>
                      </a: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26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1880" y="683493"/>
            <a:ext cx="8856984" cy="6204211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Значит, при скармливании 1 кг овса должно отложится 158,8 г жира и белка в пересчете на жир - это расчетное жироотложение. А если скормить 1 кг овса, отложится ли такое количество жира То есть, совпадает ли фактическое жироотложение с расчетным Кельнер провел серию опытов, в которых определял фактическое жироотложение кормов и сравнивал его с расчетным. Он изучил продуктивное действия 51 корма. Оказалось, что для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зерен кукурузы, картофеля фактическое жироотложение совпадало с расчетным.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других концентратов, корнеплодов фактическое жироотложение было немного ниже. Для этих кормов Кельнер предложил коэффициент относительной ценности (или полноценности): отношение фактического жироотложения к расчетному (К). В данном случае, К овса = 150: 158,9 = =0,95</a:t>
            </a:r>
          </a:p>
        </p:txBody>
      </p:sp>
    </p:spTree>
    <p:extLst>
      <p:ext uri="{BB962C8B-B14F-4D97-AF65-F5344CB8AC3E}">
        <p14:creationId xmlns:p14="http://schemas.microsoft.com/office/powerpoint/2010/main" val="15067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342900" algn="ctr">
              <a:spcAft>
                <a:spcPts val="0"/>
              </a:spcAft>
            </a:pPr>
            <a:r>
              <a:rPr lang="ru-RU" sz="2800" b="1" dirty="0">
                <a:effectLst/>
                <a:latin typeface="Times New Roman"/>
                <a:ea typeface="Times New Roman"/>
              </a:rPr>
              <a:t>Коэффициенты полноценности кормов по Кельнеру, %</a:t>
            </a:r>
            <a:r>
              <a:rPr lang="ru-RU" sz="2400" dirty="0">
                <a:effectLst/>
                <a:latin typeface="Times New Roman"/>
                <a:ea typeface="Times New Roman"/>
              </a:rPr>
              <a:t/>
            </a:r>
            <a:br>
              <a:rPr lang="ru-RU" sz="2400" dirty="0">
                <a:effectLst/>
                <a:latin typeface="Times New Roman"/>
                <a:ea typeface="Times New Roman"/>
              </a:rPr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115269"/>
              </p:ext>
            </p:extLst>
          </p:nvPr>
        </p:nvGraphicFramePr>
        <p:xfrm>
          <a:off x="1151880" y="1619594"/>
          <a:ext cx="8712968" cy="547261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47868"/>
                <a:gridCol w="4165100"/>
              </a:tblGrid>
              <a:tr h="4975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Корм 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Коэффициент полноценности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Картофель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Кукуруза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Ячмень, горох, бобы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97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Рожь, пшеница, овес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95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Жмых подсолнечный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95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Жмых рапсовый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95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Жмых льняной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97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Жмых конопляный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85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Морковь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87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5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Свекла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82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69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Однако для грубых кормов разница между фактическим и расчетным жироотложением была значительной: для сена - 37 %, а для соломы - 80 %. Низкое жироотложение от этих кормов Кельнер объяснял высоким содержанием клетчатки, которая требует значительных затрат энергии при переваривании. Кельнер рассчитал, что каждые 100 г сырой клетчатки в грубых кормах снижают жироотложение на 14,3 г.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5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188</TotalTime>
  <Words>830</Words>
  <Application>Microsoft Office PowerPoint</Application>
  <PresentationFormat>Произвольный</PresentationFormat>
  <Paragraphs>182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 ТЕМА: ОЦЕНКА ПИТАТЕЛЬНОСТИ КОРМОВ И РАЦИОНОВ В ЧАСТНЫХ ЕДИНИЦАХ (ОБЩАЯ ПИТАТЕЛЬНОСТЬ КОРМОВ) </vt:lpstr>
      <vt:lpstr>Презентация PowerPoint</vt:lpstr>
      <vt:lpstr>Презентация PowerPoint</vt:lpstr>
      <vt:lpstr>Показатели продуктивного действия 1 г чистых питательных веществ</vt:lpstr>
      <vt:lpstr>Презентация PowerPoint</vt:lpstr>
      <vt:lpstr>Расчет продуктивного действия 1 кг овса</vt:lpstr>
      <vt:lpstr>Презентация PowerPoint</vt:lpstr>
      <vt:lpstr>Коэффициенты полноценности кормов по Кельнеру, % </vt:lpstr>
      <vt:lpstr>Презентация PowerPoint</vt:lpstr>
      <vt:lpstr>Жиропонижающее действие клетчатки</vt:lpstr>
      <vt:lpstr>Презентация PowerPoint</vt:lpstr>
      <vt:lpstr>Определение жироотложения из 100 кг сена лугового</vt:lpstr>
      <vt:lpstr>Презентация PowerPoint</vt:lpstr>
      <vt:lpstr>Презентация PowerPoint</vt:lpstr>
      <vt:lpstr>Расчет общей питательности 1 кг клеверного сена в овсяных кормовых единицах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скармливании 1 кг чистых питательных веществ в теле волов откладывалось следующее количество жира:</dc:title>
  <dc:creator>Пользователь</dc:creator>
  <cp:lastModifiedBy>Пользователь</cp:lastModifiedBy>
  <cp:revision>14</cp:revision>
  <dcterms:created xsi:type="dcterms:W3CDTF">2013-03-14T20:04:54Z</dcterms:created>
  <dcterms:modified xsi:type="dcterms:W3CDTF">2019-03-14T21:39:33Z</dcterms:modified>
</cp:coreProperties>
</file>