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5"/>
  </p:notesMasterIdLst>
  <p:sldIdLst>
    <p:sldId id="256" r:id="rId2"/>
    <p:sldId id="351" r:id="rId3"/>
    <p:sldId id="352" r:id="rId4"/>
    <p:sldId id="354" r:id="rId5"/>
    <p:sldId id="355" r:id="rId6"/>
    <p:sldId id="356" r:id="rId7"/>
    <p:sldId id="357" r:id="rId8"/>
    <p:sldId id="359" r:id="rId9"/>
    <p:sldId id="391" r:id="rId10"/>
    <p:sldId id="392" r:id="rId11"/>
    <p:sldId id="360" r:id="rId12"/>
    <p:sldId id="361" r:id="rId13"/>
    <p:sldId id="393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94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96" r:id="rId35"/>
    <p:sldId id="395" r:id="rId36"/>
    <p:sldId id="381" r:id="rId37"/>
    <p:sldId id="382" r:id="rId38"/>
    <p:sldId id="383" r:id="rId39"/>
    <p:sldId id="384" r:id="rId40"/>
    <p:sldId id="397" r:id="rId41"/>
    <p:sldId id="385" r:id="rId42"/>
    <p:sldId id="386" r:id="rId43"/>
    <p:sldId id="358" r:id="rId44"/>
  </p:sldIdLst>
  <p:sldSz cx="1343977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4" d="100"/>
          <a:sy n="74" d="100"/>
        </p:scale>
        <p:origin x="720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>
            <a:extLst>
              <a:ext uri="{FF2B5EF4-FFF2-40B4-BE49-F238E27FC236}">
                <a16:creationId xmlns:a16="http://schemas.microsoft.com/office/drawing/2014/main" id="{41F26482-FAE3-4935-813D-E77F6339A3C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23913" y="1006475"/>
            <a:ext cx="61214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4D394DCA-E5BC-4B1C-93B8-0473BD11B05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34F09247-0725-415A-9A7E-03B99B92B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2325" y="1006475"/>
            <a:ext cx="6126163" cy="3446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965BC96-A8D1-4924-8A95-7E4688F2E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667" y="0"/>
            <a:ext cx="13482943" cy="7557706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7949" y="2062576"/>
            <a:ext cx="7513210" cy="1670594"/>
          </a:xfrm>
        </p:spPr>
        <p:txBody>
          <a:bodyPr anchor="b">
            <a:noAutofit/>
          </a:bodyPr>
          <a:lstStyle>
            <a:lvl1pPr algn="ctr">
              <a:defRPr sz="5952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7949" y="4031823"/>
            <a:ext cx="7513210" cy="1455940"/>
          </a:xfrm>
        </p:spPr>
        <p:txBody>
          <a:bodyPr anchor="t">
            <a:normAutofit/>
          </a:bodyPr>
          <a:lstStyle>
            <a:lvl1pPr marL="0" indent="0" algn="ctr">
              <a:buNone/>
              <a:defRPr sz="2315">
                <a:solidFill>
                  <a:schemeClr val="tx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0267" y="5553090"/>
            <a:ext cx="989317" cy="307987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7948" y="5553090"/>
            <a:ext cx="5748320" cy="3079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73584" y="5553090"/>
            <a:ext cx="607575" cy="3079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67949" y="3882497"/>
            <a:ext cx="75132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22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977" y="5308103"/>
            <a:ext cx="10593155" cy="624724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8011" y="1147950"/>
            <a:ext cx="11140255" cy="367717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7977" y="5932827"/>
            <a:ext cx="10593155" cy="544226"/>
          </a:xfrm>
        </p:spPr>
        <p:txBody>
          <a:bodyPr>
            <a:normAutofit/>
          </a:bodyPr>
          <a:lstStyle>
            <a:lvl1pPr marL="0" indent="0" algn="ctr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0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311" y="1082619"/>
            <a:ext cx="10574488" cy="3257195"/>
          </a:xfrm>
        </p:spPr>
        <p:txBody>
          <a:bodyPr anchor="ctr">
            <a:normAutofit/>
          </a:bodyPr>
          <a:lstStyle>
            <a:lvl1pPr algn="ctr">
              <a:defRPr sz="352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7311" y="4787794"/>
            <a:ext cx="10574488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39058" y="4563803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8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224" y="1082619"/>
            <a:ext cx="10247826" cy="2613222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46219" y="3695841"/>
            <a:ext cx="9743839" cy="643972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205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977" y="4787794"/>
            <a:ext cx="10593155" cy="16892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0235" y="969994"/>
            <a:ext cx="671989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85138" y="3117203"/>
            <a:ext cx="671989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39058" y="4563803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81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979" y="3647098"/>
            <a:ext cx="10593157" cy="1619080"/>
          </a:xfrm>
        </p:spPr>
        <p:txBody>
          <a:bodyPr anchor="b">
            <a:normAutofit/>
          </a:bodyPr>
          <a:lstStyle>
            <a:lvl1pPr algn="l">
              <a:defRPr sz="3527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977" y="5266178"/>
            <a:ext cx="10593157" cy="948432"/>
          </a:xfrm>
        </p:spPr>
        <p:txBody>
          <a:bodyPr anchor="t">
            <a:normAutofit/>
          </a:bodyPr>
          <a:lstStyle>
            <a:lvl1pPr marL="0" indent="0" algn="l">
              <a:buNone/>
              <a:defRPr sz="2205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4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224" y="1082619"/>
            <a:ext cx="10247826" cy="2473228"/>
          </a:xfrm>
        </p:spPr>
        <p:txBody>
          <a:bodyPr anchor="ctr">
            <a:normAutofit/>
          </a:bodyPr>
          <a:lstStyle>
            <a:lvl1pPr algn="ctr">
              <a:defRPr sz="3527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427977" y="4011668"/>
            <a:ext cx="10593157" cy="97771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977" y="4993119"/>
            <a:ext cx="10593157" cy="1483936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0235" y="969994"/>
            <a:ext cx="671989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85138" y="2865204"/>
            <a:ext cx="671989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39058" y="377983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82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977" y="1082619"/>
            <a:ext cx="10593155" cy="247322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427977" y="4001588"/>
            <a:ext cx="10593157" cy="92732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08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976" y="4927788"/>
            <a:ext cx="10593160" cy="1549267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39058" y="377983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89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39058" y="266921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632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20385" y="1082618"/>
            <a:ext cx="2084416" cy="53944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7974" y="1082619"/>
            <a:ext cx="8193749" cy="539443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771054" y="1091953"/>
            <a:ext cx="0" cy="537576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59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591" y="639764"/>
            <a:ext cx="11475663" cy="12604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7857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39058" y="266921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8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299" y="1931924"/>
            <a:ext cx="8993679" cy="2008984"/>
          </a:xfrm>
        </p:spPr>
        <p:txBody>
          <a:bodyPr anchor="b">
            <a:normAutofit/>
          </a:bodyPr>
          <a:lstStyle>
            <a:lvl1pPr algn="ctr">
              <a:defRPr sz="485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1296" y="4239560"/>
            <a:ext cx="8993681" cy="1052211"/>
          </a:xfrm>
        </p:spPr>
        <p:txBody>
          <a:bodyPr anchor="t">
            <a:normAutofit/>
          </a:bodyPr>
          <a:lstStyle>
            <a:lvl1pPr marL="0" indent="0" algn="ctr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18713" y="4090233"/>
            <a:ext cx="89988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76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539058" y="266921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1336" y="2822279"/>
            <a:ext cx="5201193" cy="36488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3966" y="2822279"/>
            <a:ext cx="5201193" cy="36488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7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976" y="2930540"/>
            <a:ext cx="5201193" cy="635222"/>
          </a:xfrm>
        </p:spPr>
        <p:txBody>
          <a:bodyPr anchor="b">
            <a:noAutofit/>
          </a:bodyPr>
          <a:lstStyle>
            <a:lvl1pPr marL="0" indent="0">
              <a:spcBef>
                <a:spcPts val="741"/>
              </a:spcBef>
              <a:spcAft>
                <a:spcPts val="661"/>
              </a:spcAft>
              <a:buNone/>
              <a:defRPr sz="308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7976" y="3575097"/>
            <a:ext cx="5201193" cy="290195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3223" y="2930540"/>
            <a:ext cx="5201193" cy="635222"/>
          </a:xfrm>
        </p:spPr>
        <p:txBody>
          <a:bodyPr anchor="b">
            <a:noAutofit/>
          </a:bodyPr>
          <a:lstStyle>
            <a:lvl1pPr marL="0" indent="0">
              <a:spcBef>
                <a:spcPts val="741"/>
              </a:spcBef>
              <a:spcAft>
                <a:spcPts val="661"/>
              </a:spcAft>
              <a:buNone/>
              <a:defRPr sz="308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3223" y="3575097"/>
            <a:ext cx="5201193" cy="290195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539058" y="266921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75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39058" y="2669218"/>
            <a:ext cx="1037007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16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2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225" y="1530602"/>
            <a:ext cx="4099016" cy="15119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235" y="1082618"/>
            <a:ext cx="6029232" cy="539443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6225" y="3341188"/>
            <a:ext cx="4099016" cy="2687889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39058" y="3210528"/>
            <a:ext cx="387418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8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975" y="2076576"/>
            <a:ext cx="6880627" cy="1511935"/>
          </a:xfrm>
        </p:spPr>
        <p:txBody>
          <a:bodyPr anchor="b">
            <a:normAutofit/>
          </a:bodyPr>
          <a:lstStyle>
            <a:lvl1pPr algn="ctr">
              <a:defRPr sz="308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23287" y="1147951"/>
            <a:ext cx="3376861" cy="52637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7975" y="3588511"/>
            <a:ext cx="6880627" cy="2015913"/>
          </a:xfrm>
        </p:spPr>
        <p:txBody>
          <a:bodyPr anchor="t">
            <a:normAutofit/>
          </a:bodyPr>
          <a:lstStyle>
            <a:lvl1pPr marL="0" indent="0" algn="ctr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2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346" y="0"/>
            <a:ext cx="13481622" cy="7557706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7979" y="1082619"/>
            <a:ext cx="10583818" cy="14372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977" y="2818544"/>
            <a:ext cx="10583818" cy="3658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65589" y="6579717"/>
            <a:ext cx="1763970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7977" y="6579717"/>
            <a:ext cx="8053613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3558" y="6579717"/>
            <a:ext cx="598239" cy="307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2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503972" rtl="0" eaLnBrk="1" latinLnBrk="0" hangingPunct="1">
        <a:spcBef>
          <a:spcPct val="0"/>
        </a:spcBef>
        <a:buNone/>
        <a:defRPr sz="485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22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9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76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accent1"/>
        </a:buClr>
        <a:buSzPct val="115000"/>
        <a:buFont typeface="Arial"/>
        <a:buChar char="•"/>
        <a:defRPr sz="154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14E2C64-0192-4FF6-B0BF-2EBE900EC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9367" y="662906"/>
            <a:ext cx="9572625" cy="1518988"/>
          </a:xfrm>
        </p:spPr>
        <p:txBody>
          <a:bodyPr vert="horz" wrap="square" lIns="0" tIns="30240" rIns="0" bIns="0" numCol="1" anchor="ctr" anchorCtr="0" compatLnSpc="1">
            <a:prstTxWarp prst="textNoShape">
              <a:avLst/>
            </a:prstTxWarp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altLang="ru-RU" sz="4800" b="1">
                <a:effectLst/>
              </a:rPr>
              <a:t>Биосфера.</a:t>
            </a:r>
            <a:endParaRPr lang="en-US" altLang="ru-RU" sz="4800" b="1" dirty="0">
              <a:effectLst/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494F770-6991-40EB-A09B-E3C60A17261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19287" y="1259557"/>
            <a:ext cx="11250224" cy="5637212"/>
          </a:xfrm>
        </p:spPr>
        <p:txBody>
          <a:bodyPr vert="horz" wrap="square" lIns="0" tIns="30240" rIns="0" bIns="0" numCol="1" anchor="ctr" anchorCtr="0" compatLnSpc="1">
            <a:prstTxWarp prst="textNoShape">
              <a:avLst/>
            </a:prstTxWarp>
          </a:bodyPr>
          <a:lstStyle/>
          <a:p>
            <a:pPr>
              <a:buFont typeface="Times New Roman" pitchFamily="16" charset="0"/>
              <a:buChar char="•"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Учение В.И. Вернадского о биосфере.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itchFamily="16" charset="0"/>
              <a:buChar char="•"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Функции живого вещества.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itchFamily="16" charset="0"/>
              <a:buChar char="•"/>
              <a:defRPr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Круговорот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биогенов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itchFamily="16" charset="0"/>
              <a:buChar char="•"/>
              <a:defRPr/>
            </a:pPr>
            <a:endParaRPr lang="en-US" sz="4400" dirty="0"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CB26B-6A4B-44BD-BF9B-10B77649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DA4335F5-727C-4D05-9C61-DBC6C1EE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4">
            <a:extLst>
              <a:ext uri="{FF2B5EF4-FFF2-40B4-BE49-F238E27FC236}">
                <a16:creationId xmlns:a16="http://schemas.microsoft.com/office/drawing/2014/main" id="{80DFCCD0-58C6-4A60-A32F-931F95F69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6" y="6875463"/>
            <a:ext cx="10080625" cy="68421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8DFA3118-2D73-4FB9-80E3-A9B1B3DA3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6804025"/>
            <a:ext cx="84963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chemeClr val="bg1"/>
                </a:solidFill>
              </a:rPr>
              <a:t>Биосфера – область распространения жизни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CF6A8-8D3A-4985-B9CC-AE450B30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6" y="250825"/>
            <a:ext cx="9504363" cy="7308850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Итак, биосфера включает в себя всю гидросферу, верхнюю часть литосферы и нижнюю часть атмосферы. </a:t>
            </a:r>
            <a:r>
              <a:rPr lang="ru-RU" dirty="0">
                <a:effectLst/>
              </a:rPr>
              <a:t>По подсчетам ученых живое вещество биосферы образует 1800 тыс. видов, общий объем которых составляет 2488 км</a:t>
            </a:r>
            <a:r>
              <a:rPr lang="ru-RU" baseline="30000" dirty="0">
                <a:effectLst/>
              </a:rPr>
              <a:t>3</a:t>
            </a:r>
            <a:r>
              <a:rPr lang="ru-RU" dirty="0">
                <a:effectLst/>
              </a:rPr>
              <a:t> или 2423 млрд. т. Эта масса живого вещества сосредоточена в объеме биосферы – 1400 тыс. км</a:t>
            </a:r>
            <a:r>
              <a:rPr lang="ru-RU" baseline="30000" dirty="0">
                <a:effectLst/>
              </a:rPr>
              <a:t>3</a:t>
            </a:r>
            <a:r>
              <a:rPr lang="ru-RU" dirty="0">
                <a:effectLst/>
              </a:rPr>
              <a:t>. Биомасса растений в 2,5 раза превышает массу животных.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08855A20-7FA1-4A71-AB9F-A733E5EB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38" y="323850"/>
            <a:ext cx="9504362" cy="7056438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Зеленые растения превращают космическую лучистую энергию в земную, химическую. Живые организмы своим дыханием, питанием, метаболизмом, смертью и разложением в течение миллионов лет обеспечивают миграцию химических элементов в биосфере, их распределение и рассеяние. Так живое вещество меняет биосферу и земную кору.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434D7-4641-4DAD-991F-128F38C5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3"/>
            <a:ext cx="8607425" cy="6919912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dirty="0"/>
              <a:t>Следует отметить, что если все живые организмы равномерно распределить на поверхности Земли, то они образуют пленку толщиной всего лишь 5 мм.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D0088997-212D-4379-9764-8EBAC939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6" y="639763"/>
            <a:ext cx="9648825" cy="6919912"/>
          </a:xfrm>
        </p:spPr>
        <p:txBody>
          <a:bodyPr/>
          <a:lstStyle/>
          <a:p>
            <a:r>
              <a:rPr lang="ru-RU" altLang="ru-RU">
                <a:effectLst/>
              </a:rPr>
              <a:t>По утверждению В.И. Вернадского, живое вещество планеты является самой мощной силой в биосфере, материально и энергетически определяющей ее функции, а жизнь представляется не как механическая сумма индивидуумов или видов, но как единый процесс, охватывающий все вещество верхнего слоя планеты.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CAA39-FCD9-42E8-9A92-BA236B6E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276" y="2843214"/>
            <a:ext cx="8607425" cy="1260475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dirty="0"/>
              <a:t>2. Функции живого вещества.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93CB69AF-B69D-495A-A5FE-E4E65463B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38" y="250826"/>
            <a:ext cx="9288462" cy="7058025"/>
          </a:xfrm>
        </p:spPr>
        <p:txBody>
          <a:bodyPr>
            <a:normAutofit fontScale="90000"/>
          </a:bodyPr>
          <a:lstStyle/>
          <a:p>
            <a:r>
              <a:rPr lang="ru-RU" altLang="ru-RU" b="1" i="1">
                <a:effectLst/>
              </a:rPr>
              <a:t>Энергетическая</a:t>
            </a:r>
            <a:r>
              <a:rPr lang="ru-RU" altLang="ru-RU">
                <a:effectLst/>
              </a:rPr>
              <a:t> функция живого вещества связана с фотосинтетической деятельностью зеленых растений с процессом преобразования космической солнечной энергии в химическую энергию органического вещества, ее перераспределением между отдельными компонентами биосферы.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1C5EF922-E4AD-4D77-8891-A9E1BF35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250826"/>
            <a:ext cx="8607425" cy="3313113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Установлено, что ежегодно растения аккумулируют 1842*10</a:t>
            </a:r>
            <a:r>
              <a:rPr lang="ru-RU" altLang="ru-RU" baseline="30000">
                <a:effectLst/>
              </a:rPr>
              <a:t>15</a:t>
            </a:r>
            <a:r>
              <a:rPr lang="ru-RU" altLang="ru-RU">
                <a:effectLst/>
              </a:rPr>
              <a:t> кДж энергии. За счет этой энергии происходят все жизненные процессы на Земле.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F847568D-6420-4744-99B7-3E76E327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3433763"/>
            <a:ext cx="6481762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>
            <a:extLst>
              <a:ext uri="{FF2B5EF4-FFF2-40B4-BE49-F238E27FC236}">
                <a16:creationId xmlns:a16="http://schemas.microsoft.com/office/drawing/2014/main" id="{4FE8319B-14B0-4C9A-8F6A-82C823441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5508626"/>
            <a:ext cx="8858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/>
              <a:t> </a:t>
            </a:r>
            <a:r>
              <a:rPr lang="en-US" altLang="ru-RU" sz="4000">
                <a:solidFill>
                  <a:srgbClr val="FF0000"/>
                </a:solidFill>
              </a:rPr>
              <a:t>6CO2+6H2O=C6H12O6+6O2</a:t>
            </a:r>
            <a:endParaRPr lang="ru-RU" altLang="ru-RU" sz="4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5CC83-3FF1-4652-89D0-7A71C3E3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30C7020D-E83A-42FC-B364-264C9454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1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>
            <a:extLst>
              <a:ext uri="{FF2B5EF4-FFF2-40B4-BE49-F238E27FC236}">
                <a16:creationId xmlns:a16="http://schemas.microsoft.com/office/drawing/2014/main" id="{82996D0C-FF62-4C7E-B251-D7EEAFA28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900" y="3348038"/>
            <a:ext cx="1079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Свет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C4DB7-4AA7-4632-A34F-66C2FEF2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639764"/>
            <a:ext cx="9577387" cy="6669087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b="1" i="1" dirty="0">
                <a:effectLst/>
              </a:rPr>
              <a:t>Газовая</a:t>
            </a:r>
            <a:r>
              <a:rPr lang="ru-RU" dirty="0">
                <a:effectLst/>
              </a:rPr>
              <a:t> функция заключается в миграции и превращении газов, обеспечении газового состава и динамики газов биосферы. Преобладающая масса газов на Земле имеет биогенное происхождение: азот, кислород, углекислый газ, сероводород, метан и т.д. В течение года растения выделяют в атмосферу около 128 млрд. т кислорода и поглощают около 170 млрд. т углекислого газа.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C1802-72F8-4973-B405-91184CAF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276" y="2484439"/>
            <a:ext cx="8607425" cy="2268537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dirty="0"/>
              <a:t>1. Учение В.И. Вернадского о биосфере.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14934-8922-46D3-8A50-222DB191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639764"/>
            <a:ext cx="9793287" cy="6669087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4000" b="1" i="1" dirty="0">
                <a:effectLst/>
              </a:rPr>
              <a:t>Концентрационная</a:t>
            </a:r>
            <a:r>
              <a:rPr lang="ru-RU" sz="4000" dirty="0">
                <a:effectLst/>
              </a:rPr>
              <a:t> функция состоит в том, что организмы способны извлекать из окружающей среды и накапливать биогенные элементы. Так, морские водоросли концентрируют йод, диатомовые водоросли и злаки – кремний, фиалки – цинк. Многие виды бактерий, одноклеточных организмов, водорослей, растений и животных способны накапливать и выделять соли кальция в нерастворимый осадок. В результате, после их отмирания образуются залежи известняков, мела туфов.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A1CB7276-AD90-495B-BA1B-58A4810A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38" y="250825"/>
            <a:ext cx="9504362" cy="7308850"/>
          </a:xfrm>
        </p:spPr>
        <p:txBody>
          <a:bodyPr>
            <a:normAutofit fontScale="90000"/>
          </a:bodyPr>
          <a:lstStyle/>
          <a:p>
            <a:r>
              <a:rPr lang="ru-RU" altLang="ru-RU" b="1" i="1">
                <a:effectLst/>
              </a:rPr>
              <a:t>Окислительно-восстановительная </a:t>
            </a:r>
            <a:r>
              <a:rPr lang="ru-RU" altLang="ru-RU">
                <a:effectLst/>
              </a:rPr>
              <a:t>функция заключается в химическом превращении веществ в результате прохождения окислительно-восстановительных реакций. В почве, воде и воздухе образуются окислы, соли и др. вещества. Формирование железных и марганцевых руд, известняков связано с деятельностью микроорганизмов.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940ADF2F-EA54-403B-9327-9CB14495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814" y="395288"/>
            <a:ext cx="9217025" cy="6985000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Обогащение  атмосферы Земли кислородом произошло благодаря появлению окисляющих бактерий и зеленых растений. Появление анаэробных организмов способствовало протеканию восстановительных реакций в природе. Так образовались водород, окислы азота и сернистых металлов, сероводород, метан и т.д.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1AA521A5-3EC0-4B85-9AC9-0F1DB3052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4"/>
            <a:ext cx="8607425" cy="6669087"/>
          </a:xfrm>
        </p:spPr>
        <p:txBody>
          <a:bodyPr>
            <a:normAutofit fontScale="90000"/>
          </a:bodyPr>
          <a:lstStyle/>
          <a:p>
            <a:r>
              <a:rPr lang="ru-RU" altLang="ru-RU" b="1" i="1">
                <a:effectLst/>
              </a:rPr>
              <a:t>Деструктивная</a:t>
            </a:r>
            <a:r>
              <a:rPr lang="ru-RU" altLang="ru-RU">
                <a:effectLst/>
              </a:rPr>
              <a:t> функция связана с разложением растительных и животных останков, минерализацией органического вещества и превращением его в косное. В результате в биосфере накапливается биогенные и биокосные вещества, почва обогащается гумусом.</a:t>
            </a:r>
            <a:br>
              <a:rPr lang="ru-RU" altLang="ru-RU" b="1">
                <a:effectLst/>
              </a:rPr>
            </a:br>
            <a:endParaRPr lang="ru-RU" altLang="ru-RU"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22C2B278-550F-463F-AB23-23F6152E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38" y="0"/>
            <a:ext cx="8977312" cy="7308850"/>
          </a:xfrm>
        </p:spPr>
        <p:txBody>
          <a:bodyPr>
            <a:normAutofit fontScale="90000"/>
          </a:bodyPr>
          <a:lstStyle/>
          <a:p>
            <a:r>
              <a:rPr lang="ru-RU" altLang="ru-RU" b="1" i="1">
                <a:effectLst/>
              </a:rPr>
              <a:t>Информационная</a:t>
            </a:r>
            <a:r>
              <a:rPr lang="ru-RU" altLang="ru-RU">
                <a:effectLst/>
              </a:rPr>
              <a:t> функция состоит в накоплении, сохранении и передаче молекулярной (генетический код, вещества-регуляторы), и сигнальной (в том числе нервной и интеллектуальной) информации, необходимой для существования видов и поддержания равновесия в экосистемах.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5D765-0FF9-4B70-9CE9-28CF4F74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814" y="179388"/>
            <a:ext cx="9145587" cy="7129462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4000" dirty="0">
                <a:effectLst/>
              </a:rPr>
              <a:t>Живое вещество распределено по планете крайне неравномерно. Так, количество </a:t>
            </a:r>
            <a:r>
              <a:rPr lang="ru-RU" sz="4000" dirty="0" err="1">
                <a:effectLst/>
              </a:rPr>
              <a:t>фитомассы</a:t>
            </a:r>
            <a:r>
              <a:rPr lang="ru-RU" sz="4000" dirty="0">
                <a:effectLst/>
              </a:rPr>
              <a:t> в тропических лесах составляет более 500 т/га, в тайге – 300-400 т/га, в степях – 125-150 т/га, в тундре – 12-25 т/га, а в пустыне всего лишь 2,5 т/га. Различен и уровень развития и сложности организации живого вещества: молекулярный, клеточный, организменный, популяционный, биоценотический, биосферный.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1F590-D70E-44E5-A28C-B0F8364A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714" y="2916239"/>
            <a:ext cx="8607425" cy="1260475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dirty="0"/>
              <a:t>3. Круговорот </a:t>
            </a:r>
            <a:r>
              <a:rPr lang="ru-RU" dirty="0" err="1"/>
              <a:t>биогенов</a:t>
            </a:r>
            <a:r>
              <a:rPr lang="ru-RU" dirty="0"/>
              <a:t>.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0C055E72-6A1A-4619-908C-BB4033B7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4"/>
            <a:ext cx="8607425" cy="6669087"/>
          </a:xfrm>
        </p:spPr>
        <p:txBody>
          <a:bodyPr/>
          <a:lstStyle/>
          <a:p>
            <a:r>
              <a:rPr lang="ru-RU" altLang="ru-RU">
                <a:effectLst/>
              </a:rPr>
              <a:t>Основы учения о природных круговоротах вещества и энергии в отечественной науке были заложены В.И. Вернадским, В.Р. Вильямсом, А.П. Виноградовым и их учениками.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F5FB041C-5AC5-4D17-B814-F7AB70C2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639764"/>
            <a:ext cx="9505950" cy="6524625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Под круговоротом биогенов подразумевают многократное их участие в процессах, протекающих в атмосфере, литосфере, гидросфере, в т.ч. в тех их слоях, которые составляют биосферу планеты. Круговорот биогенов представляет собой взаимный обмен химическими элементами между компонентами экологической системы.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7FB93-3FE2-42F9-AFB4-C0D02A80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639763"/>
            <a:ext cx="9577387" cy="6596062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dirty="0"/>
              <a:t>Возникновение такого уникального приспособления в природе связано с тем, что постоянное несоответствие между потребностями живых организмов и наличием доступных питательных веществ обусловило необходимость повторного использования </a:t>
            </a:r>
            <a:r>
              <a:rPr lang="ru-RU" dirty="0" err="1"/>
              <a:t>биогенов</a:t>
            </a:r>
            <a:r>
              <a:rPr lang="ru-RU" dirty="0"/>
              <a:t> по типу круговорота. Ежегодно в таком круговороте задействовано примерно 480 млрд. т веществ.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C244CFDD-B8CC-4E06-AB1B-D0B3682A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4"/>
            <a:ext cx="8607425" cy="6740525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Наиболее крупной, глобальной экосистемой Земли является биосфера. Биосфера – это область распространения жизни на Земле, включающая в себя нижнюю часть атмосферы, верхнюю часть литосферы (земной коры) и всю гидросферу.</a:t>
            </a:r>
            <a:br>
              <a:rPr lang="ru-RU" altLang="ru-RU">
                <a:effectLst/>
              </a:rPr>
            </a:br>
            <a:endParaRPr lang="ru-RU" altLang="ru-RU"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2BED6DE7-4502-4043-9333-CDFF116E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6" y="179389"/>
            <a:ext cx="9648825" cy="7380287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По словам В.Р. Вильямса, единственный способ придать чему-то конечному свойство бесконечного – это заставить конечное вращаться по замкнутой кривой, т.е. вовлечь его в круговорот. Все вещество нашей планеты вовлечено в непрерывный круговорот, что обеспечивает длящиеся миллионы лет ассимиляционные процессы необходимыми химическими элементами.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4B355-7F10-4333-BD52-8F91F27ED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250826"/>
            <a:ext cx="9577387" cy="7129463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effectLst/>
              </a:rPr>
              <a:t>Чтобы жизнь на Земле не прекращалась, должны происходить непрерывные химические превращения живого вещества, т.е. вещества, использованные одними организмами, должны переходить в форму, усвояемую для других организмов. Такая циклическая миграция веществ и химических элементов происходит только при определенных затратах поступающей от Солнца энергии.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FD88A-6B96-4E60-9A08-27B23C1E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250825"/>
            <a:ext cx="9577387" cy="7308850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effectLst/>
              </a:rPr>
              <a:t>Различают два основных круговорота веществ: геологический и биологический (биотический).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2453855A-6546-4722-9A5F-60C42A6F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639763"/>
            <a:ext cx="9577387" cy="6596062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Под геологическим круговоротом понимают обмен веществ между сушей и Мировым океаном. В геологическом круговороте происходит циркуляция воды и растворенных в ней веществ, включающая испарение, перенос водяного пара в атмосфере, конденсацию, выпадение осадков, поверхностный и подземный стоки, инфильтрацию.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DB79E-C8F3-4E91-8D38-B46A9CFB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4"/>
            <a:ext cx="8607425" cy="6092825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effectLst/>
              </a:rPr>
              <a:t>Биологический или биотический круговорот сформировался с возникновением на планете живого вещества. Выделяют большой биосферный круговорот и малый биогеоценотический.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AA5B6-F8B7-44C7-88DA-6F1DBB1E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6" y="1"/>
            <a:ext cx="9648825" cy="7559675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effectLst/>
              </a:rPr>
              <a:t>Большой биосферный круговорот представляет собой непрерывный планетарный процесс циклического, неравномерного во времени и в пространстве перераспределения вещества, энергии и информации в биосфере. Малый биогеоценотический круговорот происходит внутри биогеоценоза.</a:t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1DD77F5D-A32B-4067-9AD6-E03C848E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250826"/>
            <a:ext cx="9505950" cy="7058025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Биологический круговорот обеспечивает циркуляцию химических элементов между почвой, растениями, животными и микроорганизмами. Растения, поглощая минеральные вещества из почвы, включают их в состав своих организмов, пройдя по пищевым цепям (консументы, редуценты) биогенные вещества вновь возвращаются в окружающую среду.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CFF57BCD-3D68-4D6E-9D68-B8AE256D0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3"/>
            <a:ext cx="8607425" cy="6919912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Важным показателем интенсивности биологического круговорота является скорость обращения химических элементов. Ее оценивают по скорости накопления и разложения метрового органического вещества, образовавшегося в результате ежегодного опада растений и отмирания животных.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A7C6A595-2A17-4D59-AF4C-5BE0E6FE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1"/>
            <a:ext cx="9505950" cy="7559675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Интенсивность процесса деструкции отражает отношение массы метрового растительного вещества (лесной подстилки, степной ветоши) к массе ежегодного опада. Наиболее высокий индекс характерен для заболоченных лесов (более 50), тундр (20-40), показывает во сколько раз масса неразложившихся остатков (многолетн.) больше массы ежегодного опада.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68480943-DC5E-4C85-BA81-E6805713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3"/>
            <a:ext cx="8607425" cy="6596062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В степях индекс 1-1,5, в субтропических лесах – 0,7, в саваннах – 0,2, там процессы разложения ежегодно отмирающего органического вещества происходит довольно интенсивно. Высвобождающиеся в результате минерализации вещества сразу же поглощаются корнями растений.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31B402D9-71DE-4F1A-AE2F-7100FC57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1"/>
            <a:ext cx="9505950" cy="7559675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Еще в начале 19 века Ж.Б. Ламарк впервые подошел к понятию "биосфера", однако без употребления этого термина. Термин "биосфера" применил французский ученый Э. Реклю в 1863 г. для определения области распространения жизни на Земле. Австрийский геолог Э. Зюсс в 1875 г. назвал биосферой особую оболочку Земли, включающую совокупность всех организмов.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BDD08-C9A4-4E20-B0C5-F6855F080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u-RU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78561C7E-29B7-4794-8E36-02BCD2F11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-1588"/>
            <a:ext cx="10080625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B1B25-74BE-4309-A1BE-1082856C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250826"/>
            <a:ext cx="9793288" cy="7058025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4000" dirty="0">
                <a:effectLst/>
              </a:rPr>
              <a:t>Основные функции биологического круговорота:</a:t>
            </a:r>
            <a:br>
              <a:rPr lang="ru-RU" sz="4000" b="1" dirty="0">
                <a:effectLst/>
              </a:rPr>
            </a:br>
            <a:r>
              <a:rPr lang="ru-RU" sz="4000" dirty="0">
                <a:effectLst/>
              </a:rPr>
              <a:t>1. Обеспечение непрерывности жизни на Земле.</a:t>
            </a:r>
            <a:br>
              <a:rPr lang="ru-RU" sz="4000" b="1" dirty="0">
                <a:effectLst/>
              </a:rPr>
            </a:br>
            <a:r>
              <a:rPr lang="ru-RU" sz="4000" dirty="0">
                <a:effectLst/>
              </a:rPr>
              <a:t>2. Расширение сферы жизни (в с.х-ве – повышение фотосинтетической продуктивности, увеличение качественного разнообразия видов, удлинение пищевых цепей).</a:t>
            </a:r>
            <a:br>
              <a:rPr lang="ru-RU" sz="4000" b="1" dirty="0">
                <a:effectLst/>
              </a:rPr>
            </a:br>
            <a:r>
              <a:rPr lang="ru-RU" sz="4000" dirty="0">
                <a:effectLst/>
              </a:rPr>
              <a:t>3. Биотический круговорот должен служить основой существования биоценозов и биосферы.</a:t>
            </a:r>
            <a:endParaRPr lang="ru-RU" sz="4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4AA13-7AA1-4ECE-9296-1FE14C9E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639763"/>
            <a:ext cx="9432925" cy="6596062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sz="4000" dirty="0">
                <a:effectLst/>
              </a:rPr>
              <a:t>4. Поддержание, укрепление и расширение связей с общим геологическим круговоротом. Биотический круговорот связан с геологическим, большим количеством частых круговоротов различных веществ и химических элементов неживой природы (вода, кислород, углекислый газ и т.д.).</a:t>
            </a:r>
            <a:br>
              <a:rPr lang="ru-RU" sz="4000" b="1" dirty="0">
                <a:effectLst/>
              </a:rPr>
            </a:br>
            <a:r>
              <a:rPr lang="ru-RU" sz="4000" dirty="0">
                <a:effectLst/>
              </a:rPr>
              <a:t>5. Спиралевидное развитие живой и неживой природы. Каждый виток по своим особенностям превосходит предыдущие.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D04F7-2B25-4E3B-98A8-1F0ED086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639" y="3065464"/>
            <a:ext cx="8607425" cy="1260475"/>
          </a:xfrm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dirty="0" err="1"/>
              <a:t>Спасибо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внимание</a:t>
            </a:r>
            <a:r>
              <a:rPr lang="en-US" dirty="0"/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8F8A0DB8-0B4D-4618-BFBC-B54E4FB2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250825"/>
            <a:ext cx="9577387" cy="7308850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Законченное учение о биосфере Земли было создано академиком В.И. Вернадским. В 1926 г. он  изложил основные идеи этого учения в книге "Биосфера". Позднее некоторые вопросы учения о биосфере В.И. Вернадский рассматривал в статьях и монографии "Химическое строение биосферы Земли и ее окружения".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710FC0D3-CD1A-4146-8CA6-074947B2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9826" y="639764"/>
            <a:ext cx="8607425" cy="6453187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По утверждению В.И. Вернадского живое вещество планеты является биогеохимическим фактором планетарного масштаба, под воздействием которого изменяются как населяющие биосферу организмы, так и среда в которой они живут.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209BB10F-9AF7-4EC5-ABC5-E8F6944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38" y="179389"/>
            <a:ext cx="9359900" cy="7380287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Проведя расчеты ученый пришел к выводу, что количество биомассы составляет от 10</a:t>
            </a:r>
            <a:r>
              <a:rPr lang="ru-RU" altLang="ru-RU" baseline="30000">
                <a:effectLst/>
              </a:rPr>
              <a:t>20</a:t>
            </a:r>
            <a:r>
              <a:rPr lang="ru-RU" altLang="ru-RU">
                <a:effectLst/>
              </a:rPr>
              <a:t> до 10</a:t>
            </a:r>
            <a:r>
              <a:rPr lang="ru-RU" altLang="ru-RU" baseline="30000">
                <a:effectLst/>
              </a:rPr>
              <a:t>21</a:t>
            </a:r>
            <a:r>
              <a:rPr lang="ru-RU" altLang="ru-RU">
                <a:effectLst/>
              </a:rPr>
              <a:t> г, или 1000-10000 трлн. т., а поверхность листьев всех зеленых растений (включая водоросли), в зависимости от сезона года, колеблется от 0.86 до 4.2% поверхности Солнца, в то время как поверхность Земли составляет менее 0.0001% поверхности Солнца.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71A2EE9C-777C-40DD-9778-5C69EF9A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39" y="250826"/>
            <a:ext cx="9432925" cy="7058025"/>
          </a:xfrm>
        </p:spPr>
        <p:txBody>
          <a:bodyPr>
            <a:normAutofit fontScale="90000"/>
          </a:bodyPr>
          <a:lstStyle/>
          <a:p>
            <a:r>
              <a:rPr lang="ru-RU" altLang="ru-RU">
                <a:effectLst/>
              </a:rPr>
              <a:t>Причем зеленые растения улавливают в целом лишь 0,02-0,03% солнечной энергии, поступающей на поверхность Земли. В.И. Вернадский пришел к выводу, что значительная часть энергии живого вещества идет на образование в биосфере новых вадозных (неизвестных вне ее) минералов, а часть аккумулируется в залежах угля, нефти и газа.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B1BC5-C03F-4368-A634-497A3014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9938" y="179389"/>
            <a:ext cx="9288462" cy="7380287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dirty="0"/>
              <a:t>Биосфера – это активная оболочка Земли, в пределах которой взаимодействуют живое и косное вещество планеты. Нижняя граница биосферы проходит на 0.5 км ниже дна океана и не глубже 15 км в толще суши. Верхняя граница в некоторых местах совпадает с границей тропосферы, а в некоторых проходит в нижней части стратосферы.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706</TotalTime>
  <Words>1646</Words>
  <Application>Microsoft Office PowerPoint</Application>
  <PresentationFormat>Произвольный</PresentationFormat>
  <Paragraphs>46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Garamond</vt:lpstr>
      <vt:lpstr>Times New Roman</vt:lpstr>
      <vt:lpstr>Натуральные материалы</vt:lpstr>
      <vt:lpstr>Биосфера.</vt:lpstr>
      <vt:lpstr>1. Учение В.И. Вернадского о биосфере.</vt:lpstr>
      <vt:lpstr>Наиболее крупной, глобальной экосистемой Земли является биосфера. Биосфера – это область распространения жизни на Земле, включающая в себя нижнюю часть атмосферы, верхнюю часть литосферы (земной коры) и всю гидросферу. </vt:lpstr>
      <vt:lpstr>Еще в начале 19 века Ж.Б. Ламарк впервые подошел к понятию "биосфера", однако без употребления этого термина. Термин "биосфера" применил французский ученый Э. Реклю в 1863 г. для определения области распространения жизни на Земле. Австрийский геолог Э. Зюсс в 1875 г. назвал биосферой особую оболочку Земли, включающую совокупность всех организмов.</vt:lpstr>
      <vt:lpstr>Законченное учение о биосфере Земли было создано академиком В.И. Вернадским. В 1926 г. он  изложил основные идеи этого учения в книге "Биосфера". Позднее некоторые вопросы учения о биосфере В.И. Вернадский рассматривал в статьях и монографии "Химическое строение биосферы Земли и ее окружения".</vt:lpstr>
      <vt:lpstr>По утверждению В.И. Вернадского живое вещество планеты является биогеохимическим фактором планетарного масштаба, под воздействием которого изменяются как населяющие биосферу организмы, так и среда в которой они живут. </vt:lpstr>
      <vt:lpstr>Проведя расчеты ученый пришел к выводу, что количество биомассы составляет от 1020 до 1021 г, или 1000-10000 трлн. т., а поверхность листьев всех зеленых растений (включая водоросли), в зависимости от сезона года, колеблется от 0.86 до 4.2% поверхности Солнца, в то время как поверхность Земли составляет менее 0.0001% поверхности Солнца. </vt:lpstr>
      <vt:lpstr>Причем зеленые растения улавливают в целом лишь 0,02-0,03% солнечной энергии, поступающей на поверхность Земли. В.И. Вернадский пришел к выводу, что значительная часть энергии живого вещества идет на образование в биосфере новых вадозных (неизвестных вне ее) минералов, а часть аккумулируется в залежах угля, нефти и газа. </vt:lpstr>
      <vt:lpstr>Биосфера – это активная оболочка Земли, в пределах которой взаимодействуют живое и косное вещество планеты. Нижняя граница биосферы проходит на 0.5 км ниже дна океана и не глубже 15 км в толще суши. Верхняя граница в некоторых местах совпадает с границей тропосферы, а в некоторых проходит в нижней части стратосферы. </vt:lpstr>
      <vt:lpstr>Презентация PowerPoint</vt:lpstr>
      <vt:lpstr>Итак, биосфера включает в себя всю гидросферу, верхнюю часть литосферы и нижнюю часть атмосферы. По подсчетам ученых живое вещество биосферы образует 1800 тыс. видов, общий объем которых составляет 2488 км3 или 2423 млрд. т. Эта масса живого вещества сосредоточена в объеме биосферы – 1400 тыс. км3. Биомасса растений в 2,5 раза превышает массу животных. </vt:lpstr>
      <vt:lpstr>Зеленые растения превращают космическую лучистую энергию в земную, химическую. Живые организмы своим дыханием, питанием, метаболизмом, смертью и разложением в течение миллионов лет обеспечивают миграцию химических элементов в биосфере, их распределение и рассеяние. Так живое вещество меняет биосферу и земную кору. </vt:lpstr>
      <vt:lpstr>Следует отметить, что если все живые организмы равномерно распределить на поверхности Земли, то они образуют пленку толщиной всего лишь 5 мм.</vt:lpstr>
      <vt:lpstr>По утверждению В.И. Вернадского, живое вещество планеты является самой мощной силой в биосфере, материально и энергетически определяющей ее функции, а жизнь представляется не как механическая сумма индивидуумов или видов, но как единый процесс, охватывающий все вещество верхнего слоя планеты.</vt:lpstr>
      <vt:lpstr>2. Функции живого вещества. </vt:lpstr>
      <vt:lpstr>Энергетическая функция живого вещества связана с фотосинтетической деятельностью зеленых растений с процессом преобразования космической солнечной энергии в химическую энергию органического вещества, ее перераспределением между отдельными компонентами биосферы. </vt:lpstr>
      <vt:lpstr>Установлено, что ежегодно растения аккумулируют 1842*1015 кДж энергии. За счет этой энергии происходят все жизненные процессы на Земле.</vt:lpstr>
      <vt:lpstr>Презентация PowerPoint</vt:lpstr>
      <vt:lpstr>Газовая функция заключается в миграции и превращении газов, обеспечении газового состава и динамики газов биосферы. Преобладающая масса газов на Земле имеет биогенное происхождение: азот, кислород, углекислый газ, сероводород, метан и т.д. В течение года растения выделяют в атмосферу около 128 млрд. т кислорода и поглощают около 170 млрд. т углекислого газа. </vt:lpstr>
      <vt:lpstr>Концентрационная функция состоит в том, что организмы способны извлекать из окружающей среды и накапливать биогенные элементы. Так, морские водоросли концентрируют йод, диатомовые водоросли и злаки – кремний, фиалки – цинк. Многие виды бактерий, одноклеточных организмов, водорослей, растений и животных способны накапливать и выделять соли кальция в нерастворимый осадок. В результате, после их отмирания образуются залежи известняков, мела туфов. </vt:lpstr>
      <vt:lpstr>Окислительно-восстановительная функция заключается в химическом превращении веществ в результате прохождения окислительно-восстановительных реакций. В почве, воде и воздухе образуются окислы, соли и др. вещества. Формирование железных и марганцевых руд, известняков связано с деятельностью микроорганизмов. </vt:lpstr>
      <vt:lpstr>Обогащение  атмосферы Земли кислородом произошло благодаря появлению окисляющих бактерий и зеленых растений. Появление анаэробных организмов способствовало протеканию восстановительных реакций в природе. Так образовались водород, окислы азота и сернистых металлов, сероводород, метан и т.д.</vt:lpstr>
      <vt:lpstr>Деструктивная функция связана с разложением растительных и животных останков, минерализацией органического вещества и превращением его в косное. В результате в биосфере накапливается биогенные и биокосные вещества, почва обогащается гумусом. </vt:lpstr>
      <vt:lpstr>Информационная функция состоит в накоплении, сохранении и передаче молекулярной (генетический код, вещества-регуляторы), и сигнальной (в том числе нервной и интеллектуальной) информации, необходимой для существования видов и поддержания равновесия в экосистемах.</vt:lpstr>
      <vt:lpstr>Живое вещество распределено по планете крайне неравномерно. Так, количество фитомассы в тропических лесах составляет более 500 т/га, в тайге – 300-400 т/га, в степях – 125-150 т/га, в тундре – 12-25 т/га, а в пустыне всего лишь 2,5 т/га. Различен и уровень развития и сложности организации живого вещества: молекулярный, клеточный, организменный, популяционный, биоценотический, биосферный.</vt:lpstr>
      <vt:lpstr>3. Круговорот биогенов. </vt:lpstr>
      <vt:lpstr>Основы учения о природных круговоротах вещества и энергии в отечественной науке были заложены В.И. Вернадским, В.Р. Вильямсом, А.П. Виноградовым и их учениками.</vt:lpstr>
      <vt:lpstr>Под круговоротом биогенов подразумевают многократное их участие в процессах, протекающих в атмосфере, литосфере, гидросфере, в т.ч. в тех их слоях, которые составляют биосферу планеты. Круговорот биогенов представляет собой взаимный обмен химическими элементами между компонентами экологической системы. </vt:lpstr>
      <vt:lpstr>Возникновение такого уникального приспособления в природе связано с тем, что постоянное несоответствие между потребностями живых организмов и наличием доступных питательных веществ обусловило необходимость повторного использования биогенов по типу круговорота. Ежегодно в таком круговороте задействовано примерно 480 млрд. т веществ. </vt:lpstr>
      <vt:lpstr>По словам В.Р. Вильямса, единственный способ придать чему-то конечному свойство бесконечного – это заставить конечное вращаться по замкнутой кривой, т.е. вовлечь его в круговорот. Все вещество нашей планеты вовлечено в непрерывный круговорот, что обеспечивает длящиеся миллионы лет ассимиляционные процессы необходимыми химическими элементами. </vt:lpstr>
      <vt:lpstr>Чтобы жизнь на Земле не прекращалась, должны происходить непрерывные химические превращения живого вещества, т.е. вещества, использованные одними организмами, должны переходить в форму, усвояемую для других организмов. Такая циклическая миграция веществ и химических элементов происходит только при определенных затратах поступающей от Солнца энергии.</vt:lpstr>
      <vt:lpstr>Различают два основных круговорота веществ: геологический и биологический (биотический). </vt:lpstr>
      <vt:lpstr>Под геологическим круговоротом понимают обмен веществ между сушей и Мировым океаном. В геологическом круговороте происходит циркуляция воды и растворенных в ней веществ, включающая испарение, перенос водяного пара в атмосфере, конденсацию, выпадение осадков, поверхностный и подземный стоки, инфильтрацию.</vt:lpstr>
      <vt:lpstr>Биологический или биотический круговорот сформировался с возникновением на планете живого вещества. Выделяют большой биосферный круговорот и малый биогеоценотический.</vt:lpstr>
      <vt:lpstr>Большой биосферный круговорот представляет собой непрерывный планетарный процесс циклического, неравномерного во времени и в пространстве перераспределения вещества, энергии и информации в биосфере. Малый биогеоценотический круговорот происходит внутри биогеоценоза. </vt:lpstr>
      <vt:lpstr>Биологический круговорот обеспечивает циркуляцию химических элементов между почвой, растениями, животными и микроорганизмами. Растения, поглощая минеральные вещества из почвы, включают их в состав своих организмов, пройдя по пищевым цепям (консументы, редуценты) биогенные вещества вновь возвращаются в окружающую среду. </vt:lpstr>
      <vt:lpstr>Важным показателем интенсивности биологического круговорота является скорость обращения химических элементов. Ее оценивают по скорости накопления и разложения метрового органического вещества, образовавшегося в результате ежегодного опада растений и отмирания животных.</vt:lpstr>
      <vt:lpstr>Интенсивность процесса деструкции отражает отношение массы метрового растительного вещества (лесной подстилки, степной ветоши) к массе ежегодного опада. Наиболее высокий индекс характерен для заболоченных лесов (более 50), тундр (20-40), показывает во сколько раз масса неразложившихся остатков (многолетн.) больше массы ежегодного опада.</vt:lpstr>
      <vt:lpstr>В степях индекс 1-1,5, в субтропических лесах – 0,7, в саваннах – 0,2, там процессы разложения ежегодно отмирающего органического вещества происходит довольно интенсивно. Высвобождающиеся в результате минерализации вещества сразу же поглощаются корнями растений.</vt:lpstr>
      <vt:lpstr>Презентация PowerPoint</vt:lpstr>
      <vt:lpstr>Основные функции биологического круговорота: 1. Обеспечение непрерывности жизни на Земле. 2. Расширение сферы жизни (в с.х-ве – повышение фотосинтетической продуктивности, увеличение качественного разнообразия видов, удлинение пищевых цепей). 3. Биотический круговорот должен служить основой существования биоценозов и биосферы.</vt:lpstr>
      <vt:lpstr>4. Поддержание, укрепление и расширение связей с общим геологическим круговоротом. Биотический круговорот связан с геологическим, большим количеством частых круговоротов различных веществ и химических элементов неживой природы (вода, кислород, углекислый газ и т.д.). 5. Спиралевидное развитие живой и неживой природы. Каждый виток по своим особенностям превосходит предыдущие.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</dc:title>
  <dc:creator>Ирина</dc:creator>
  <cp:lastModifiedBy>Ирина Кузнецова</cp:lastModifiedBy>
  <cp:revision>97</cp:revision>
  <cp:lastPrinted>1601-01-01T00:00:00Z</cp:lastPrinted>
  <dcterms:created xsi:type="dcterms:W3CDTF">2011-02-11T09:22:00Z</dcterms:created>
  <dcterms:modified xsi:type="dcterms:W3CDTF">2023-02-05T17:54:02Z</dcterms:modified>
</cp:coreProperties>
</file>