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2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4" r:id="rId18"/>
    <p:sldId id="271" r:id="rId19"/>
    <p:sldId id="272" r:id="rId20"/>
    <p:sldId id="273" r:id="rId21"/>
    <p:sldId id="283" r:id="rId22"/>
    <p:sldId id="279" r:id="rId23"/>
    <p:sldId id="275" r:id="rId24"/>
    <p:sldId id="276" r:id="rId25"/>
    <p:sldId id="281" r:id="rId26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FFF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17292A2E-F333-43FB-9621-5CBBE7FDCDCB}" styleName="Светлый стиль 2 - акцент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ED083AE6-46FA-4A59-8FB0-9F97EB10719F}" styleName="Светлый стиль 3 - акцент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8799B23B-EC83-4686-B30A-512413B5E67A}" styleName="Светлый стиль 3 - акцент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BDBED569-4797-4DF1-A0F4-6AAB3CD982D8}" styleName="Светлый стиль 3 - акцент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14" y="-28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D70864-0812-4FA3-9DCD-2450D28203EB}" type="datetimeFigureOut">
              <a:rPr lang="ru-RU"/>
              <a:pPr>
                <a:defRPr/>
              </a:pPr>
              <a:t>16.01.2020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A5DEE8-D1DC-4A46-810B-4EE538ADE8D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35F0B9-A247-473C-AAE5-44E113FCFD86}" type="datetimeFigureOut">
              <a:rPr lang="ru-RU"/>
              <a:pPr>
                <a:defRPr/>
              </a:pPr>
              <a:t>16.01.2020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71DEF0-FDF5-4EDA-A0D8-6EF5CA2A84F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2AC431-2129-49D2-90BD-7C845F4F2916}" type="datetimeFigureOut">
              <a:rPr lang="ru-RU"/>
              <a:pPr>
                <a:defRPr/>
              </a:pPr>
              <a:t>16.01.2020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979B46-E494-45A2-8B4B-45A8733711E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E671BE-5DC9-4046-997F-F7C377C1BD62}" type="datetimeFigureOut">
              <a:rPr lang="ru-RU"/>
              <a:pPr>
                <a:defRPr/>
              </a:pPr>
              <a:t>16.01.2020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CD37AB-395C-43A5-A51F-80EDD6FC927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6F8526-E1F9-41AE-B745-880ADB30A5B1}" type="datetimeFigureOut">
              <a:rPr lang="ru-RU"/>
              <a:pPr>
                <a:defRPr/>
              </a:pPr>
              <a:t>16.01.2020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DAE979-8A21-48AC-A151-2D96EF33EBD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4CEC50-EA69-45C7-8C98-C07C5C3B0146}" type="datetimeFigureOut">
              <a:rPr lang="ru-RU"/>
              <a:pPr>
                <a:defRPr/>
              </a:pPr>
              <a:t>16.01.2020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E05BAF-0B04-41BF-8CC7-C3E3B87132F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008454-6D40-425D-8348-087226D3F586}" type="datetimeFigureOut">
              <a:rPr lang="ru-RU"/>
              <a:pPr>
                <a:defRPr/>
              </a:pPr>
              <a:t>16.01.2020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884BFF-F1EA-4923-96C1-4E5E83FB96A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C7F330-C781-443F-8295-37FF74062858}" type="datetimeFigureOut">
              <a:rPr lang="ru-RU"/>
              <a:pPr>
                <a:defRPr/>
              </a:pPr>
              <a:t>16.01.2020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9A9289-0C56-4362-AAC1-7EC57310B10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61BD7E-E5EC-4EB7-86CF-39C0BF1CE987}" type="datetimeFigureOut">
              <a:rPr lang="ru-RU"/>
              <a:pPr>
                <a:defRPr/>
              </a:pPr>
              <a:t>16.01.2020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E31511-F83A-4FA7-B02E-4D43FCDBB65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8F1D68-3E4B-4B38-9E24-743D98DF3C7F}" type="datetimeFigureOut">
              <a:rPr lang="ru-RU"/>
              <a:pPr>
                <a:defRPr/>
              </a:pPr>
              <a:t>16.01.2020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091F7B-DB4D-438C-B22B-0759F4AD29C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A96511-A6D1-4BB9-8598-2C9A2AD62CC5}" type="datetimeFigureOut">
              <a:rPr lang="ru-RU"/>
              <a:pPr>
                <a:defRPr/>
              </a:pPr>
              <a:t>16.01.2020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F54778-EC35-4B80-87E1-520BAA32119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252DDA49-7417-4D04-B145-EE806CBD2A01}" type="datetimeFigureOut">
              <a:rPr lang="ru-RU"/>
              <a:pPr>
                <a:defRPr/>
              </a:pPr>
              <a:t>16.01.2020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7703CAB5-CC55-483C-849D-9D085AFFDB7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2205038"/>
            <a:ext cx="8229600" cy="2879725"/>
          </a:xfrm>
          <a:ln w="76200">
            <a:solidFill>
              <a:srgbClr val="C00000"/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eaLnBrk="1" hangingPunct="1">
              <a:defRPr/>
            </a:pPr>
            <a:r>
              <a:rPr lang="ru-RU" sz="4800" b="1" smtClean="0">
                <a:solidFill>
                  <a:srgbClr val="215968"/>
                </a:solidFill>
                <a:latin typeface="Times New Roman" pitchFamily="18" charset="0"/>
              </a:rPr>
              <a:t>КАРЬЕРА И ЕЁ ВИДЫ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ln w="57150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eaLnBrk="1" hangingPunct="1">
              <a:defRPr/>
            </a:pPr>
            <a:r>
              <a:rPr lang="ru-RU" sz="4000" b="1" smtClean="0">
                <a:solidFill>
                  <a:srgbClr val="FFFFFF"/>
                </a:solidFill>
                <a:latin typeface="Times New Roman" pitchFamily="18" charset="0"/>
              </a:rPr>
              <a:t>2. По личностным особенностям</a:t>
            </a:r>
            <a:endParaRPr lang="ru-RU" sz="4000" smtClean="0">
              <a:solidFill>
                <a:srgbClr val="FFFFFF"/>
              </a:solidFill>
              <a:latin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ln w="57150">
            <a:solidFill>
              <a:srgbClr val="002060"/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  <a:defRPr/>
            </a:pPr>
            <a:r>
              <a:rPr lang="ru-RU" sz="3000" b="1" smtClean="0">
                <a:solidFill>
                  <a:srgbClr val="FFFFFF"/>
                </a:solidFill>
                <a:latin typeface="Times New Roman" pitchFamily="18" charset="0"/>
              </a:rPr>
              <a:t>Типы развития профессиональной карьеры в зависимости от ряда личностных особенностей, самооценки, уровня притязаний и </a:t>
            </a:r>
            <a:r>
              <a:rPr lang="ru-RU" sz="3000" b="1" u="sng" smtClean="0">
                <a:solidFill>
                  <a:schemeClr val="bg1"/>
                </a:solidFill>
                <a:latin typeface="Times New Roman" pitchFamily="18" charset="0"/>
              </a:rPr>
              <a:t>локуса контроля</a:t>
            </a:r>
            <a:r>
              <a:rPr lang="ru-RU" sz="3000" b="1" smtClean="0">
                <a:solidFill>
                  <a:srgbClr val="FFFFFF"/>
                </a:solidFill>
                <a:latin typeface="Times New Roman" pitchFamily="18" charset="0"/>
              </a:rPr>
              <a:t>.</a:t>
            </a:r>
            <a:endParaRPr lang="ru-RU" sz="3000" smtClean="0">
              <a:solidFill>
                <a:srgbClr val="FFFFFF"/>
              </a:solidFill>
              <a:latin typeface="Times New Roman" pitchFamily="18" charset="0"/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ru-RU" sz="3000" b="1" u="sng" smtClean="0">
                <a:solidFill>
                  <a:srgbClr val="FFFFFF"/>
                </a:solidFill>
                <a:latin typeface="Times New Roman" pitchFamily="18" charset="0"/>
              </a:rPr>
              <a:t>ЛОКУС КОНТРОЛЯ (ЛК)</a:t>
            </a:r>
            <a:r>
              <a:rPr lang="ru-RU" sz="3000" b="1" i="1" smtClean="0">
                <a:solidFill>
                  <a:srgbClr val="FFFFFF"/>
                </a:solidFill>
                <a:latin typeface="Times New Roman" pitchFamily="18" charset="0"/>
              </a:rPr>
              <a:t> </a:t>
            </a:r>
            <a:r>
              <a:rPr lang="ru-RU" sz="3000" b="1" smtClean="0">
                <a:solidFill>
                  <a:srgbClr val="FFFFFF"/>
                </a:solidFill>
                <a:latin typeface="Times New Roman" pitchFamily="18" charset="0"/>
              </a:rPr>
              <a:t>— </a:t>
            </a:r>
            <a:r>
              <a:rPr lang="ru-RU" sz="3000" smtClean="0">
                <a:solidFill>
                  <a:srgbClr val="FFFFFF"/>
                </a:solidFill>
                <a:latin typeface="Times New Roman" pitchFamily="18" charset="0"/>
              </a:rPr>
              <a:t>качество, характеризующее склонность человека приписывать ответственность за результаты своей деятельности внешним силам (</a:t>
            </a:r>
            <a:r>
              <a:rPr lang="ru-RU" sz="3000" b="1" i="1" smtClean="0">
                <a:solidFill>
                  <a:srgbClr val="FFFFFF"/>
                </a:solidFill>
                <a:latin typeface="Times New Roman" pitchFamily="18" charset="0"/>
              </a:rPr>
              <a:t>экстернальный или внешний ЛК</a:t>
            </a:r>
            <a:r>
              <a:rPr lang="ru-RU" sz="3000" smtClean="0">
                <a:solidFill>
                  <a:srgbClr val="FFFFFF"/>
                </a:solidFill>
                <a:latin typeface="Times New Roman" pitchFamily="18" charset="0"/>
              </a:rPr>
              <a:t>) либо собственным способностям и усилиям (</a:t>
            </a:r>
            <a:r>
              <a:rPr lang="ru-RU" sz="3000" b="1" i="1" smtClean="0">
                <a:solidFill>
                  <a:srgbClr val="FFFFFF"/>
                </a:solidFill>
                <a:latin typeface="Times New Roman" pitchFamily="18" charset="0"/>
              </a:rPr>
              <a:t>интернальный или внутренний ЛК</a:t>
            </a:r>
            <a:r>
              <a:rPr lang="ru-RU" sz="3000" smtClean="0">
                <a:solidFill>
                  <a:srgbClr val="FFFFFF"/>
                </a:solidFill>
                <a:latin typeface="Times New Roman" pitchFamily="18" charset="0"/>
              </a:rPr>
              <a:t>)</a:t>
            </a:r>
          </a:p>
          <a:p>
            <a:pPr eaLnBrk="1" hangingPunct="1">
              <a:lnSpc>
                <a:spcPct val="80000"/>
              </a:lnSpc>
              <a:defRPr/>
            </a:pPr>
            <a:endParaRPr lang="ru-RU" sz="3000" smtClean="0">
              <a:solidFill>
                <a:srgbClr val="FFFFFF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2572" name="Group 44"/>
          <p:cNvGraphicFramePr>
            <a:graphicFrameLocks noGrp="1"/>
          </p:cNvGraphicFramePr>
          <p:nvPr/>
        </p:nvGraphicFramePr>
        <p:xfrm>
          <a:off x="395288" y="333375"/>
          <a:ext cx="8497887" cy="6249988"/>
        </p:xfrm>
        <a:graphic>
          <a:graphicData uri="http://schemas.openxmlformats.org/drawingml/2006/table">
            <a:tbl>
              <a:tblPr/>
              <a:tblGrid>
                <a:gridCol w="2124075"/>
                <a:gridCol w="2124075"/>
                <a:gridCol w="2124075"/>
                <a:gridCol w="2125662"/>
              </a:tblGrid>
              <a:tr h="8842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Тип карьеры</a:t>
                      </a: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Самооценка</a:t>
                      </a: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Уровень притязаний</a:t>
                      </a: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Локус контроля</a:t>
                      </a: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F1DE"/>
                    </a:solidFill>
                  </a:tcPr>
                </a:tc>
              </a:tr>
              <a:tr h="8842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Скалолаз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7E4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высокая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969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высокий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3A2C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внутренний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3CDDD"/>
                    </a:solidFill>
                  </a:tcPr>
                </a:tc>
              </a:tr>
              <a:tr h="8842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Имитатор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7E4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высокая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969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высокий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3A2C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внешний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EEF4"/>
                    </a:solidFill>
                  </a:tcPr>
                </a:tc>
              </a:tr>
              <a:tr h="8842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Мастер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7E4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высокая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969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низкий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0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внутренний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3CDDD"/>
                    </a:solidFill>
                  </a:tcPr>
                </a:tc>
              </a:tr>
              <a:tr h="8842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Муравей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7E4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низкая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низкий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0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внешний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EEF4"/>
                    </a:solidFill>
                  </a:tcPr>
                </a:tc>
              </a:tr>
              <a:tr h="8842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Вечный студент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7E4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низкая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высокий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3A2C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внешний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EEF4"/>
                    </a:solidFill>
                  </a:tcPr>
                </a:tc>
              </a:tr>
              <a:tr h="8842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Организатор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7E4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низкая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высокий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3A2C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внутренний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3CDDD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b="1" smtClean="0">
                <a:latin typeface="Times New Roman" pitchFamily="18" charset="0"/>
              </a:rPr>
              <a:t>3.Профессиональная</a:t>
            </a:r>
            <a:endParaRPr lang="ru-RU" smtClean="0">
              <a:latin typeface="Times New Roman" pitchFamily="18" charset="0"/>
            </a:endParaRPr>
          </a:p>
        </p:txBody>
      </p:sp>
      <p:sp>
        <p:nvSpPr>
          <p:cNvPr id="24578" name="Содержимое 2"/>
          <p:cNvSpPr>
            <a:spLocks noGrp="1"/>
          </p:cNvSpPr>
          <p:nvPr>
            <p:ph idx="1"/>
          </p:nvPr>
        </p:nvSpPr>
        <p:spPr>
          <a:xfrm>
            <a:off x="457200" y="1268413"/>
            <a:ext cx="8229600" cy="5256212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</a:pPr>
            <a:r>
              <a:rPr lang="ru-RU" b="1" smtClean="0">
                <a:latin typeface="Times New Roman" pitchFamily="18" charset="0"/>
              </a:rPr>
              <a:t>Характеризуется </a:t>
            </a:r>
            <a:r>
              <a:rPr lang="ru-RU" smtClean="0">
                <a:latin typeface="Times New Roman" pitchFamily="18" charset="0"/>
              </a:rPr>
              <a:t>тем, что конкретный сотрудник в процессе профессиональной деятельности проходит различные стадии развития: </a:t>
            </a:r>
            <a:endParaRPr lang="en-US" smtClean="0">
              <a:latin typeface="Times New Roman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ru-RU" smtClean="0">
                <a:latin typeface="Times New Roman" pitchFamily="18" charset="0"/>
              </a:rPr>
              <a:t>обучение, </a:t>
            </a:r>
            <a:endParaRPr lang="en-US" smtClean="0">
              <a:latin typeface="Times New Roman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ru-RU" smtClean="0">
                <a:latin typeface="Times New Roman" pitchFamily="18" charset="0"/>
              </a:rPr>
              <a:t>поступление на работу, </a:t>
            </a:r>
            <a:endParaRPr lang="en-US" smtClean="0">
              <a:latin typeface="Times New Roman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ru-RU" smtClean="0">
                <a:latin typeface="Times New Roman" pitchFamily="18" charset="0"/>
              </a:rPr>
              <a:t>профессиональный рост, </a:t>
            </a:r>
            <a:endParaRPr lang="en-US" smtClean="0">
              <a:latin typeface="Times New Roman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ru-RU" smtClean="0">
                <a:latin typeface="Times New Roman" pitchFamily="18" charset="0"/>
              </a:rPr>
              <a:t>сохранение индивидуальных профессиональных способностей, </a:t>
            </a:r>
            <a:endParaRPr lang="en-US" smtClean="0">
              <a:latin typeface="Times New Roman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ru-RU" smtClean="0">
                <a:latin typeface="Times New Roman" pitchFamily="18" charset="0"/>
              </a:rPr>
              <a:t>уход на пенсию. 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b="1" smtClean="0">
                <a:latin typeface="Times New Roman" pitchFamily="18" charset="0"/>
              </a:rPr>
              <a:t>4.</a:t>
            </a:r>
            <a:r>
              <a:rPr lang="en-US" b="1" smtClean="0">
                <a:latin typeface="Times New Roman" pitchFamily="18" charset="0"/>
              </a:rPr>
              <a:t> </a:t>
            </a:r>
            <a:r>
              <a:rPr lang="ru-RU" b="1" smtClean="0">
                <a:latin typeface="Times New Roman" pitchFamily="18" charset="0"/>
              </a:rPr>
              <a:t>Внутриорганизационная</a:t>
            </a:r>
            <a:endParaRPr lang="ru-RU" smtClean="0">
              <a:latin typeface="Times New Roman" pitchFamily="18" charset="0"/>
            </a:endParaRPr>
          </a:p>
        </p:txBody>
      </p:sp>
      <p:sp>
        <p:nvSpPr>
          <p:cNvPr id="25602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 eaLnBrk="1" hangingPunct="1">
              <a:buFont typeface="Arial" charset="0"/>
              <a:buNone/>
            </a:pPr>
            <a:r>
              <a:rPr lang="ru-RU" b="1" smtClean="0"/>
              <a:t>     </a:t>
            </a:r>
          </a:p>
          <a:p>
            <a:pPr algn="ctr" eaLnBrk="1" hangingPunct="1">
              <a:buFont typeface="Arial" charset="0"/>
              <a:buNone/>
            </a:pPr>
            <a:r>
              <a:rPr lang="ru-RU" b="1" smtClean="0"/>
              <a:t> </a:t>
            </a:r>
            <a:r>
              <a:rPr lang="ru-RU" sz="3600" smtClean="0">
                <a:latin typeface="Times New Roman" pitchFamily="18" charset="0"/>
              </a:rPr>
              <a:t>Направления:</a:t>
            </a:r>
          </a:p>
          <a:p>
            <a:pPr eaLnBrk="1" hangingPunct="1"/>
            <a:endParaRPr lang="ru-RU" sz="3600" u="sng" smtClean="0">
              <a:latin typeface="Times New Roman" pitchFamily="18" charset="0"/>
            </a:endParaRPr>
          </a:p>
          <a:p>
            <a:pPr eaLnBrk="1" hangingPunct="1"/>
            <a:r>
              <a:rPr lang="ru-RU" sz="3600" smtClean="0">
                <a:latin typeface="Times New Roman" pitchFamily="18" charset="0"/>
              </a:rPr>
              <a:t>вертикальная </a:t>
            </a:r>
          </a:p>
          <a:p>
            <a:pPr eaLnBrk="1" hangingPunct="1"/>
            <a:r>
              <a:rPr lang="ru-RU" sz="3600" smtClean="0">
                <a:latin typeface="Times New Roman" pitchFamily="18" charset="0"/>
              </a:rPr>
              <a:t>горизонтальная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eaLnBrk="1" hangingPunct="1">
              <a:defRPr/>
            </a:pPr>
            <a:r>
              <a:rPr lang="ru-RU" b="1" smtClean="0">
                <a:solidFill>
                  <a:srgbClr val="FFFFFF"/>
                </a:solidFill>
                <a:latin typeface="Times New Roman" pitchFamily="18" charset="0"/>
              </a:rPr>
              <a:t>4.1</a:t>
            </a:r>
            <a:r>
              <a:rPr lang="en-US" b="1" smtClean="0">
                <a:solidFill>
                  <a:srgbClr val="FFFFFF"/>
                </a:solidFill>
                <a:latin typeface="Times New Roman" pitchFamily="18" charset="0"/>
              </a:rPr>
              <a:t> </a:t>
            </a:r>
            <a:r>
              <a:rPr lang="ru-RU" b="1" smtClean="0">
                <a:solidFill>
                  <a:srgbClr val="FFFFFF"/>
                </a:solidFill>
                <a:latin typeface="Times New Roman" pitchFamily="18" charset="0"/>
              </a:rPr>
              <a:t>Вертикальная</a:t>
            </a:r>
            <a:endParaRPr lang="ru-RU" smtClean="0">
              <a:solidFill>
                <a:srgbClr val="FFFFFF"/>
              </a:solidFill>
              <a:latin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ln>
            <a:solidFill>
              <a:schemeClr val="accent2">
                <a:lumMod val="50000"/>
              </a:schemeClr>
            </a:solidFill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eaLnBrk="1" hangingPunct="1">
              <a:defRPr/>
            </a:pPr>
            <a:r>
              <a:rPr lang="ru-RU" b="1" smtClean="0">
                <a:solidFill>
                  <a:srgbClr val="FFFFFF"/>
                </a:solidFill>
                <a:latin typeface="Times New Roman" pitchFamily="18" charset="0"/>
              </a:rPr>
              <a:t>4.1А. Вертикальная восходящая</a:t>
            </a:r>
          </a:p>
          <a:p>
            <a:pPr eaLnBrk="1" hangingPunct="1">
              <a:defRPr/>
            </a:pPr>
            <a:endParaRPr lang="ru-RU" b="1" smtClean="0">
              <a:solidFill>
                <a:srgbClr val="FFFFFF"/>
              </a:solidFill>
              <a:latin typeface="Times New Roman" pitchFamily="18" charset="0"/>
            </a:endParaRPr>
          </a:p>
          <a:p>
            <a:pPr eaLnBrk="1" hangingPunct="1">
              <a:defRPr/>
            </a:pPr>
            <a:r>
              <a:rPr lang="ru-RU" b="1" smtClean="0">
                <a:solidFill>
                  <a:srgbClr val="FFFFFF"/>
                </a:solidFill>
                <a:latin typeface="Times New Roman" pitchFamily="18" charset="0"/>
              </a:rPr>
              <a:t>4.1Б.</a:t>
            </a:r>
            <a:r>
              <a:rPr lang="ru-RU" smtClean="0">
                <a:solidFill>
                  <a:srgbClr val="FFFFFF"/>
                </a:solidFill>
                <a:latin typeface="Times New Roman" pitchFamily="18" charset="0"/>
              </a:rPr>
              <a:t> </a:t>
            </a:r>
            <a:r>
              <a:rPr lang="ru-RU" b="1" smtClean="0">
                <a:solidFill>
                  <a:srgbClr val="FFFFFF"/>
                </a:solidFill>
                <a:latin typeface="Times New Roman" pitchFamily="18" charset="0"/>
              </a:rPr>
              <a:t>Вертикальная нисходящая (дауншифтинг)</a:t>
            </a:r>
          </a:p>
          <a:p>
            <a:pPr eaLnBrk="1" hangingPunct="1">
              <a:defRPr/>
            </a:pPr>
            <a:endParaRPr lang="ru-RU" b="1" smtClean="0">
              <a:solidFill>
                <a:srgbClr val="FFFFFF"/>
              </a:solidFill>
              <a:latin typeface="Times New Roman" pitchFamily="18" charset="0"/>
            </a:endParaRPr>
          </a:p>
          <a:p>
            <a:pPr eaLnBrk="1" hangingPunct="1">
              <a:defRPr/>
            </a:pPr>
            <a:r>
              <a:rPr lang="ru-RU" b="1" smtClean="0">
                <a:solidFill>
                  <a:srgbClr val="FFFFFF"/>
                </a:solidFill>
                <a:latin typeface="Times New Roman" pitchFamily="18" charset="0"/>
              </a:rPr>
              <a:t>4.1В. Карьерный тайм-аут</a:t>
            </a:r>
            <a:r>
              <a:rPr lang="ru-RU" b="1" smtClean="0">
                <a:solidFill>
                  <a:srgbClr val="FFFFFF"/>
                </a:solidFill>
              </a:rPr>
              <a:t> </a:t>
            </a:r>
            <a:endParaRPr lang="ru-RU" smtClean="0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288" y="260350"/>
            <a:ext cx="8424862" cy="882650"/>
          </a:xfrm>
          <a:ln>
            <a:solidFill>
              <a:schemeClr val="bg1">
                <a:lumMod val="85000"/>
              </a:schemeClr>
            </a:solidFill>
          </a:ln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eaLnBrk="1" hangingPunct="1">
              <a:defRPr/>
            </a:pPr>
            <a:r>
              <a:rPr lang="ru-RU" b="1" smtClean="0">
                <a:solidFill>
                  <a:srgbClr val="FFFFFF"/>
                </a:solidFill>
                <a:latin typeface="Times New Roman" pitchFamily="18" charset="0"/>
              </a:rPr>
              <a:t>4.2</a:t>
            </a:r>
            <a:r>
              <a:rPr lang="en-US" b="1" smtClean="0">
                <a:solidFill>
                  <a:srgbClr val="FFFFFF"/>
                </a:solidFill>
                <a:latin typeface="Times New Roman" pitchFamily="18" charset="0"/>
              </a:rPr>
              <a:t> </a:t>
            </a:r>
            <a:r>
              <a:rPr lang="ru-RU" b="1" smtClean="0">
                <a:solidFill>
                  <a:srgbClr val="FFFFFF"/>
                </a:solidFill>
                <a:latin typeface="Times New Roman" pitchFamily="18" charset="0"/>
              </a:rPr>
              <a:t>Горизонтальная </a:t>
            </a:r>
            <a:endParaRPr lang="ru-RU" smtClean="0">
              <a:solidFill>
                <a:srgbClr val="FFFFFF"/>
              </a:solidFill>
              <a:latin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68413"/>
            <a:ext cx="8229600" cy="4857750"/>
          </a:xfrm>
          <a:ln w="57150">
            <a:solidFill>
              <a:schemeClr val="accent4">
                <a:lumMod val="60000"/>
                <a:lumOff val="40000"/>
              </a:schemeClr>
            </a:solidFill>
          </a:ln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defRPr/>
            </a:pPr>
            <a:r>
              <a:rPr lang="ru-RU" sz="2700" smtClean="0">
                <a:latin typeface="Times New Roman" pitchFamily="18" charset="0"/>
              </a:rPr>
              <a:t>перемещение в другую функциональную область в пределах одного и того же иерархического уровня (функциональная специализация карьеры)</a:t>
            </a:r>
          </a:p>
          <a:p>
            <a:pPr eaLnBrk="1" hangingPunct="1">
              <a:lnSpc>
                <a:spcPct val="90000"/>
              </a:lnSpc>
              <a:buFont typeface="Arial" charset="0"/>
              <a:buNone/>
              <a:defRPr/>
            </a:pPr>
            <a:r>
              <a:rPr lang="ru-RU" sz="2700" u="sng" smtClean="0">
                <a:latin typeface="Times New Roman" pitchFamily="18" charset="0"/>
              </a:rPr>
              <a:t>К горизонтальной карьере относятся: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ru-RU" sz="2700" smtClean="0">
                <a:latin typeface="Times New Roman" pitchFamily="18" charset="0"/>
              </a:rPr>
              <a:t>а) выполнение определенной служебной роли, не имеющей жесткого формального закрепления в организационной структуре (выполнение роли руководителя временного творческого коллектива, рабочей группы, программы и т.д.)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ru-RU" sz="2700" smtClean="0">
                <a:latin typeface="Times New Roman" pitchFamily="18" charset="0"/>
              </a:rPr>
              <a:t>б) усложнение выполняемых рабочих задач в рамках занимаемой должности, как правило, с соответствующим изменением вознаграждения</a:t>
            </a:r>
          </a:p>
          <a:p>
            <a:pPr eaLnBrk="1" hangingPunct="1">
              <a:lnSpc>
                <a:spcPct val="90000"/>
              </a:lnSpc>
              <a:defRPr/>
            </a:pPr>
            <a:endParaRPr lang="ru-RU" sz="2700" smtClean="0">
              <a:latin typeface="Times New Roman" pitchFamily="18" charset="0"/>
            </a:endParaRPr>
          </a:p>
          <a:p>
            <a:pPr eaLnBrk="1" hangingPunct="1">
              <a:lnSpc>
                <a:spcPct val="90000"/>
              </a:lnSpc>
              <a:defRPr/>
            </a:pPr>
            <a:endParaRPr lang="ru-RU" sz="2700" smtClean="0"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ln w="57150"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eaLnBrk="1" hangingPunct="1">
              <a:defRPr/>
            </a:pPr>
            <a:r>
              <a:rPr lang="ru-RU" sz="3600" b="1" smtClean="0">
                <a:solidFill>
                  <a:srgbClr val="000000"/>
                </a:solidFill>
                <a:latin typeface="Times New Roman" pitchFamily="18" charset="0"/>
              </a:rPr>
              <a:t>Горизонтальное продвижение как реальная карьера</a:t>
            </a:r>
            <a:endParaRPr lang="ru-RU" sz="360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8674" name="Содержимое 2"/>
          <p:cNvSpPr>
            <a:spLocks noGrp="1"/>
          </p:cNvSpPr>
          <p:nvPr>
            <p:ph idx="1"/>
          </p:nvPr>
        </p:nvSpPr>
        <p:spPr>
          <a:xfrm>
            <a:off x="250825" y="1412875"/>
            <a:ext cx="8642350" cy="5256213"/>
          </a:xfrm>
          <a:ln w="57150">
            <a:solidFill>
              <a:srgbClr val="66FFFF"/>
            </a:solidFill>
          </a:ln>
        </p:spPr>
        <p:txBody>
          <a:bodyPr/>
          <a:lstStyle/>
          <a:p>
            <a:pPr eaLnBrk="1" hangingPunct="1">
              <a:buFont typeface="Arial" charset="0"/>
              <a:buNone/>
            </a:pPr>
            <a:r>
              <a:rPr lang="ru-RU" sz="2400" b="1" smtClean="0">
                <a:latin typeface="Times New Roman" pitchFamily="18" charset="0"/>
              </a:rPr>
              <a:t>а) </a:t>
            </a:r>
            <a:r>
              <a:rPr lang="ru-RU" sz="2400" smtClean="0">
                <a:latin typeface="Times New Roman" pitchFamily="18" charset="0"/>
              </a:rPr>
              <a:t>количество ступеней такой карьеры должно обеспечивать возможность продвижения на протяжении всего периода активной трудовой деятельности;</a:t>
            </a:r>
          </a:p>
          <a:p>
            <a:pPr eaLnBrk="1" hangingPunct="1">
              <a:buFont typeface="Arial" charset="0"/>
              <a:buNone/>
            </a:pPr>
            <a:r>
              <a:rPr lang="ru-RU" sz="2400" b="1" smtClean="0">
                <a:latin typeface="Times New Roman" pitchFamily="18" charset="0"/>
              </a:rPr>
              <a:t>б) </a:t>
            </a:r>
            <a:r>
              <a:rPr lang="ru-RU" sz="2400" smtClean="0">
                <a:latin typeface="Times New Roman" pitchFamily="18" charset="0"/>
              </a:rPr>
              <a:t>ступени горизонтальной карьеры должны быть неформально признаны профессиональным сообществом, что обеспечивает их реальный престиж для работника;</a:t>
            </a:r>
          </a:p>
          <a:p>
            <a:pPr eaLnBrk="1" hangingPunct="1">
              <a:buFont typeface="Arial" charset="0"/>
              <a:buNone/>
            </a:pPr>
            <a:r>
              <a:rPr lang="ru-RU" sz="2400" b="1" smtClean="0">
                <a:latin typeface="Times New Roman" pitchFamily="18" charset="0"/>
              </a:rPr>
              <a:t>в) </a:t>
            </a:r>
            <a:r>
              <a:rPr lang="ru-RU" sz="2400" smtClean="0">
                <a:latin typeface="Times New Roman" pitchFamily="18" charset="0"/>
              </a:rPr>
              <a:t>каждая ступень должна обеспечивать рост материального благополучия (прежде всего заработной платы), выступая реальным фактором мотивации работника;</a:t>
            </a:r>
          </a:p>
          <a:p>
            <a:pPr eaLnBrk="1" hangingPunct="1">
              <a:buFont typeface="Arial" charset="0"/>
              <a:buNone/>
            </a:pPr>
            <a:r>
              <a:rPr lang="ru-RU" sz="2400" b="1" smtClean="0">
                <a:latin typeface="Times New Roman" pitchFamily="18" charset="0"/>
              </a:rPr>
              <a:t>г) </a:t>
            </a:r>
            <a:r>
              <a:rPr lang="ru-RU" sz="2400" smtClean="0">
                <a:latin typeface="Times New Roman" pitchFamily="18" charset="0"/>
              </a:rPr>
              <a:t>конечная ступень должна быть достаточно солидной и не уступать по размеру оплаты труда соответствующим ступеням вертикального продвижения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395288" y="981075"/>
            <a:ext cx="8280400" cy="1943100"/>
          </a:xfrm>
          <a:ln w="57150">
            <a:solidFill>
              <a:schemeClr val="bg1">
                <a:lumMod val="75000"/>
              </a:schemeClr>
            </a:solidFill>
          </a:ln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eaLnBrk="1" hangingPunct="1">
              <a:defRPr/>
            </a:pPr>
            <a:r>
              <a:rPr lang="ru-RU" b="1" smtClean="0">
                <a:solidFill>
                  <a:srgbClr val="FFFFFF"/>
                </a:solidFill>
                <a:latin typeface="Times New Roman" pitchFamily="18" charset="0"/>
              </a:rPr>
              <a:t>5. От второго уровня</a:t>
            </a:r>
            <a:endParaRPr lang="ru-RU" smtClean="0">
              <a:solidFill>
                <a:srgbClr val="FFFFFF"/>
              </a:solidFill>
              <a:latin typeface="Times New Roman" pitchFamily="18" charset="0"/>
            </a:endParaRPr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395536" y="3140968"/>
            <a:ext cx="8352928" cy="1512168"/>
          </a:xfrm>
          <a:ln w="57150">
            <a:solidFill>
              <a:schemeClr val="accent1"/>
            </a:solidFill>
          </a:ln>
        </p:spPr>
        <p:style>
          <a:lnRef idx="0">
            <a:scrgbClr r="0" g="0" b="0"/>
          </a:lnRef>
          <a:fillRef idx="1002">
            <a:schemeClr val="lt2"/>
          </a:fillRef>
          <a:effectRef idx="0">
            <a:scrgbClr r="0" g="0" b="0"/>
          </a:effectRef>
          <a:fontRef idx="major"/>
        </p:style>
        <p:txBody>
          <a:bodyPr>
            <a:normAutofit/>
          </a:bodyPr>
          <a:lstStyle/>
          <a:p>
            <a:pPr eaLnBrk="1" hangingPunct="1">
              <a:defRPr/>
            </a:pPr>
            <a:endParaRPr lang="ru-RU" b="1" smtClean="0">
              <a:solidFill>
                <a:schemeClr val="tx1"/>
              </a:solidFill>
            </a:endParaRPr>
          </a:p>
          <a:p>
            <a:pPr eaLnBrk="1" hangingPunct="1">
              <a:defRPr/>
            </a:pPr>
            <a:r>
              <a:rPr lang="ru-RU" b="1" smtClean="0">
                <a:solidFill>
                  <a:srgbClr val="002060"/>
                </a:solidFill>
                <a:latin typeface="Times New Roman" pitchFamily="18" charset="0"/>
              </a:rPr>
              <a:t>Типология карьеры от второго уровня</a:t>
            </a:r>
            <a:endParaRPr lang="ru-RU" smtClean="0">
              <a:solidFill>
                <a:srgbClr val="002060"/>
              </a:solidFill>
              <a:latin typeface="Times New Roman" pitchFamily="18" charset="0"/>
            </a:endParaRPr>
          </a:p>
          <a:p>
            <a:pPr eaLnBrk="1" hangingPunct="1">
              <a:defRPr/>
            </a:pPr>
            <a:endParaRPr lang="ru-RU" smtClean="0">
              <a:solidFill>
                <a:srgbClr val="898989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flipV="1">
            <a:off x="457200" y="-171450"/>
            <a:ext cx="8229600" cy="17145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b="1" dirty="0" smtClean="0"/>
              <a:t/>
            </a:r>
            <a:br>
              <a:rPr lang="ru-RU" b="1" dirty="0" smtClean="0"/>
            </a:br>
            <a:endParaRPr lang="ru-RU" dirty="0"/>
          </a:p>
        </p:txBody>
      </p:sp>
      <p:graphicFrame>
        <p:nvGraphicFramePr>
          <p:cNvPr id="29730" name="Group 34"/>
          <p:cNvGraphicFramePr>
            <a:graphicFrameLocks noGrp="1"/>
          </p:cNvGraphicFramePr>
          <p:nvPr>
            <p:ph idx="1"/>
          </p:nvPr>
        </p:nvGraphicFramePr>
        <p:xfrm>
          <a:off x="250825" y="333375"/>
          <a:ext cx="8713788" cy="6592888"/>
        </p:xfrm>
        <a:graphic>
          <a:graphicData uri="http://schemas.openxmlformats.org/drawingml/2006/table">
            <a:tbl>
              <a:tblPr/>
              <a:tblGrid>
                <a:gridCol w="1743075"/>
                <a:gridCol w="1743075"/>
                <a:gridCol w="1743075"/>
                <a:gridCol w="1741488"/>
                <a:gridCol w="1743075"/>
              </a:tblGrid>
              <a:tr h="387350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Тип карьеры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Параметры классификации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30810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Скорость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продвижения</a:t>
                      </a:r>
                    </a:p>
                  </a:txBody>
                  <a:tcPr horzOverflow="overflow">
                    <a:lnL w="254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064A2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Последова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тельность занимаемых должностей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064A2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Проективная ориентация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064A2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Личностный смысл продвижения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064A2">
                        <a:alpha val="20000"/>
                      </a:srgbClr>
                    </a:solidFill>
                  </a:tcPr>
                </a:tc>
              </a:tr>
              <a:tr h="14303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Авантюрная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Суперавантюрная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Достаточно высокая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Пропуск двух и более должностных уровней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Дальнейшее быстрое продвижение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Расширение сферы влияния, самоутверждение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099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Традицион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ная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 (линейная)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064A2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Определяется способностями конкретного работника, отчасти протекционизмом и связями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064A2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Постепенное продвижение вверх, иногда непродолжительное понижение в должности, возможен пропуск одной ступени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064A2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Освоение необходимых знаний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064A2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Дальнейшее постепенное продвижение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064A2">
                        <a:alpha val="20000"/>
                      </a:srgb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flipV="1">
            <a:off x="457200" y="-674688"/>
            <a:ext cx="8229600" cy="358775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endParaRPr lang="ru-RU" dirty="0"/>
          </a:p>
        </p:txBody>
      </p:sp>
      <p:graphicFrame>
        <p:nvGraphicFramePr>
          <p:cNvPr id="30750" name="Group 30"/>
          <p:cNvGraphicFramePr>
            <a:graphicFrameLocks noGrp="1"/>
          </p:cNvGraphicFramePr>
          <p:nvPr>
            <p:ph idx="1"/>
          </p:nvPr>
        </p:nvGraphicFramePr>
        <p:xfrm>
          <a:off x="457200" y="404813"/>
          <a:ext cx="8229600" cy="6191250"/>
        </p:xfrm>
        <a:graphic>
          <a:graphicData uri="http://schemas.openxmlformats.org/drawingml/2006/table">
            <a:tbl>
              <a:tblPr/>
              <a:tblGrid>
                <a:gridCol w="1646238"/>
                <a:gridCol w="1646237"/>
                <a:gridCol w="1644650"/>
                <a:gridCol w="1646238"/>
                <a:gridCol w="1646237"/>
              </a:tblGrid>
              <a:tr h="15049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Последовательно-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кризисная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Соответствует скорости изменений в организации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Возможно временное нисходящее движение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Борьба за сохранение занимаемой позиции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Реализация личных интересов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892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Прагматичная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(структурная)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Соответствует наиболее простым способам решения карьерных задач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Перемещения осуществляются в рамках одного и того же уровня управления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Сохранение занимаемой позиции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Реализация личных интересов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</a:tr>
              <a:tr h="17970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Отбывающая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Нулевая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Карьера завершена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Удержание занимаемой позиции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Реализация личных интересов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smtClean="0"/>
          </a:p>
        </p:txBody>
      </p:sp>
      <p:sp>
        <p:nvSpPr>
          <p:cNvPr id="14338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3600" smtClean="0">
                <a:latin typeface="Times New Roman" pitchFamily="18" charset="0"/>
              </a:rPr>
              <a:t>1</a:t>
            </a:r>
            <a:r>
              <a:rPr lang="ru-RU" sz="3600" smtClean="0">
                <a:latin typeface="Times New Roman" pitchFamily="18" charset="0"/>
              </a:rPr>
              <a:t>. Понятие «карьера». Разновидности карьеры</a:t>
            </a:r>
          </a:p>
          <a:p>
            <a:r>
              <a:rPr lang="ru-RU" sz="3600" smtClean="0">
                <a:latin typeface="Times New Roman" pitchFamily="18" charset="0"/>
              </a:rPr>
              <a:t>2. Риски при найме на работу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1768" name="Group 24"/>
          <p:cNvGraphicFramePr>
            <a:graphicFrameLocks noGrp="1"/>
          </p:cNvGraphicFramePr>
          <p:nvPr/>
        </p:nvGraphicFramePr>
        <p:xfrm>
          <a:off x="539750" y="620713"/>
          <a:ext cx="8064500" cy="4648200"/>
        </p:xfrm>
        <a:graphic>
          <a:graphicData uri="http://schemas.openxmlformats.org/drawingml/2006/table">
            <a:tbl>
              <a:tblPr/>
              <a:tblGrid>
                <a:gridCol w="1612900"/>
                <a:gridCol w="1482725"/>
                <a:gridCol w="1743075"/>
                <a:gridCol w="1612900"/>
                <a:gridCol w="1612900"/>
              </a:tblGrid>
              <a:tr h="20875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Преобразующая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Высокая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Продвижение вверх, как постепенное, так и скачкообразное, в новых областях или сферах производства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Дальнейшее продвижение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Решение сложных социально значимых проблем, реализация новых идей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875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Эволюционная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BACC6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Соответствует скорости роста организации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BACC6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Соответствует возможностям, предоставляемым организацией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BACC6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Дальнейшее продвижение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BACC6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Совмещение общественных и личных интересов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BACC6">
                        <a:alpha val="20000"/>
                      </a:srgb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smtClean="0">
                <a:solidFill>
                  <a:srgbClr val="000000"/>
                </a:solidFill>
                <a:latin typeface="Times New Roman" pitchFamily="18" charset="0"/>
              </a:rPr>
              <a:t>Риски при найме на работу</a:t>
            </a:r>
          </a:p>
        </p:txBody>
      </p:sp>
      <p:sp>
        <p:nvSpPr>
          <p:cNvPr id="37891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3800" smtClean="0">
                <a:latin typeface="Times New Roman" pitchFamily="18" charset="0"/>
              </a:rPr>
              <a:t>Недостаточная оценка компетенции кандидата (нового сотрудника)</a:t>
            </a:r>
          </a:p>
          <a:p>
            <a:r>
              <a:rPr lang="ru-RU" sz="3800" smtClean="0">
                <a:latin typeface="Times New Roman" pitchFamily="18" charset="0"/>
              </a:rPr>
              <a:t>Отсутствие мотивации новых сотрудников</a:t>
            </a:r>
          </a:p>
          <a:p>
            <a:r>
              <a:rPr lang="ru-RU" sz="3800" smtClean="0">
                <a:latin typeface="Times New Roman" pitchFamily="18" charset="0"/>
              </a:rPr>
              <a:t>Создание негативного имиджа компании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ln w="76200">
            <a:solidFill>
              <a:schemeClr val="accent1"/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ru-RU" u="sng" smtClean="0">
                <a:solidFill>
                  <a:srgbClr val="000000"/>
                </a:solidFill>
                <a:latin typeface="Times New Roman" pitchFamily="18" charset="0"/>
              </a:rPr>
              <a:t>Документальное оформление:</a:t>
            </a:r>
          </a:p>
          <a:p>
            <a:pPr eaLnBrk="1" hangingPunct="1">
              <a:lnSpc>
                <a:spcPct val="90000"/>
              </a:lnSpc>
              <a:buFont typeface="Arial" charset="0"/>
              <a:buNone/>
            </a:pPr>
            <a:r>
              <a:rPr lang="ru-RU" smtClean="0">
                <a:solidFill>
                  <a:srgbClr val="000000"/>
                </a:solidFill>
                <a:latin typeface="Times New Roman" pitchFamily="18" charset="0"/>
              </a:rPr>
              <a:t>-Трудовой договор</a:t>
            </a:r>
          </a:p>
          <a:p>
            <a:pPr eaLnBrk="1" hangingPunct="1">
              <a:lnSpc>
                <a:spcPct val="90000"/>
              </a:lnSpc>
              <a:buFont typeface="Arial" charset="0"/>
              <a:buNone/>
            </a:pPr>
            <a:r>
              <a:rPr lang="ru-RU" smtClean="0">
                <a:solidFill>
                  <a:srgbClr val="000000"/>
                </a:solidFill>
                <a:latin typeface="Times New Roman" pitchFamily="18" charset="0"/>
              </a:rPr>
              <a:t>-Договор гражданско-правового характера (подряда, на оказание услуг, авторского заказа)</a:t>
            </a:r>
          </a:p>
          <a:p>
            <a:pPr eaLnBrk="1" hangingPunct="1">
              <a:lnSpc>
                <a:spcPct val="90000"/>
              </a:lnSpc>
              <a:buFont typeface="Arial" charset="0"/>
              <a:buNone/>
            </a:pPr>
            <a:r>
              <a:rPr lang="ru-RU" smtClean="0">
                <a:solidFill>
                  <a:srgbClr val="000000"/>
                </a:solidFill>
                <a:latin typeface="Times New Roman" pitchFamily="18" charset="0"/>
              </a:rPr>
              <a:t> - Разные законодательные сферы</a:t>
            </a:r>
          </a:p>
          <a:p>
            <a:pPr eaLnBrk="1" hangingPunct="1">
              <a:lnSpc>
                <a:spcPct val="90000"/>
              </a:lnSpc>
              <a:buFontTx/>
              <a:buChar char="-"/>
            </a:pPr>
            <a:r>
              <a:rPr lang="ru-RU" smtClean="0">
                <a:solidFill>
                  <a:srgbClr val="000000"/>
                </a:solidFill>
                <a:latin typeface="Times New Roman" pitchFamily="18" charset="0"/>
              </a:rPr>
              <a:t>Разные обязательства</a:t>
            </a:r>
          </a:p>
          <a:p>
            <a:pPr eaLnBrk="1" hangingPunct="1">
              <a:lnSpc>
                <a:spcPct val="90000"/>
              </a:lnSpc>
              <a:buFontTx/>
              <a:buChar char="-"/>
            </a:pPr>
            <a:r>
              <a:rPr lang="ru-RU" smtClean="0">
                <a:solidFill>
                  <a:srgbClr val="000000"/>
                </a:solidFill>
                <a:latin typeface="Times New Roman" pitchFamily="18" charset="0"/>
              </a:rPr>
              <a:t>Разные риски</a:t>
            </a:r>
          </a:p>
          <a:p>
            <a:pPr eaLnBrk="1" hangingPunct="1">
              <a:lnSpc>
                <a:spcPct val="90000"/>
              </a:lnSpc>
              <a:buFont typeface="Arial" charset="0"/>
              <a:buNone/>
            </a:pPr>
            <a:endParaRPr lang="ru-RU" smtClean="0">
              <a:solidFill>
                <a:srgbClr val="000000"/>
              </a:solidFill>
              <a:latin typeface="Times New Roman" pitchFamily="18" charset="0"/>
            </a:endParaRPr>
          </a:p>
          <a:p>
            <a:pPr eaLnBrk="1" hangingPunct="1">
              <a:lnSpc>
                <a:spcPct val="90000"/>
              </a:lnSpc>
              <a:buFont typeface="Arial" charset="0"/>
              <a:buNone/>
            </a:pPr>
            <a:endParaRPr lang="ru-RU" smtClean="0">
              <a:solidFill>
                <a:srgbClr val="000000"/>
              </a:solidFill>
            </a:endParaRPr>
          </a:p>
          <a:p>
            <a:pPr eaLnBrk="1" hangingPunct="1">
              <a:lnSpc>
                <a:spcPct val="90000"/>
              </a:lnSpc>
              <a:buFont typeface="Arial" charset="0"/>
              <a:buNone/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ln w="76200"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eaLnBrk="1" hangingPunct="1"/>
            <a:r>
              <a:rPr lang="ru-RU" b="1" smtClean="0">
                <a:solidFill>
                  <a:srgbClr val="000000"/>
                </a:solidFill>
                <a:latin typeface="Times New Roman" pitchFamily="18" charset="0"/>
              </a:rPr>
              <a:t>Риски при найме на работу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2800" b="1" smtClean="0">
                <a:latin typeface="Times New Roman" pitchFamily="18" charset="0"/>
              </a:rPr>
              <a:t>Сравнительная характеристика трудового договора и гражданско-правового договора (договора </a:t>
            </a:r>
            <a:r>
              <a:rPr lang="en-US" sz="2800" b="1" smtClean="0">
                <a:latin typeface="Times New Roman" pitchFamily="18" charset="0"/>
              </a:rPr>
              <a:t>- </a:t>
            </a:r>
            <a:r>
              <a:rPr lang="ru-RU" sz="2800" b="1" smtClean="0">
                <a:latin typeface="Times New Roman" pitchFamily="18" charset="0"/>
              </a:rPr>
              <a:t>подряда)</a:t>
            </a:r>
          </a:p>
        </p:txBody>
      </p:sp>
      <p:graphicFrame>
        <p:nvGraphicFramePr>
          <p:cNvPr id="33813" name="Group 21"/>
          <p:cNvGraphicFramePr>
            <a:graphicFrameLocks noGrp="1"/>
          </p:cNvGraphicFramePr>
          <p:nvPr/>
        </p:nvGraphicFramePr>
        <p:xfrm>
          <a:off x="0" y="1557338"/>
          <a:ext cx="9144000" cy="5029200"/>
        </p:xfrm>
        <a:graphic>
          <a:graphicData uri="http://schemas.openxmlformats.org/drawingml/2006/table">
            <a:tbl>
              <a:tblPr/>
              <a:tblGrid>
                <a:gridCol w="1828800"/>
                <a:gridCol w="4294188"/>
                <a:gridCol w="3021012"/>
              </a:tblGrid>
              <a:tr h="1006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</a:rPr>
                        <a:t>Основные параметры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</a:rPr>
                        <a:t>Трудовой договор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</a:rPr>
                        <a:t>Гражданско-правовой договор (договор 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</a:rPr>
                        <a:t>-</a:t>
                      </a: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</a:rPr>
                        <a:t>подряда)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</a:tr>
              <a:tr h="914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Нормативное регулирование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Трудовой кодекс РФ, нормы трудового законодательства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Гражданский кодекс,  нормы гражданского законодательства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</a:tr>
              <a:tr h="31083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 Существенные условия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1. Место работы с указанием структурного подразделения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2. Дата начала работы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3. Наименование должности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4. Права и обязанности работника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5. Права и обязанности работодателя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6. Характеристика условий труда, компенсационные льготы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7. Режим работы и отдыха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8. Условия оплаты труда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9. Социальные условия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1. Предмет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2. Цена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3. Сроки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4840" name="Group 24"/>
          <p:cNvGraphicFramePr>
            <a:graphicFrameLocks noGrp="1"/>
          </p:cNvGraphicFramePr>
          <p:nvPr/>
        </p:nvGraphicFramePr>
        <p:xfrm>
          <a:off x="395288" y="333375"/>
          <a:ext cx="8497887" cy="5761038"/>
        </p:xfrm>
        <a:graphic>
          <a:graphicData uri="http://schemas.openxmlformats.org/drawingml/2006/table">
            <a:tbl>
              <a:tblPr/>
              <a:tblGrid>
                <a:gridCol w="1944687"/>
                <a:gridCol w="3455988"/>
                <a:gridCol w="3097212"/>
              </a:tblGrid>
              <a:tr h="12239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Специфика обязанностей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Работник выполняет работу по определенной конкретной трудовой функции (специальности, должности, квалификации)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Работник выполняет работу лично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Исполнитель (подрядчик) выполняет работу, обусловленную договором подряда. Работа может быть выполнена лично или, с согласия заказчика, с привлечением соисполнителей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271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Распорядок и трудовая дисциплина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Определяется правилами трудового распорядка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Исполнитель самостоятельно организует свою работу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</a:tr>
              <a:tr h="12239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Оплата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Оплата по заранее установленным нормам – заработная плата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По конечному результату согласно оговоренным условиям в договоре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239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Риск случайной гибели результатов труда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Риск лежит на предприятии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Риск несет сам исполнитель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609600"/>
            <a:ext cx="8382000" cy="5334000"/>
          </a:xfrm>
          <a:ln w="76200">
            <a:solidFill>
              <a:schemeClr val="accent1"/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 eaLnBrk="1" hangingPunct="1">
              <a:lnSpc>
                <a:spcPct val="80000"/>
              </a:lnSpc>
              <a:buFont typeface="Arial" charset="0"/>
              <a:buNone/>
              <a:defRPr/>
            </a:pPr>
            <a:r>
              <a:rPr lang="ru-RU" sz="2800" b="1" smtClean="0">
                <a:solidFill>
                  <a:srgbClr val="000000"/>
                </a:solidFill>
              </a:rPr>
              <a:t>    </a:t>
            </a:r>
            <a:r>
              <a:rPr lang="ru-RU" b="1" smtClean="0">
                <a:solidFill>
                  <a:srgbClr val="000000"/>
                </a:solidFill>
                <a:latin typeface="Times New Roman" pitchFamily="18" charset="0"/>
              </a:rPr>
              <a:t>Испытательный срок  -   способ снизить риски для работодателя</a:t>
            </a:r>
          </a:p>
          <a:p>
            <a:pPr eaLnBrk="1" hangingPunct="1">
              <a:lnSpc>
                <a:spcPct val="80000"/>
              </a:lnSpc>
              <a:defRPr/>
            </a:pPr>
            <a:endParaRPr lang="ru-RU" sz="2500" b="1" i="1" smtClean="0">
              <a:solidFill>
                <a:srgbClr val="000000"/>
              </a:solidFill>
              <a:latin typeface="Times New Roman" pitchFamily="18" charset="0"/>
            </a:endParaRPr>
          </a:p>
          <a:p>
            <a:pPr eaLnBrk="1" hangingPunct="1">
              <a:lnSpc>
                <a:spcPct val="80000"/>
              </a:lnSpc>
              <a:buFont typeface="Arial" charset="0"/>
              <a:buNone/>
              <a:defRPr/>
            </a:pPr>
            <a:r>
              <a:rPr lang="ru-RU" sz="2500" smtClean="0">
                <a:solidFill>
                  <a:srgbClr val="000000"/>
                </a:solidFill>
                <a:latin typeface="Times New Roman" pitchFamily="18" charset="0"/>
              </a:rPr>
              <a:t>Регулируется ТК РФ, статья 70.</a:t>
            </a:r>
          </a:p>
          <a:p>
            <a:pPr eaLnBrk="1" hangingPunct="1">
              <a:lnSpc>
                <a:spcPct val="80000"/>
              </a:lnSpc>
              <a:buFont typeface="Arial" charset="0"/>
              <a:buNone/>
              <a:defRPr/>
            </a:pPr>
            <a:r>
              <a:rPr lang="ru-RU" sz="2500" smtClean="0">
                <a:solidFill>
                  <a:srgbClr val="000000"/>
                </a:solidFill>
                <a:latin typeface="Times New Roman" pitchFamily="18" charset="0"/>
              </a:rPr>
              <a:t>Стандартно не более 3 месяцев.</a:t>
            </a:r>
          </a:p>
          <a:p>
            <a:pPr eaLnBrk="1" hangingPunct="1">
              <a:lnSpc>
                <a:spcPct val="80000"/>
              </a:lnSpc>
              <a:buFont typeface="Arial" charset="0"/>
              <a:buNone/>
              <a:defRPr/>
            </a:pPr>
            <a:r>
              <a:rPr lang="ru-RU" sz="2500" smtClean="0">
                <a:solidFill>
                  <a:srgbClr val="000000"/>
                </a:solidFill>
                <a:latin typeface="Times New Roman" pitchFamily="18" charset="0"/>
              </a:rPr>
              <a:t>Не устанавливается:</a:t>
            </a:r>
          </a:p>
          <a:p>
            <a:pPr eaLnBrk="1" hangingPunct="1">
              <a:lnSpc>
                <a:spcPct val="80000"/>
              </a:lnSpc>
              <a:buFont typeface="Arial" charset="0"/>
              <a:buNone/>
              <a:defRPr/>
            </a:pPr>
            <a:r>
              <a:rPr lang="ru-RU" sz="2500" smtClean="0">
                <a:solidFill>
                  <a:srgbClr val="000000"/>
                </a:solidFill>
                <a:latin typeface="Times New Roman" pitchFamily="18" charset="0"/>
              </a:rPr>
              <a:t>……….</a:t>
            </a:r>
          </a:p>
          <a:p>
            <a:pPr eaLnBrk="1" hangingPunct="1">
              <a:lnSpc>
                <a:spcPct val="80000"/>
              </a:lnSpc>
              <a:buFont typeface="Arial" charset="0"/>
              <a:buNone/>
              <a:defRPr/>
            </a:pPr>
            <a:r>
              <a:rPr lang="ru-RU" sz="2500" smtClean="0">
                <a:solidFill>
                  <a:srgbClr val="000000"/>
                </a:solidFill>
                <a:latin typeface="Times New Roman" pitchFamily="18" charset="0"/>
              </a:rPr>
              <a:t>           для лиц, получивших среднее профессиональное образование или высшее образование по имеющим государственную аккредитацию образовательным программам и впервые поступающих на работу по полученной специальности в течение одного года со дня получения профессионального образования соответствующего уровня;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ln w="38100"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eaLnBrk="1" hangingPunct="1">
              <a:defRPr/>
            </a:pPr>
            <a:r>
              <a:rPr lang="ru-RU" sz="4000" b="1" smtClean="0">
                <a:solidFill>
                  <a:srgbClr val="000000"/>
                </a:solidFill>
              </a:rPr>
              <a:t/>
            </a:r>
            <a:br>
              <a:rPr lang="ru-RU" sz="4000" b="1" smtClean="0">
                <a:solidFill>
                  <a:srgbClr val="000000"/>
                </a:solidFill>
              </a:rPr>
            </a:br>
            <a:r>
              <a:rPr lang="ru-RU" sz="4000" b="1" smtClean="0">
                <a:solidFill>
                  <a:srgbClr val="000000"/>
                </a:solidFill>
                <a:latin typeface="Times New Roman" pitchFamily="18" charset="0"/>
              </a:rPr>
              <a:t>КАРЬЕРА</a:t>
            </a:r>
            <a:r>
              <a:rPr lang="ru-RU" sz="4000" smtClean="0">
                <a:solidFill>
                  <a:srgbClr val="000000"/>
                </a:solidFill>
                <a:latin typeface="Times New Roman" pitchFamily="18" charset="0"/>
              </a:rPr>
              <a:t/>
            </a:r>
            <a:br>
              <a:rPr lang="ru-RU" sz="4000" smtClean="0">
                <a:solidFill>
                  <a:srgbClr val="000000"/>
                </a:solidFill>
                <a:latin typeface="Times New Roman" pitchFamily="18" charset="0"/>
              </a:rPr>
            </a:br>
            <a:endParaRPr lang="ru-RU" sz="400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ln w="38100"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  <a:defRPr/>
            </a:pPr>
            <a:endParaRPr lang="ru-RU" sz="2500" b="1" smtClean="0">
              <a:solidFill>
                <a:srgbClr val="000000"/>
              </a:solidFill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ru-RU" sz="2500" smtClean="0">
                <a:solidFill>
                  <a:srgbClr val="000000"/>
                </a:solidFill>
                <a:latin typeface="Times New Roman" pitchFamily="18" charset="0"/>
              </a:rPr>
              <a:t>1.Идивидуально осознанная позиция и поведение, связанное с трудовым опытом и деятельностью на протяжении рабочей жизни человека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500" smtClean="0">
                <a:solidFill>
                  <a:srgbClr val="000000"/>
                </a:solidFill>
                <a:latin typeface="Times New Roman" pitchFamily="18" charset="0"/>
              </a:rPr>
              <a:t>2. Достижение известности, славы, выгоды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500" smtClean="0">
                <a:solidFill>
                  <a:srgbClr val="000000"/>
                </a:solidFill>
                <a:latin typeface="Times New Roman" pitchFamily="18" charset="0"/>
              </a:rPr>
              <a:t>3. Обозначение рода занятий, профессии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500" smtClean="0">
                <a:solidFill>
                  <a:srgbClr val="000000"/>
                </a:solidFill>
                <a:latin typeface="Times New Roman" pitchFamily="18" charset="0"/>
              </a:rPr>
              <a:t>4. </a:t>
            </a:r>
            <a:r>
              <a:rPr lang="ru-RU" sz="2500" u="sng" smtClean="0">
                <a:solidFill>
                  <a:schemeClr val="tx1"/>
                </a:solidFill>
                <a:latin typeface="Times New Roman" pitchFamily="18" charset="0"/>
              </a:rPr>
              <a:t>В широком смысле:</a:t>
            </a:r>
            <a:r>
              <a:rPr lang="ru-RU" sz="2500" smtClean="0">
                <a:solidFill>
                  <a:srgbClr val="0070C0"/>
                </a:solidFill>
                <a:latin typeface="Times New Roman" pitchFamily="18" charset="0"/>
              </a:rPr>
              <a:t> </a:t>
            </a:r>
            <a:r>
              <a:rPr lang="ru-RU" sz="2500" smtClean="0">
                <a:solidFill>
                  <a:srgbClr val="000000"/>
                </a:solidFill>
                <a:latin typeface="Times New Roman" pitchFamily="18" charset="0"/>
              </a:rPr>
              <a:t>последовательность профессиональных ролей, статусов и видов деятельности в жизни человека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500" smtClean="0">
                <a:solidFill>
                  <a:srgbClr val="000000"/>
                </a:solidFill>
                <a:latin typeface="Times New Roman" pitchFamily="18" charset="0"/>
              </a:rPr>
              <a:t>5.</a:t>
            </a:r>
            <a:r>
              <a:rPr lang="ru-RU" sz="2500" smtClean="0">
                <a:solidFill>
                  <a:srgbClr val="0070C0"/>
                </a:solidFill>
                <a:latin typeface="Times New Roman" pitchFamily="18" charset="0"/>
              </a:rPr>
              <a:t> </a:t>
            </a:r>
            <a:r>
              <a:rPr lang="ru-RU" sz="2500" u="sng" smtClean="0">
                <a:solidFill>
                  <a:schemeClr val="tx1"/>
                </a:solidFill>
                <a:latin typeface="Times New Roman" pitchFamily="18" charset="0"/>
              </a:rPr>
              <a:t>В узком смысле</a:t>
            </a:r>
            <a:r>
              <a:rPr lang="ru-RU" sz="2500" smtClean="0">
                <a:solidFill>
                  <a:srgbClr val="000000"/>
                </a:solidFill>
                <a:latin typeface="Times New Roman" pitchFamily="18" charset="0"/>
              </a:rPr>
              <a:t>: фактическая последовательность занимаемых должностей, рабочих мест или положений в коллективе конкретным работником</a:t>
            </a:r>
          </a:p>
          <a:p>
            <a:pPr eaLnBrk="1" hangingPunct="1">
              <a:lnSpc>
                <a:spcPct val="80000"/>
              </a:lnSpc>
              <a:defRPr/>
            </a:pPr>
            <a:endParaRPr lang="ru-RU" sz="250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ln w="38100"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eaLnBrk="1" hangingPunct="1">
              <a:defRPr/>
            </a:pPr>
            <a:r>
              <a:rPr lang="ru-RU" sz="4000" b="1" smtClean="0">
                <a:solidFill>
                  <a:srgbClr val="000000"/>
                </a:solidFill>
              </a:rPr>
              <a:t/>
            </a:r>
            <a:br>
              <a:rPr lang="ru-RU" sz="4000" b="1" smtClean="0">
                <a:solidFill>
                  <a:srgbClr val="000000"/>
                </a:solidFill>
              </a:rPr>
            </a:br>
            <a:r>
              <a:rPr lang="ru-RU" sz="4000" b="1" smtClean="0">
                <a:solidFill>
                  <a:srgbClr val="000000"/>
                </a:solidFill>
                <a:latin typeface="Times New Roman" pitchFamily="18" charset="0"/>
              </a:rPr>
              <a:t>Разновидности карьеры</a:t>
            </a:r>
            <a:r>
              <a:rPr lang="ru-RU" sz="4000" smtClean="0">
                <a:solidFill>
                  <a:srgbClr val="000000"/>
                </a:solidFill>
                <a:latin typeface="Times New Roman" pitchFamily="18" charset="0"/>
              </a:rPr>
              <a:t/>
            </a:r>
            <a:br>
              <a:rPr lang="ru-RU" sz="4000" smtClean="0">
                <a:solidFill>
                  <a:srgbClr val="000000"/>
                </a:solidFill>
                <a:latin typeface="Times New Roman" pitchFamily="18" charset="0"/>
              </a:rPr>
            </a:br>
            <a:endParaRPr lang="ru-RU" sz="400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ln w="76200">
            <a:solidFill>
              <a:srgbClr val="002060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eaLnBrk="1" hangingPunct="1">
              <a:defRPr/>
            </a:pPr>
            <a:endParaRPr lang="ru-RU" b="1" smtClean="0">
              <a:solidFill>
                <a:srgbClr val="000000"/>
              </a:solidFill>
            </a:endParaRPr>
          </a:p>
          <a:p>
            <a:pPr eaLnBrk="1" hangingPunct="1">
              <a:buFont typeface="Arial" charset="0"/>
              <a:buNone/>
              <a:defRPr/>
            </a:pPr>
            <a:r>
              <a:rPr lang="ru-RU" smtClean="0">
                <a:solidFill>
                  <a:srgbClr val="000000"/>
                </a:solidFill>
                <a:latin typeface="Times New Roman" pitchFamily="18" charset="0"/>
              </a:rPr>
              <a:t>1.</a:t>
            </a:r>
            <a:r>
              <a:rPr lang="en-US" smtClean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ru-RU" smtClean="0">
                <a:solidFill>
                  <a:srgbClr val="000000"/>
                </a:solidFill>
                <a:latin typeface="Times New Roman" pitchFamily="18" charset="0"/>
              </a:rPr>
              <a:t>По характеру динамики</a:t>
            </a:r>
          </a:p>
          <a:p>
            <a:pPr eaLnBrk="1" hangingPunct="1">
              <a:buFont typeface="Arial" charset="0"/>
              <a:buNone/>
              <a:defRPr/>
            </a:pPr>
            <a:r>
              <a:rPr lang="ru-RU" smtClean="0">
                <a:solidFill>
                  <a:srgbClr val="000000"/>
                </a:solidFill>
                <a:latin typeface="Times New Roman" pitchFamily="18" charset="0"/>
              </a:rPr>
              <a:t>2.</a:t>
            </a:r>
            <a:r>
              <a:rPr lang="en-US" smtClean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ru-RU" smtClean="0">
                <a:solidFill>
                  <a:srgbClr val="000000"/>
                </a:solidFill>
                <a:latin typeface="Times New Roman" pitchFamily="18" charset="0"/>
              </a:rPr>
              <a:t> По личностным особенностям</a:t>
            </a:r>
          </a:p>
          <a:p>
            <a:pPr eaLnBrk="1" hangingPunct="1">
              <a:buFont typeface="Arial" charset="0"/>
              <a:buNone/>
              <a:defRPr/>
            </a:pPr>
            <a:r>
              <a:rPr lang="ru-RU" smtClean="0">
                <a:solidFill>
                  <a:srgbClr val="000000"/>
                </a:solidFill>
                <a:latin typeface="Times New Roman" pitchFamily="18" charset="0"/>
              </a:rPr>
              <a:t>3.</a:t>
            </a:r>
            <a:r>
              <a:rPr lang="en-US" smtClean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ru-RU" smtClean="0">
                <a:solidFill>
                  <a:srgbClr val="000000"/>
                </a:solidFill>
                <a:latin typeface="Times New Roman" pitchFamily="18" charset="0"/>
              </a:rPr>
              <a:t>Профессиональная</a:t>
            </a:r>
          </a:p>
          <a:p>
            <a:pPr eaLnBrk="1" hangingPunct="1">
              <a:buFont typeface="Arial" charset="0"/>
              <a:buNone/>
              <a:defRPr/>
            </a:pPr>
            <a:r>
              <a:rPr lang="ru-RU" smtClean="0">
                <a:solidFill>
                  <a:srgbClr val="000000"/>
                </a:solidFill>
                <a:latin typeface="Times New Roman" pitchFamily="18" charset="0"/>
              </a:rPr>
              <a:t>4.</a:t>
            </a:r>
            <a:r>
              <a:rPr lang="en-US" smtClean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ru-RU" smtClean="0">
                <a:solidFill>
                  <a:srgbClr val="000000"/>
                </a:solidFill>
                <a:latin typeface="Times New Roman" pitchFamily="18" charset="0"/>
              </a:rPr>
              <a:t>Внутриорганизационная</a:t>
            </a:r>
          </a:p>
          <a:p>
            <a:pPr eaLnBrk="1" hangingPunct="1">
              <a:buFont typeface="Arial" charset="0"/>
              <a:buNone/>
              <a:defRPr/>
            </a:pPr>
            <a:r>
              <a:rPr lang="ru-RU" smtClean="0">
                <a:solidFill>
                  <a:srgbClr val="000000"/>
                </a:solidFill>
                <a:latin typeface="Times New Roman" pitchFamily="18" charset="0"/>
              </a:rPr>
              <a:t>5.</a:t>
            </a:r>
            <a:r>
              <a:rPr lang="en-US" smtClean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ru-RU" smtClean="0">
                <a:solidFill>
                  <a:srgbClr val="000000"/>
                </a:solidFill>
                <a:latin typeface="Times New Roman" pitchFamily="18" charset="0"/>
              </a:rPr>
              <a:t>От второго уровня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ln w="38100"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eaLnBrk="1" hangingPunct="1">
              <a:defRPr/>
            </a:pPr>
            <a:r>
              <a:rPr lang="ru-RU" b="1" smtClean="0">
                <a:solidFill>
                  <a:srgbClr val="000000"/>
                </a:solidFill>
                <a:latin typeface="Times New Roman" pitchFamily="18" charset="0"/>
              </a:rPr>
              <a:t>1.По характеру динамики</a:t>
            </a:r>
            <a:endParaRPr lang="ru-RU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ln w="38100"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eaLnBrk="1" hangingPunct="1">
              <a:defRPr/>
            </a:pPr>
            <a:endParaRPr lang="ru-RU" b="1" smtClean="0">
              <a:solidFill>
                <a:srgbClr val="000000"/>
              </a:solidFill>
            </a:endParaRPr>
          </a:p>
          <a:p>
            <a:pPr eaLnBrk="1" hangingPunct="1">
              <a:defRPr/>
            </a:pPr>
            <a:r>
              <a:rPr lang="ru-RU" smtClean="0">
                <a:solidFill>
                  <a:srgbClr val="000000"/>
                </a:solidFill>
                <a:latin typeface="Times New Roman" pitchFamily="18" charset="0"/>
              </a:rPr>
              <a:t>Обычная карьера</a:t>
            </a:r>
          </a:p>
          <a:p>
            <a:pPr eaLnBrk="1" hangingPunct="1">
              <a:defRPr/>
            </a:pPr>
            <a:r>
              <a:rPr lang="ru-RU" smtClean="0">
                <a:solidFill>
                  <a:srgbClr val="000000"/>
                </a:solidFill>
                <a:latin typeface="Times New Roman" pitchFamily="18" charset="0"/>
              </a:rPr>
              <a:t>Стабильная карьера</a:t>
            </a:r>
          </a:p>
          <a:p>
            <a:pPr eaLnBrk="1" hangingPunct="1">
              <a:defRPr/>
            </a:pPr>
            <a:r>
              <a:rPr lang="ru-RU" smtClean="0">
                <a:solidFill>
                  <a:srgbClr val="000000"/>
                </a:solidFill>
                <a:latin typeface="Times New Roman" pitchFamily="18" charset="0"/>
              </a:rPr>
              <a:t>Нестабильная карьера</a:t>
            </a:r>
          </a:p>
          <a:p>
            <a:pPr eaLnBrk="1" hangingPunct="1">
              <a:defRPr/>
            </a:pPr>
            <a:r>
              <a:rPr lang="ru-RU" smtClean="0">
                <a:solidFill>
                  <a:srgbClr val="000000"/>
                </a:solidFill>
                <a:latin typeface="Times New Roman" pitchFamily="18" charset="0"/>
              </a:rPr>
              <a:t>Комбинированная карьера</a:t>
            </a:r>
          </a:p>
          <a:p>
            <a:pPr eaLnBrk="1" hangingPunct="1">
              <a:defRPr/>
            </a:pPr>
            <a:endParaRPr lang="ru-RU" smtClean="0">
              <a:solidFill>
                <a:srgbClr val="000000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ln w="57150"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eaLnBrk="1" hangingPunct="1">
              <a:defRPr/>
            </a:pPr>
            <a:r>
              <a:rPr lang="ru-RU" b="1" smtClean="0">
                <a:solidFill>
                  <a:srgbClr val="000000"/>
                </a:solidFill>
                <a:latin typeface="Times New Roman" pitchFamily="18" charset="0"/>
              </a:rPr>
              <a:t>1.1</a:t>
            </a:r>
            <a:r>
              <a:rPr lang="en-US" b="1" smtClean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ru-RU" b="1" smtClean="0">
                <a:solidFill>
                  <a:srgbClr val="000000"/>
                </a:solidFill>
                <a:latin typeface="Times New Roman" pitchFamily="18" charset="0"/>
              </a:rPr>
              <a:t>Обычная карьера</a:t>
            </a:r>
            <a:endParaRPr lang="ru-RU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ln w="57150"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eaLnBrk="1" hangingPunct="1">
              <a:defRPr/>
            </a:pPr>
            <a:r>
              <a:rPr lang="ru-RU" smtClean="0">
                <a:solidFill>
                  <a:srgbClr val="000000"/>
                </a:solidFill>
                <a:latin typeface="Times New Roman" pitchFamily="18" charset="0"/>
              </a:rPr>
              <a:t>Характеризуется как профессиональное развитие с прохождением всех основных этапов профессиональной жизни: выбор профессии, этапы разведки и апробирования сил в разных сферах, период овладения профессией, упрочения в ней, этап сохранения и повышения квалификации, спад, сохранение позиций.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ln w="38100"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eaLnBrk="1" hangingPunct="1">
              <a:defRPr/>
            </a:pPr>
            <a:r>
              <a:rPr lang="ru-RU" b="1" smtClean="0">
                <a:solidFill>
                  <a:srgbClr val="000000"/>
                </a:solidFill>
                <a:latin typeface="Times New Roman" pitchFamily="18" charset="0"/>
              </a:rPr>
              <a:t>1.2 Стабильная карьера</a:t>
            </a:r>
            <a:endParaRPr lang="ru-RU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ln w="57150"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eaLnBrk="1" hangingPunct="1">
              <a:defRPr/>
            </a:pPr>
            <a:endParaRPr lang="ru-RU" smtClean="0">
              <a:solidFill>
                <a:srgbClr val="000000"/>
              </a:solidFill>
            </a:endParaRPr>
          </a:p>
          <a:p>
            <a:pPr eaLnBrk="1" hangingPunct="1">
              <a:defRPr/>
            </a:pPr>
            <a:r>
              <a:rPr lang="ru-RU" smtClean="0">
                <a:solidFill>
                  <a:srgbClr val="000000"/>
                </a:solidFill>
                <a:latin typeface="Times New Roman" pitchFamily="18" charset="0"/>
              </a:rPr>
              <a:t>Представляет собой прямое продвижение от профессионального обучения к единственному постоянному типу работы.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ln w="57150"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eaLnBrk="1" hangingPunct="1">
              <a:defRPr/>
            </a:pPr>
            <a:r>
              <a:rPr lang="ru-RU" b="1" smtClean="0">
                <a:solidFill>
                  <a:srgbClr val="000000"/>
                </a:solidFill>
                <a:latin typeface="Times New Roman" pitchFamily="18" charset="0"/>
              </a:rPr>
              <a:t>1.3</a:t>
            </a:r>
            <a:r>
              <a:rPr lang="en-US" b="1" smtClean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ru-RU" b="1" smtClean="0">
                <a:solidFill>
                  <a:srgbClr val="000000"/>
                </a:solidFill>
                <a:latin typeface="Times New Roman" pitchFamily="18" charset="0"/>
              </a:rPr>
              <a:t>Нестабильная карьера</a:t>
            </a:r>
            <a:endParaRPr lang="ru-RU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ln w="57150"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eaLnBrk="1" hangingPunct="1">
              <a:defRPr/>
            </a:pPr>
            <a:r>
              <a:rPr lang="ru-RU" b="1" smtClean="0">
                <a:solidFill>
                  <a:srgbClr val="000000"/>
                </a:solidFill>
              </a:rPr>
              <a:t> </a:t>
            </a:r>
            <a:r>
              <a:rPr lang="ru-RU" smtClean="0">
                <a:solidFill>
                  <a:srgbClr val="000000"/>
                </a:solidFill>
                <a:latin typeface="Times New Roman" pitchFamily="18" charset="0"/>
              </a:rPr>
              <a:t>В этом случае после этапов проб и упрочения следуют новые пробы, которые могут быть как вынужденными (в случае потери работы, работоспособности), так и добровольными (смена интересов) или вызванными сменой профессиональной ориентации без интереса и приложения усилий.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ln w="57150"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eaLnBrk="1" hangingPunct="1">
              <a:defRPr/>
            </a:pPr>
            <a:r>
              <a:rPr lang="ru-RU" b="1" smtClean="0">
                <a:solidFill>
                  <a:srgbClr val="000000"/>
                </a:solidFill>
                <a:latin typeface="Times New Roman" pitchFamily="18" charset="0"/>
              </a:rPr>
              <a:t>1.4</a:t>
            </a:r>
            <a:r>
              <a:rPr lang="en-US" b="1" smtClean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ru-RU" b="1" smtClean="0">
                <a:solidFill>
                  <a:srgbClr val="000000"/>
                </a:solidFill>
                <a:latin typeface="Times New Roman" pitchFamily="18" charset="0"/>
              </a:rPr>
              <a:t>Комбинированная карьера</a:t>
            </a:r>
            <a:endParaRPr lang="ru-RU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ln w="28575"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eaLnBrk="1" hangingPunct="1">
              <a:defRPr/>
            </a:pPr>
            <a:endParaRPr lang="ru-RU" smtClean="0">
              <a:solidFill>
                <a:srgbClr val="000000"/>
              </a:solidFill>
            </a:endParaRPr>
          </a:p>
          <a:p>
            <a:pPr eaLnBrk="1" hangingPunct="1">
              <a:defRPr/>
            </a:pPr>
            <a:r>
              <a:rPr lang="ru-RU" smtClean="0">
                <a:solidFill>
                  <a:srgbClr val="000000"/>
                </a:solidFill>
                <a:latin typeface="Times New Roman" pitchFamily="18" charset="0"/>
              </a:rPr>
              <a:t>Связана со сменой коротких периодов стабильной профессиональной жизни и занятости этапами вынужденной безработицы или переменой профессии, профессиональной переориентацией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388</TotalTime>
  <Words>892</Words>
  <Application>Microsoft Office PowerPoint</Application>
  <PresentationFormat>Экран (4:3)</PresentationFormat>
  <Paragraphs>204</Paragraphs>
  <Slides>25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Шаблон оформления</vt:lpstr>
      </vt:variant>
      <vt:variant>
        <vt:i4>1</vt:i4>
      </vt:variant>
      <vt:variant>
        <vt:lpstr>Заголовки слайдов</vt:lpstr>
      </vt:variant>
      <vt:variant>
        <vt:i4>25</vt:i4>
      </vt:variant>
    </vt:vector>
  </HeadingPairs>
  <TitlesOfParts>
    <vt:vector size="29" baseType="lpstr">
      <vt:lpstr>Arial</vt:lpstr>
      <vt:lpstr>Calibri</vt:lpstr>
      <vt:lpstr>Times New Roman</vt:lpstr>
      <vt:lpstr>Тема Office</vt:lpstr>
      <vt:lpstr>КАРЬЕРА И ЕЁ ВИДЫ</vt:lpstr>
      <vt:lpstr>Слайд 2</vt:lpstr>
      <vt:lpstr> КАРЬЕРА </vt:lpstr>
      <vt:lpstr> Разновидности карьеры </vt:lpstr>
      <vt:lpstr>1.По характеру динамики</vt:lpstr>
      <vt:lpstr>1.1 Обычная карьера</vt:lpstr>
      <vt:lpstr>1.2 Стабильная карьера</vt:lpstr>
      <vt:lpstr>1.3 Нестабильная карьера</vt:lpstr>
      <vt:lpstr>1.4 Комбинированная карьера</vt:lpstr>
      <vt:lpstr>2. По личностным особенностям</vt:lpstr>
      <vt:lpstr>Слайд 11</vt:lpstr>
      <vt:lpstr>3.Профессиональная</vt:lpstr>
      <vt:lpstr>4. Внутриорганизационная</vt:lpstr>
      <vt:lpstr>4.1 Вертикальная</vt:lpstr>
      <vt:lpstr>4.2 Горизонтальная </vt:lpstr>
      <vt:lpstr>Горизонтальное продвижение как реальная карьера</vt:lpstr>
      <vt:lpstr>5. От второго уровня</vt:lpstr>
      <vt:lpstr> </vt:lpstr>
      <vt:lpstr>Слайд 19</vt:lpstr>
      <vt:lpstr>Слайд 20</vt:lpstr>
      <vt:lpstr>Риски при найме на работу</vt:lpstr>
      <vt:lpstr>Риски при найме на работу</vt:lpstr>
      <vt:lpstr>Сравнительная характеристика трудового договора и гражданско-правового договора (договора - подряда)</vt:lpstr>
      <vt:lpstr>Слайд 24</vt:lpstr>
      <vt:lpstr>Слайд 25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КАРЬЕРА И ЕЁ ВИДЫ</dc:title>
  <dc:creator>_</dc:creator>
  <cp:lastModifiedBy>Admin</cp:lastModifiedBy>
  <cp:revision>55</cp:revision>
  <dcterms:created xsi:type="dcterms:W3CDTF">2017-02-11T16:26:32Z</dcterms:created>
  <dcterms:modified xsi:type="dcterms:W3CDTF">2020-01-16T12:43:40Z</dcterms:modified>
</cp:coreProperties>
</file>