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76" r:id="rId6"/>
    <p:sldId id="278" r:id="rId7"/>
    <p:sldId id="280" r:id="rId8"/>
    <p:sldId id="260" r:id="rId9"/>
    <p:sldId id="261" r:id="rId10"/>
    <p:sldId id="262" r:id="rId11"/>
    <p:sldId id="264" r:id="rId12"/>
    <p:sldId id="288" r:id="rId13"/>
    <p:sldId id="289" r:id="rId14"/>
    <p:sldId id="298" r:id="rId15"/>
    <p:sldId id="299" r:id="rId16"/>
    <p:sldId id="290" r:id="rId17"/>
    <p:sldId id="273" r:id="rId18"/>
    <p:sldId id="291" r:id="rId19"/>
    <p:sldId id="282" r:id="rId20"/>
    <p:sldId id="283" r:id="rId21"/>
    <p:sldId id="284" r:id="rId22"/>
    <p:sldId id="285" r:id="rId23"/>
    <p:sldId id="286" r:id="rId24"/>
    <p:sldId id="287" r:id="rId25"/>
    <p:sldId id="292" r:id="rId26"/>
    <p:sldId id="293" r:id="rId27"/>
    <p:sldId id="295" r:id="rId28"/>
    <p:sldId id="296" r:id="rId29"/>
    <p:sldId id="297" r:id="rId30"/>
    <p:sldId id="294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20824A-764E-430A-9BAC-563A6A67CDA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13C5402-99E9-495E-972A-B0B9BCAFBA1D}">
      <dgm:prSet phldrT="[Текст]"/>
      <dgm:spPr>
        <a:solidFill>
          <a:schemeClr val="accent5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Вход</a:t>
          </a:r>
          <a:endParaRPr lang="ru-RU" dirty="0">
            <a:solidFill>
              <a:schemeClr val="tx1"/>
            </a:solidFill>
          </a:endParaRPr>
        </a:p>
      </dgm:t>
    </dgm:pt>
    <dgm:pt modelId="{E938A632-9E64-406E-BCD0-7DC66602B617}" type="parTrans" cxnId="{F9299B29-1C32-4E46-97FD-A113D4059103}">
      <dgm:prSet/>
      <dgm:spPr/>
      <dgm:t>
        <a:bodyPr/>
        <a:lstStyle/>
        <a:p>
          <a:endParaRPr lang="ru-RU"/>
        </a:p>
      </dgm:t>
    </dgm:pt>
    <dgm:pt modelId="{4117974A-C47A-4307-A828-B3524D04AF47}" type="sibTrans" cxnId="{F9299B29-1C32-4E46-97FD-A113D4059103}">
      <dgm:prSet/>
      <dgm:spPr/>
      <dgm:t>
        <a:bodyPr/>
        <a:lstStyle/>
        <a:p>
          <a:endParaRPr lang="ru-RU"/>
        </a:p>
      </dgm:t>
    </dgm:pt>
    <dgm:pt modelId="{5E861D77-E4E2-47E9-B81E-8381A82D48F6}">
      <dgm:prSet phldrT="[Текст]"/>
      <dgm:spPr>
        <a:solidFill>
          <a:schemeClr val="accent5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Процесс</a:t>
          </a:r>
          <a:endParaRPr lang="ru-RU" dirty="0">
            <a:solidFill>
              <a:schemeClr val="tx1"/>
            </a:solidFill>
          </a:endParaRPr>
        </a:p>
      </dgm:t>
    </dgm:pt>
    <dgm:pt modelId="{A6C9BD63-F257-47B0-B99E-833C6E68B6AA}" type="parTrans" cxnId="{5725B990-8187-4874-8361-4D971AEBC49B}">
      <dgm:prSet/>
      <dgm:spPr/>
      <dgm:t>
        <a:bodyPr/>
        <a:lstStyle/>
        <a:p>
          <a:endParaRPr lang="ru-RU"/>
        </a:p>
      </dgm:t>
    </dgm:pt>
    <dgm:pt modelId="{9C5D4EF7-42A8-44D0-9212-371C1F0A0ACB}" type="sibTrans" cxnId="{5725B990-8187-4874-8361-4D971AEBC49B}">
      <dgm:prSet/>
      <dgm:spPr/>
      <dgm:t>
        <a:bodyPr/>
        <a:lstStyle/>
        <a:p>
          <a:endParaRPr lang="ru-RU"/>
        </a:p>
      </dgm:t>
    </dgm:pt>
    <dgm:pt modelId="{D4B288DA-64A8-49A3-8496-2D3F98C8C873}">
      <dgm:prSet phldrT="[Текст]"/>
      <dgm:spPr>
        <a:solidFill>
          <a:schemeClr val="accent5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Выход</a:t>
          </a:r>
          <a:endParaRPr lang="ru-RU" dirty="0">
            <a:solidFill>
              <a:schemeClr val="tx1"/>
            </a:solidFill>
          </a:endParaRPr>
        </a:p>
      </dgm:t>
    </dgm:pt>
    <dgm:pt modelId="{063F96AD-C4E1-4642-AAB2-EED819935F34}" type="parTrans" cxnId="{BDE2B4D8-83C6-4CEC-BBAA-BB7C098C7230}">
      <dgm:prSet/>
      <dgm:spPr/>
      <dgm:t>
        <a:bodyPr/>
        <a:lstStyle/>
        <a:p>
          <a:endParaRPr lang="ru-RU"/>
        </a:p>
      </dgm:t>
    </dgm:pt>
    <dgm:pt modelId="{8AB9B5E7-8186-47FA-86D0-112C7B19DE79}" type="sibTrans" cxnId="{BDE2B4D8-83C6-4CEC-BBAA-BB7C098C7230}">
      <dgm:prSet/>
      <dgm:spPr/>
      <dgm:t>
        <a:bodyPr/>
        <a:lstStyle/>
        <a:p>
          <a:endParaRPr lang="ru-RU"/>
        </a:p>
      </dgm:t>
    </dgm:pt>
    <dgm:pt modelId="{5EEEBBA4-C51B-40E5-81E8-B5A1CC03E1DA}" type="pres">
      <dgm:prSet presAssocID="{8220824A-764E-430A-9BAC-563A6A67CDA2}" presName="CompostProcess" presStyleCnt="0">
        <dgm:presLayoutVars>
          <dgm:dir/>
          <dgm:resizeHandles val="exact"/>
        </dgm:presLayoutVars>
      </dgm:prSet>
      <dgm:spPr/>
    </dgm:pt>
    <dgm:pt modelId="{7AF79947-CF2C-47B8-B530-6E5AF106E212}" type="pres">
      <dgm:prSet presAssocID="{8220824A-764E-430A-9BAC-563A6A67CDA2}" presName="arrow" presStyleLbl="bgShp" presStyleIdx="0" presStyleCnt="1"/>
      <dgm:spPr>
        <a:ln w="38100">
          <a:solidFill>
            <a:schemeClr val="tx1"/>
          </a:solidFill>
        </a:ln>
      </dgm:spPr>
    </dgm:pt>
    <dgm:pt modelId="{C962F079-94D8-4C6F-BCE2-4B84188D3C7D}" type="pres">
      <dgm:prSet presAssocID="{8220824A-764E-430A-9BAC-563A6A67CDA2}" presName="linearProcess" presStyleCnt="0"/>
      <dgm:spPr/>
    </dgm:pt>
    <dgm:pt modelId="{4E24629A-A7D7-4344-91E0-0447CFC62892}" type="pres">
      <dgm:prSet presAssocID="{513C5402-99E9-495E-972A-B0B9BCAFBA1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35D07E-CE3B-46F2-9921-4208A8AE8179}" type="pres">
      <dgm:prSet presAssocID="{4117974A-C47A-4307-A828-B3524D04AF47}" presName="sibTrans" presStyleCnt="0"/>
      <dgm:spPr/>
    </dgm:pt>
    <dgm:pt modelId="{2D7C3F07-8CB7-4296-AA59-ECF7D7A0DD0C}" type="pres">
      <dgm:prSet presAssocID="{5E861D77-E4E2-47E9-B81E-8381A82D48F6}" presName="textNode" presStyleLbl="node1" presStyleIdx="1" presStyleCnt="3" custLinFactNeighborX="-10745" custLinFactNeighborY="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988B6-DA41-4879-9F1D-D0C3F749693B}" type="pres">
      <dgm:prSet presAssocID="{9C5D4EF7-42A8-44D0-9212-371C1F0A0ACB}" presName="sibTrans" presStyleCnt="0"/>
      <dgm:spPr/>
    </dgm:pt>
    <dgm:pt modelId="{3FDC6F57-36E2-4214-977A-FDECFC8B252D}" type="pres">
      <dgm:prSet presAssocID="{D4B288DA-64A8-49A3-8496-2D3F98C8C87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747B6DC-E141-4F28-9086-3568DFA5DBBF}" type="presOf" srcId="{513C5402-99E9-495E-972A-B0B9BCAFBA1D}" destId="{4E24629A-A7D7-4344-91E0-0447CFC62892}" srcOrd="0" destOrd="0" presId="urn:microsoft.com/office/officeart/2005/8/layout/hProcess9"/>
    <dgm:cxn modelId="{4508EEC9-A3CC-42AE-A430-16064034F126}" type="presOf" srcId="{5E861D77-E4E2-47E9-B81E-8381A82D48F6}" destId="{2D7C3F07-8CB7-4296-AA59-ECF7D7A0DD0C}" srcOrd="0" destOrd="0" presId="urn:microsoft.com/office/officeart/2005/8/layout/hProcess9"/>
    <dgm:cxn modelId="{987900D3-6551-40D7-921E-96A307EE88A2}" type="presOf" srcId="{8220824A-764E-430A-9BAC-563A6A67CDA2}" destId="{5EEEBBA4-C51B-40E5-81E8-B5A1CC03E1DA}" srcOrd="0" destOrd="0" presId="urn:microsoft.com/office/officeart/2005/8/layout/hProcess9"/>
    <dgm:cxn modelId="{BDE2B4D8-83C6-4CEC-BBAA-BB7C098C7230}" srcId="{8220824A-764E-430A-9BAC-563A6A67CDA2}" destId="{D4B288DA-64A8-49A3-8496-2D3F98C8C873}" srcOrd="2" destOrd="0" parTransId="{063F96AD-C4E1-4642-AAB2-EED819935F34}" sibTransId="{8AB9B5E7-8186-47FA-86D0-112C7B19DE79}"/>
    <dgm:cxn modelId="{F9299B29-1C32-4E46-97FD-A113D4059103}" srcId="{8220824A-764E-430A-9BAC-563A6A67CDA2}" destId="{513C5402-99E9-495E-972A-B0B9BCAFBA1D}" srcOrd="0" destOrd="0" parTransId="{E938A632-9E64-406E-BCD0-7DC66602B617}" sibTransId="{4117974A-C47A-4307-A828-B3524D04AF47}"/>
    <dgm:cxn modelId="{A85CAA39-586F-45D9-BCFB-C1B9E86BF258}" type="presOf" srcId="{D4B288DA-64A8-49A3-8496-2D3F98C8C873}" destId="{3FDC6F57-36E2-4214-977A-FDECFC8B252D}" srcOrd="0" destOrd="0" presId="urn:microsoft.com/office/officeart/2005/8/layout/hProcess9"/>
    <dgm:cxn modelId="{5725B990-8187-4874-8361-4D971AEBC49B}" srcId="{8220824A-764E-430A-9BAC-563A6A67CDA2}" destId="{5E861D77-E4E2-47E9-B81E-8381A82D48F6}" srcOrd="1" destOrd="0" parTransId="{A6C9BD63-F257-47B0-B99E-833C6E68B6AA}" sibTransId="{9C5D4EF7-42A8-44D0-9212-371C1F0A0ACB}"/>
    <dgm:cxn modelId="{1A4EF7A3-FDDD-465C-99C5-3056D573B39B}" type="presParOf" srcId="{5EEEBBA4-C51B-40E5-81E8-B5A1CC03E1DA}" destId="{7AF79947-CF2C-47B8-B530-6E5AF106E212}" srcOrd="0" destOrd="0" presId="urn:microsoft.com/office/officeart/2005/8/layout/hProcess9"/>
    <dgm:cxn modelId="{584BA62B-378A-48AC-A6E6-A4B430B09936}" type="presParOf" srcId="{5EEEBBA4-C51B-40E5-81E8-B5A1CC03E1DA}" destId="{C962F079-94D8-4C6F-BCE2-4B84188D3C7D}" srcOrd="1" destOrd="0" presId="urn:microsoft.com/office/officeart/2005/8/layout/hProcess9"/>
    <dgm:cxn modelId="{46744B22-6FA3-4E28-B402-55569C68470E}" type="presParOf" srcId="{C962F079-94D8-4C6F-BCE2-4B84188D3C7D}" destId="{4E24629A-A7D7-4344-91E0-0447CFC62892}" srcOrd="0" destOrd="0" presId="urn:microsoft.com/office/officeart/2005/8/layout/hProcess9"/>
    <dgm:cxn modelId="{71FF1E27-AC9B-407E-B253-6D6BD498F205}" type="presParOf" srcId="{C962F079-94D8-4C6F-BCE2-4B84188D3C7D}" destId="{C335D07E-CE3B-46F2-9921-4208A8AE8179}" srcOrd="1" destOrd="0" presId="urn:microsoft.com/office/officeart/2005/8/layout/hProcess9"/>
    <dgm:cxn modelId="{9AF601B8-104F-4F05-A54F-E29FF6A582B7}" type="presParOf" srcId="{C962F079-94D8-4C6F-BCE2-4B84188D3C7D}" destId="{2D7C3F07-8CB7-4296-AA59-ECF7D7A0DD0C}" srcOrd="2" destOrd="0" presId="urn:microsoft.com/office/officeart/2005/8/layout/hProcess9"/>
    <dgm:cxn modelId="{FD15B7DC-31CF-4BD3-9520-54091DA34FDB}" type="presParOf" srcId="{C962F079-94D8-4C6F-BCE2-4B84188D3C7D}" destId="{9A9988B6-DA41-4879-9F1D-D0C3F749693B}" srcOrd="3" destOrd="0" presId="urn:microsoft.com/office/officeart/2005/8/layout/hProcess9"/>
    <dgm:cxn modelId="{B2DFC900-9BB1-48EF-86E1-C1FDF3BABA80}" type="presParOf" srcId="{C962F079-94D8-4C6F-BCE2-4B84188D3C7D}" destId="{3FDC6F57-36E2-4214-977A-FDECFC8B252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79947-CF2C-47B8-B530-6E5AF106E212}">
      <dsp:nvSpPr>
        <dsp:cNvPr id="0" name=""/>
        <dsp:cNvSpPr/>
      </dsp:nvSpPr>
      <dsp:spPr>
        <a:xfrm>
          <a:off x="399692" y="0"/>
          <a:ext cx="4529851" cy="230458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4629A-A7D7-4344-91E0-0447CFC62892}">
      <dsp:nvSpPr>
        <dsp:cNvPr id="0" name=""/>
        <dsp:cNvSpPr/>
      </dsp:nvSpPr>
      <dsp:spPr>
        <a:xfrm>
          <a:off x="2545" y="691375"/>
          <a:ext cx="1653107" cy="921834"/>
        </a:xfrm>
        <a:prstGeom prst="roundRect">
          <a:avLst/>
        </a:prstGeom>
        <a:solidFill>
          <a:schemeClr val="accent5"/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Вход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47545" y="736375"/>
        <a:ext cx="1563107" cy="831834"/>
      </dsp:txXfrm>
    </dsp:sp>
    <dsp:sp modelId="{2D7C3F07-8CB7-4296-AA59-ECF7D7A0DD0C}">
      <dsp:nvSpPr>
        <dsp:cNvPr id="0" name=""/>
        <dsp:cNvSpPr/>
      </dsp:nvSpPr>
      <dsp:spPr>
        <a:xfrm>
          <a:off x="1818464" y="696731"/>
          <a:ext cx="1653107" cy="921834"/>
        </a:xfrm>
        <a:prstGeom prst="roundRect">
          <a:avLst/>
        </a:prstGeom>
        <a:solidFill>
          <a:schemeClr val="accent5"/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Процесс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1863464" y="741731"/>
        <a:ext cx="1563107" cy="831834"/>
      </dsp:txXfrm>
    </dsp:sp>
    <dsp:sp modelId="{3FDC6F57-36E2-4214-977A-FDECFC8B252D}">
      <dsp:nvSpPr>
        <dsp:cNvPr id="0" name=""/>
        <dsp:cNvSpPr/>
      </dsp:nvSpPr>
      <dsp:spPr>
        <a:xfrm>
          <a:off x="3673584" y="691375"/>
          <a:ext cx="1653107" cy="921834"/>
        </a:xfrm>
        <a:prstGeom prst="roundRect">
          <a:avLst/>
        </a:prstGeom>
        <a:solidFill>
          <a:schemeClr val="accent5"/>
        </a:solidFill>
        <a:ln w="19050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</a:rPr>
            <a:t>Выход</a:t>
          </a:r>
          <a:endParaRPr lang="ru-RU" sz="2700" kern="1200" dirty="0">
            <a:solidFill>
              <a:schemeClr val="tx1"/>
            </a:solidFill>
          </a:endParaRPr>
        </a:p>
      </dsp:txBody>
      <dsp:txXfrm>
        <a:off x="3718584" y="736375"/>
        <a:ext cx="1563107" cy="831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11F4B35-7C44-4E5D-8DBA-4597E110C9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698FF5-400E-426D-94D1-047E1A2DAD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37262C-6004-4FA0-83AD-36358C459147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334F67-EEE3-4EB8-AAB2-DF1307E50D1E}" type="slidenum">
              <a:rPr lang="ru-RU" altLang="ru-RU"/>
              <a:pPr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8BAA9F-200D-412D-B159-207BC989095C}" type="slidenum">
              <a:rPr lang="ru-RU" altLang="ru-RU"/>
              <a:pPr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FC2F0D-1F28-41A1-B04D-12A09DC1DA77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CC7FDC-F60C-47FB-8B8A-6B46A1129125}" type="slidenum">
              <a:rPr lang="ru-RU" altLang="ru-RU"/>
              <a:pPr>
                <a:spcBef>
                  <a:spcPct val="0"/>
                </a:spcBef>
              </a:pPr>
              <a:t>19</a:t>
            </a:fld>
            <a:endParaRPr lang="ru-RU" altLang="ru-RU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88B652-FC22-4E4F-A0BA-17B99111190E}" type="slidenum">
              <a:rPr lang="ru-RU" altLang="ru-RU"/>
              <a:pPr>
                <a:spcBef>
                  <a:spcPct val="0"/>
                </a:spcBef>
              </a:pPr>
              <a:t>20</a:t>
            </a:fld>
            <a:endParaRPr lang="ru-RU" altLang="ru-RU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DB5956-8688-4129-8070-C2C9B36F90B0}" type="slidenum">
              <a:rPr lang="ru-RU" altLang="ru-RU"/>
              <a:pPr>
                <a:spcBef>
                  <a:spcPct val="0"/>
                </a:spcBef>
              </a:pPr>
              <a:t>21</a:t>
            </a:fld>
            <a:endParaRPr lang="ru-RU" altLang="ru-RU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712CDE6-3EBC-4544-A29D-72C0916532D1}" type="slidenum">
              <a:rPr lang="ru-RU" altLang="ru-RU"/>
              <a:pPr>
                <a:spcBef>
                  <a:spcPct val="0"/>
                </a:spcBef>
              </a:pPr>
              <a:t>22</a:t>
            </a:fld>
            <a:endParaRPr lang="ru-RU" altLang="ru-RU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C77C61-B8B8-4E6E-BE82-DEFD582AD372}" type="slidenum">
              <a:rPr lang="ru-RU" altLang="ru-RU"/>
              <a:pPr>
                <a:spcBef>
                  <a:spcPct val="0"/>
                </a:spcBef>
              </a:pPr>
              <a:t>23</a:t>
            </a:fld>
            <a:endParaRPr lang="ru-RU" altLang="ru-RU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1042C4-B4A3-4945-A433-485BC54F6D52}" type="slidenum">
              <a:rPr lang="ru-RU" altLang="ru-RU"/>
              <a:pPr>
                <a:spcBef>
                  <a:spcPct val="0"/>
                </a:spcBef>
              </a:pPr>
              <a:t>24</a:t>
            </a:fld>
            <a:endParaRPr lang="ru-RU" altLang="ru-RU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CF15F3-B8A0-48F7-B7EC-40E284BE8DC5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E0EA66-0FDA-4233-A289-F883CA9D5F30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572C34-869B-429B-93F6-6B90436155A5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E7A5A2-35A6-4DA4-9351-25C922F3D230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19B514-F05F-4544-8772-1C9CF050C47E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27ADA5-65C1-4890-9596-194FD6567FC2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59C620-589B-4135-8D38-06784F8006F2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1C644A-B6FF-43CF-9B82-036457B15852}" type="slidenum">
              <a:rPr lang="ru-RU" altLang="ru-RU"/>
              <a:pPr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F9A1D-196D-450E-88D5-462CC40C4F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385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395E1-CE1B-405B-A697-B2F9425647D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28989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80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8AAED-651C-430A-822A-3E0136F753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403062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13EF6-77D5-4C94-8A4C-D24D849A6B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258943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80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4E5C2-7464-4945-A8EC-43C72D699E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927514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445A-9ADF-4AD7-942F-A9437F18DD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68558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9819-4E52-4812-A134-EBB90D2DC0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4885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903D-9871-481D-8386-8F02E613B9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734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90C86-6D8D-4185-9930-7E97A9AF49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723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103F-3DBE-4314-88DC-92A00478EB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37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E9CF0-7CD1-487B-8C35-4199A9319C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2088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ADB96-8142-4185-97DF-81BA37873D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735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D9C69-EBEA-411C-88A2-E18173A1459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9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D325F-2352-4025-B1D0-B3C8E0D0A8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148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1F4B1-6FA0-4E53-8354-CA9A1FA29F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196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AC470-11E2-4C11-9950-FD6339EAEE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586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4826D1A-0487-4CB3-8D70-4A78CCEF09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94" r:id="rId11"/>
    <p:sldLayoutId id="2147483689" r:id="rId12"/>
    <p:sldLayoutId id="2147483695" r:id="rId13"/>
    <p:sldLayoutId id="2147483690" r:id="rId14"/>
    <p:sldLayoutId id="2147483691" r:id="rId15"/>
    <p:sldLayoutId id="2147483692" r:id="rId16"/>
  </p:sldLayoutIdLst>
  <p:hf hdr="0" ft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052513"/>
            <a:ext cx="8208714" cy="3846512"/>
          </a:xfrm>
        </p:spPr>
        <p:txBody>
          <a:bodyPr/>
          <a:lstStyle/>
          <a:p>
            <a:pPr algn="l"/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 КАЧЕСТВОМ  </a:t>
            </a:r>
            <a:b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ИНСТРУМЕНТОВ МЕНЕДЖМЕНТА 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r>
              <a:rPr lang="ru-RU" alt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 ОСНОВЕ МЕЖДУНАРОДНЫХ  СТАНДАРТОВ  ИСО  СЕРИИ 9000</a:t>
            </a:r>
          </a:p>
        </p:txBody>
      </p:sp>
      <p:sp>
        <p:nvSpPr>
          <p:cNvPr id="10243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B376D0-02AC-4023-BEE4-C30505E21059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</a:t>
            </a:r>
            <a:r>
              <a:rPr lang="en-US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altLang="ru-RU" sz="4000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557338"/>
            <a:ext cx="8229600" cy="4957762"/>
          </a:xfrm>
        </p:spPr>
        <p:txBody>
          <a:bodyPr/>
          <a:lstStyle/>
          <a:p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потребителя</a:t>
            </a:r>
          </a:p>
          <a:p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 процесс</a:t>
            </a:r>
          </a:p>
          <a:p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улучшение</a:t>
            </a:r>
          </a:p>
          <a:p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базирование решений на фактах</a:t>
            </a:r>
          </a:p>
          <a:p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работу всех.</a:t>
            </a:r>
          </a:p>
        </p:txBody>
      </p:sp>
      <p:sp>
        <p:nvSpPr>
          <p:cNvPr id="2867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ADC8BC-AB67-4242-8E8C-DF2FDE52CE77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2400" cy="1223962"/>
          </a:xfrm>
          <a:solidFill>
            <a:srgbClr val="FFFFFF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>
            <a:flatTx/>
          </a:bodyPr>
          <a:lstStyle/>
          <a:p>
            <a:pPr algn="ctr"/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принцип  </a:t>
            </a:r>
            <a:b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Ориентация на потребителя</a:t>
            </a:r>
          </a:p>
        </p:txBody>
      </p:sp>
      <p:sp>
        <p:nvSpPr>
          <p:cNvPr id="19460" name="Rectangle 2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449638"/>
            <a:ext cx="8280400" cy="2592387"/>
          </a:xfrm>
        </p:spPr>
        <p:txBody>
          <a:bodyPr rtlCol="0"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 3" charset="2"/>
              <a:buNone/>
              <a:defRPr/>
            </a:pPr>
            <a:r>
              <a:rPr lang="ru-RU" alt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потребителями являются одним из основополагающих принципов менеджмента качества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0724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832E8C-7C4E-4A82-AE56-CA8E2EBB2ECE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5" name="TextBox 1"/>
          <p:cNvSpPr txBox="1">
            <a:spLocks noChangeArrowheads="1"/>
          </p:cNvSpPr>
          <p:nvPr/>
        </p:nvSpPr>
        <p:spPr bwMode="auto">
          <a:xfrm>
            <a:off x="755650" y="333375"/>
            <a:ext cx="7345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менеджмента качества</a:t>
            </a:r>
            <a:b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endParaRPr lang="ru-RU" altLang="ru-RU" smtClean="0"/>
          </a:p>
        </p:txBody>
      </p:sp>
      <p:grpSp>
        <p:nvGrpSpPr>
          <p:cNvPr id="32771" name="Группа 31"/>
          <p:cNvGrpSpPr>
            <a:grpSpLocks/>
          </p:cNvGrpSpPr>
          <p:nvPr/>
        </p:nvGrpSpPr>
        <p:grpSpPr bwMode="auto">
          <a:xfrm>
            <a:off x="684213" y="476250"/>
            <a:ext cx="7632700" cy="5616575"/>
            <a:chOff x="683568" y="476672"/>
            <a:chExt cx="7632848" cy="561662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508074" y="3789814"/>
              <a:ext cx="2808342" cy="1079509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Государственное распределение выпускников</a:t>
              </a:r>
            </a:p>
          </p:txBody>
        </p:sp>
        <p:cxnSp>
          <p:nvCxnSpPr>
            <p:cNvPr id="7" name="Прямая со стрелкой 6"/>
            <p:cNvCxnSpPr/>
            <p:nvPr/>
          </p:nvCxnSpPr>
          <p:spPr>
            <a:xfrm rot="120000">
              <a:off x="4442841" y="1268842"/>
              <a:ext cx="36513" cy="863608"/>
            </a:xfrm>
            <a:prstGeom prst="straightConnector1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Прямоугольник 7"/>
            <p:cNvSpPr/>
            <p:nvPr/>
          </p:nvSpPr>
          <p:spPr>
            <a:xfrm>
              <a:off x="3060101" y="476672"/>
              <a:ext cx="2808342" cy="792170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Государственная</a:t>
              </a:r>
            </a:p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система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060101" y="2132449"/>
              <a:ext cx="2808342" cy="792169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Потребитель - государство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412389" y="4940761"/>
              <a:ext cx="2808342" cy="115253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Работодатель – государственное предприятие</a:t>
              </a:r>
            </a:p>
          </p:txBody>
        </p:sp>
        <p:cxnSp>
          <p:nvCxnSpPr>
            <p:cNvPr id="14" name="Соединительная линия уступом 13"/>
            <p:cNvCxnSpPr/>
            <p:nvPr/>
          </p:nvCxnSpPr>
          <p:spPr>
            <a:xfrm rot="16200000" flipH="1">
              <a:off x="5219942" y="2133229"/>
              <a:ext cx="865196" cy="2447972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/>
            <p:nvPr/>
          </p:nvCxnSpPr>
          <p:spPr>
            <a:xfrm rot="10800000" flipV="1">
              <a:off x="2123458" y="3356422"/>
              <a:ext cx="2340020" cy="433392"/>
            </a:xfrm>
            <a:prstGeom prst="bentConnector2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26"/>
            <p:cNvCxnSpPr>
              <a:stCxn id="5" idx="2"/>
            </p:cNvCxnSpPr>
            <p:nvPr/>
          </p:nvCxnSpPr>
          <p:spPr>
            <a:xfrm rot="5400000">
              <a:off x="5743033" y="4347022"/>
              <a:ext cx="647706" cy="1692308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Прямоугольник 27"/>
            <p:cNvSpPr/>
            <p:nvPr/>
          </p:nvSpPr>
          <p:spPr>
            <a:xfrm>
              <a:off x="683568" y="3789814"/>
              <a:ext cx="2808341" cy="79058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Заказ на специалиста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301508" y="171450"/>
            <a:ext cx="8229600" cy="5937250"/>
          </a:xfrm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C75ADE-909C-4D08-A542-03CCECD96A60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33796" name="Группа 20"/>
          <p:cNvGrpSpPr>
            <a:grpSpLocks/>
          </p:cNvGrpSpPr>
          <p:nvPr/>
        </p:nvGrpSpPr>
        <p:grpSpPr bwMode="auto">
          <a:xfrm>
            <a:off x="827088" y="1046163"/>
            <a:ext cx="7705725" cy="4686300"/>
            <a:chOff x="827584" y="1046386"/>
            <a:chExt cx="7704856" cy="468687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132374" y="4869551"/>
              <a:ext cx="3023846" cy="86370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Работодатель - предприятие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27584" y="2708700"/>
              <a:ext cx="3023846" cy="86370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Конкурсное распределение заказа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364147" y="1052737"/>
              <a:ext cx="3023846" cy="86370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Потребитель - студент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27584" y="1052737"/>
              <a:ext cx="3023846" cy="86370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Потребитель - государство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364147" y="2708700"/>
              <a:ext cx="3168293" cy="863705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Выбор специальности </a:t>
              </a:r>
            </a:p>
            <a:p>
              <a:pPr algn="ctr" eaLnBrk="1" hangingPunct="1">
                <a:defRPr/>
              </a:pPr>
              <a:r>
                <a:rPr lang="ru-RU" sz="2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и Вуза</a:t>
              </a:r>
            </a:p>
          </p:txBody>
        </p:sp>
        <p:cxnSp>
          <p:nvCxnSpPr>
            <p:cNvPr id="11" name="Соединительная линия уступом 10"/>
            <p:cNvCxnSpPr>
              <a:stCxn id="8" idx="0"/>
              <a:endCxn id="7" idx="0"/>
            </p:cNvCxnSpPr>
            <p:nvPr/>
          </p:nvCxnSpPr>
          <p:spPr>
            <a:xfrm rot="5400000" flipH="1" flipV="1">
              <a:off x="4608581" y="-1215545"/>
              <a:ext cx="12702" cy="4536563"/>
            </a:xfrm>
            <a:prstGeom prst="bentConnector3">
              <a:avLst>
                <a:gd name="adj1" fmla="val 180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6876864" y="1916442"/>
              <a:ext cx="0" cy="7922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340300" y="1916442"/>
              <a:ext cx="0" cy="79225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Соединительная линия уступом 15"/>
            <p:cNvCxnSpPr>
              <a:stCxn id="6" idx="2"/>
              <a:endCxn id="9" idx="2"/>
            </p:cNvCxnSpPr>
            <p:nvPr/>
          </p:nvCxnSpPr>
          <p:spPr>
            <a:xfrm rot="16200000" flipH="1">
              <a:off x="4644296" y="1268408"/>
              <a:ext cx="12702" cy="4607993"/>
            </a:xfrm>
            <a:prstGeom prst="bentConnector3">
              <a:avLst>
                <a:gd name="adj1" fmla="val 180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endCxn id="5" idx="0"/>
            </p:cNvCxnSpPr>
            <p:nvPr/>
          </p:nvCxnSpPr>
          <p:spPr>
            <a:xfrm>
              <a:off x="4643504" y="3788331"/>
              <a:ext cx="0" cy="108121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36722" y="1861585"/>
            <a:ext cx="8073721" cy="4012588"/>
            <a:chOff x="63247" y="1864684"/>
            <a:chExt cx="8073721" cy="4012588"/>
          </a:xfrm>
        </p:grpSpPr>
        <p:cxnSp>
          <p:nvCxnSpPr>
            <p:cNvPr id="35" name="Прямая со стрелкой 34"/>
            <p:cNvCxnSpPr/>
            <p:nvPr/>
          </p:nvCxnSpPr>
          <p:spPr>
            <a:xfrm flipH="1">
              <a:off x="1277634" y="3515282"/>
              <a:ext cx="1598495" cy="87375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63247" y="4389040"/>
              <a:ext cx="2812881" cy="8401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Распределение работ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7" name="Прямая со стрелкой 36"/>
            <p:cNvCxnSpPr/>
            <p:nvPr/>
          </p:nvCxnSpPr>
          <p:spPr>
            <a:xfrm flipH="1">
              <a:off x="3784019" y="1864684"/>
              <a:ext cx="3895" cy="85052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Овал 37"/>
            <p:cNvSpPr/>
            <p:nvPr/>
          </p:nvSpPr>
          <p:spPr>
            <a:xfrm>
              <a:off x="2542987" y="5085184"/>
              <a:ext cx="2459115" cy="79208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Контроль хода выполнения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2494403" y="2714499"/>
              <a:ext cx="2556284" cy="9166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НАЧАЛЬНИК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0" name="Прямая со стрелкой 39"/>
            <p:cNvCxnSpPr>
              <a:stCxn id="39" idx="5"/>
            </p:cNvCxnSpPr>
            <p:nvPr/>
          </p:nvCxnSpPr>
          <p:spPr>
            <a:xfrm>
              <a:off x="4676328" y="3496925"/>
              <a:ext cx="2017936" cy="9938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Овал 40"/>
            <p:cNvSpPr/>
            <p:nvPr/>
          </p:nvSpPr>
          <p:spPr>
            <a:xfrm>
              <a:off x="5544680" y="4512219"/>
              <a:ext cx="2592288" cy="86409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Учет выполненных работ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90C86-6D8D-4185-9930-7E97A9AF49AD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791386" y="1861585"/>
            <a:ext cx="3895" cy="85052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501770" y="2732856"/>
            <a:ext cx="2556284" cy="9166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779912" y="3645024"/>
            <a:ext cx="0" cy="14401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5"/>
          </p:cNvCxnSpPr>
          <p:nvPr/>
        </p:nvCxnSpPr>
        <p:spPr>
          <a:xfrm>
            <a:off x="4683695" y="3515282"/>
            <a:ext cx="2017936" cy="9938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550354" y="5082085"/>
            <a:ext cx="2459115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хода выполнения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580112" y="4509120"/>
            <a:ext cx="2592288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выполненных работ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501770" y="2711400"/>
            <a:ext cx="2556284" cy="9166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>
            <a:stCxn id="22" idx="5"/>
          </p:cNvCxnSpPr>
          <p:nvPr/>
        </p:nvCxnSpPr>
        <p:spPr>
          <a:xfrm>
            <a:off x="4683695" y="3493826"/>
            <a:ext cx="2017936" cy="9938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5552047" y="4509120"/>
            <a:ext cx="2592288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выполненных работ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70614" y="1861585"/>
            <a:ext cx="8073721" cy="4012588"/>
            <a:chOff x="63247" y="1864684"/>
            <a:chExt cx="8073721" cy="4012588"/>
          </a:xfrm>
        </p:grpSpPr>
        <p:cxnSp>
          <p:nvCxnSpPr>
            <p:cNvPr id="10" name="Прямая со стрелкой 9"/>
            <p:cNvCxnSpPr>
              <a:stCxn id="8" idx="3"/>
            </p:cNvCxnSpPr>
            <p:nvPr/>
          </p:nvCxnSpPr>
          <p:spPr>
            <a:xfrm flipH="1">
              <a:off x="1277634" y="3515282"/>
              <a:ext cx="1598495" cy="87375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/>
            <p:cNvSpPr/>
            <p:nvPr/>
          </p:nvSpPr>
          <p:spPr>
            <a:xfrm>
              <a:off x="63247" y="4389040"/>
              <a:ext cx="2812881" cy="84016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Распределение работ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 flipH="1">
              <a:off x="3784019" y="1864684"/>
              <a:ext cx="3895" cy="850528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Овал 25"/>
            <p:cNvSpPr/>
            <p:nvPr/>
          </p:nvSpPr>
          <p:spPr>
            <a:xfrm>
              <a:off x="2542987" y="5085184"/>
              <a:ext cx="2459115" cy="792088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Контроль хода выполнения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2494403" y="2714499"/>
              <a:ext cx="2556284" cy="91666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НАЧАЛЬНИК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8" name="Прямая со стрелкой 27"/>
            <p:cNvCxnSpPr>
              <a:stCxn id="27" idx="5"/>
            </p:cNvCxnSpPr>
            <p:nvPr/>
          </p:nvCxnSpPr>
          <p:spPr>
            <a:xfrm>
              <a:off x="4676328" y="3496925"/>
              <a:ext cx="2017936" cy="99383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Овал 28"/>
            <p:cNvSpPr/>
            <p:nvPr/>
          </p:nvSpPr>
          <p:spPr>
            <a:xfrm>
              <a:off x="5544680" y="4512219"/>
              <a:ext cx="2592288" cy="864096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Учет выполненных работ</a:t>
              </a:r>
              <a:endPara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1" name="Прямая со стрелкой 30"/>
          <p:cNvCxnSpPr/>
          <p:nvPr/>
        </p:nvCxnSpPr>
        <p:spPr>
          <a:xfrm>
            <a:off x="3753387" y="3641925"/>
            <a:ext cx="0" cy="14401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2475245" y="2708301"/>
            <a:ext cx="2556284" cy="9166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>
            <a:stCxn id="32" idx="5"/>
          </p:cNvCxnSpPr>
          <p:nvPr/>
        </p:nvCxnSpPr>
        <p:spPr>
          <a:xfrm>
            <a:off x="4657170" y="3490727"/>
            <a:ext cx="2017936" cy="9938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FFFFFF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>
            <a:flatTx/>
          </a:bodyPr>
          <a:lstStyle/>
          <a:p>
            <a:pPr algn="ctr"/>
            <a: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принцип</a:t>
            </a:r>
            <a:b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 руководителя</a:t>
            </a:r>
          </a:p>
        </p:txBody>
      </p:sp>
    </p:spTree>
    <p:extLst>
      <p:ext uri="{BB962C8B-B14F-4D97-AF65-F5344CB8AC3E}">
        <p14:creationId xmlns:p14="http://schemas.microsoft.com/office/powerpoint/2010/main" val="1859337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D325F-2352-4025-B1D0-B3C8E0D0A853}" type="slidenum">
              <a:rPr lang="ru-RU" altLang="ru-RU" smtClean="0"/>
              <a:pPr>
                <a:defRPr/>
              </a:pPr>
              <a:t>15</a:t>
            </a:fld>
            <a:endParaRPr lang="ru-RU" alt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55776" y="692696"/>
            <a:ext cx="3889474" cy="1152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ЛИДЕР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836217" y="1772816"/>
            <a:ext cx="791567" cy="14401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3" idx="2"/>
          </p:cNvCxnSpPr>
          <p:nvPr/>
        </p:nvCxnSpPr>
        <p:spPr>
          <a:xfrm>
            <a:off x="4500513" y="1844824"/>
            <a:ext cx="0" cy="23762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373243" y="1819211"/>
            <a:ext cx="1151085" cy="1033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51520" y="3212976"/>
            <a:ext cx="3024336" cy="7920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стратегии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задач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44850" y="4221088"/>
            <a:ext cx="3600400" cy="10288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сотрудников в решении задач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22710" y="2873718"/>
            <a:ext cx="2736304" cy="12241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выполнение задач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557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3BFDFD-C1A5-4133-9625-2FD35638465C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37891" name="Группа 22"/>
          <p:cNvGrpSpPr>
            <a:grpSpLocks/>
          </p:cNvGrpSpPr>
          <p:nvPr/>
        </p:nvGrpSpPr>
        <p:grpSpPr bwMode="auto">
          <a:xfrm>
            <a:off x="322263" y="1628775"/>
            <a:ext cx="8642350" cy="5040313"/>
            <a:chOff x="251520" y="620688"/>
            <a:chExt cx="8640960" cy="504056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64035" y="2421001"/>
              <a:ext cx="3528445" cy="1439934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Делегирование руководством </a:t>
              </a:r>
            </a:p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части полномочий</a:t>
              </a: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203795" y="620688"/>
              <a:ext cx="3241154" cy="863642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Вовлечение сотрудников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275221" y="4365785"/>
              <a:ext cx="3169728" cy="1295463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Усиление мотивации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51520" y="2421001"/>
              <a:ext cx="3672884" cy="1728873"/>
            </a:xfrm>
            <a:prstGeom prst="roundRect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Разъяснение руководством </a:t>
              </a:r>
            </a:p>
            <a:p>
              <a:pPr algn="ctr" eaLnBrk="1" hangingPunct="1">
                <a:defRPr/>
              </a:pPr>
              <a:r>
                <a:rPr lang="ru-RU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мисси, целей, задач предприятия</a:t>
              </a:r>
            </a:p>
          </p:txBody>
        </p:sp>
        <p:cxnSp>
          <p:nvCxnSpPr>
            <p:cNvPr id="10" name="Прямая со стрелкой 9"/>
            <p:cNvCxnSpPr>
              <a:stCxn id="6" idx="2"/>
              <a:endCxn id="5" idx="0"/>
            </p:cNvCxnSpPr>
            <p:nvPr/>
          </p:nvCxnSpPr>
          <p:spPr>
            <a:xfrm>
              <a:off x="4824371" y="1484330"/>
              <a:ext cx="2304679" cy="93667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6" idx="2"/>
              <a:endCxn id="8" idx="0"/>
            </p:cNvCxnSpPr>
            <p:nvPr/>
          </p:nvCxnSpPr>
          <p:spPr>
            <a:xfrm flipH="1">
              <a:off x="2087962" y="1484330"/>
              <a:ext cx="2736410" cy="93667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stCxn id="6" idx="2"/>
            </p:cNvCxnSpPr>
            <p:nvPr/>
          </p:nvCxnSpPr>
          <p:spPr>
            <a:xfrm>
              <a:off x="4824371" y="1484330"/>
              <a:ext cx="34919" cy="288145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4"/>
          <p:cNvSpPr>
            <a:spLocks noGrp="1" noChangeArrowheads="1"/>
          </p:cNvSpPr>
          <p:nvPr>
            <p:ph idx="1"/>
          </p:nvPr>
        </p:nvSpPr>
        <p:spPr>
          <a:xfrm>
            <a:off x="179388" y="333375"/>
            <a:ext cx="8785225" cy="1079500"/>
          </a:xfrm>
          <a:solidFill>
            <a:srgbClr val="FFFFFF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 rtlCol="0">
            <a:normAutofit fontScale="92500" lnSpcReduction="20000"/>
            <a:flatTx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принцип  </a:t>
            </a:r>
            <a:b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всех сотрудников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918450" cy="1611313"/>
          </a:xfrm>
          <a:solidFill>
            <a:srgbClr val="FFFFFF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>
            <a:flatTx/>
          </a:bodyPr>
          <a:lstStyle/>
          <a:p>
            <a:pPr algn="ctr"/>
            <a:r>
              <a:rPr lang="ru-RU" alt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принцип</a:t>
            </a:r>
            <a:br>
              <a:rPr lang="ru-RU" alt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Процессный подход</a:t>
            </a:r>
          </a:p>
        </p:txBody>
      </p:sp>
      <p:sp>
        <p:nvSpPr>
          <p:cNvPr id="38915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79388" y="2565400"/>
            <a:ext cx="8640762" cy="3959225"/>
          </a:xfrm>
        </p:spPr>
        <p:txBody>
          <a:bodyPr/>
          <a:lstStyle/>
          <a:p>
            <a:pPr algn="just"/>
            <a:r>
              <a:rPr lang="ru-RU" altLang="ru-RU" sz="32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Смысл процессного подхода  - желаемый результат достигается эффективнее, когда деятельностью и соответствующими ресурсами управляют как процессами. </a:t>
            </a:r>
          </a:p>
        </p:txBody>
      </p:sp>
      <p:sp>
        <p:nvSpPr>
          <p:cNvPr id="3891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B92E47-6D95-48E2-AE5E-1CF23CB70FAB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33F544-96C8-490F-8290-DE6FBA0F85B1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40963" name="Группа 12"/>
          <p:cNvGrpSpPr>
            <a:grpSpLocks/>
          </p:cNvGrpSpPr>
          <p:nvPr/>
        </p:nvGrpSpPr>
        <p:grpSpPr bwMode="auto">
          <a:xfrm>
            <a:off x="971550" y="115888"/>
            <a:ext cx="7200900" cy="3168650"/>
            <a:chOff x="971600" y="116632"/>
            <a:chExt cx="7200800" cy="3168352"/>
          </a:xfrm>
        </p:grpSpPr>
        <p:cxnSp>
          <p:nvCxnSpPr>
            <p:cNvPr id="7" name="Прямая со стрелкой 6"/>
            <p:cNvCxnSpPr/>
            <p:nvPr/>
          </p:nvCxnSpPr>
          <p:spPr>
            <a:xfrm flipH="1">
              <a:off x="2627340" y="980151"/>
              <a:ext cx="2089121" cy="115241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4716461" y="980151"/>
              <a:ext cx="1800200" cy="115241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/>
            <p:cNvSpPr/>
            <p:nvPr/>
          </p:nvSpPr>
          <p:spPr>
            <a:xfrm>
              <a:off x="4932358" y="2132567"/>
              <a:ext cx="3240042" cy="115241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Ресурсы</a:t>
              </a: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203594" y="116632"/>
              <a:ext cx="3097170" cy="115241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Процессный  подход</a:t>
              </a:r>
            </a:p>
          </p:txBody>
        </p:sp>
        <p:sp>
          <p:nvSpPr>
            <p:cNvPr id="12" name="Овал 11"/>
            <p:cNvSpPr/>
            <p:nvPr/>
          </p:nvSpPr>
          <p:spPr>
            <a:xfrm>
              <a:off x="971600" y="2132567"/>
              <a:ext cx="3384503" cy="1152417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8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Деятельность</a:t>
              </a:r>
            </a:p>
          </p:txBody>
        </p:sp>
      </p:grpSp>
      <p:grpSp>
        <p:nvGrpSpPr>
          <p:cNvPr id="40964" name="Группа 15"/>
          <p:cNvGrpSpPr>
            <a:grpSpLocks/>
          </p:cNvGrpSpPr>
          <p:nvPr/>
        </p:nvGrpSpPr>
        <p:grpSpPr bwMode="auto">
          <a:xfrm>
            <a:off x="1763713" y="3429000"/>
            <a:ext cx="5329237" cy="2952750"/>
            <a:chOff x="1763688" y="3429000"/>
            <a:chExt cx="5328592" cy="2952328"/>
          </a:xfrm>
        </p:grpSpPr>
        <p:sp>
          <p:nvSpPr>
            <p:cNvPr id="40965" name="TextBox 13"/>
            <p:cNvSpPr txBox="1">
              <a:spLocks noChangeArrowheads="1"/>
            </p:cNvSpPr>
            <p:nvPr/>
          </p:nvSpPr>
          <p:spPr bwMode="auto">
            <a:xfrm>
              <a:off x="2123728" y="3429000"/>
              <a:ext cx="48451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800" b="1" i="1" u="sng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Модель процессного подхода</a:t>
              </a:r>
            </a:p>
          </p:txBody>
        </p:sp>
        <p:graphicFrame>
          <p:nvGraphicFramePr>
            <p:cNvPr id="15" name="Схема 14"/>
            <p:cNvGraphicFramePr/>
            <p:nvPr/>
          </p:nvGraphicFramePr>
          <p:xfrm>
            <a:off x="1763688" y="4077072"/>
            <a:ext cx="5328592" cy="23042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80E9E3-FFD6-4A89-A155-4E2CEADB1667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41987" name="Группа 20"/>
          <p:cNvGrpSpPr>
            <a:grpSpLocks/>
          </p:cNvGrpSpPr>
          <p:nvPr/>
        </p:nvGrpSpPr>
        <p:grpSpPr bwMode="auto">
          <a:xfrm>
            <a:off x="107950" y="215900"/>
            <a:ext cx="8785225" cy="6191250"/>
            <a:chOff x="179388" y="549275"/>
            <a:chExt cx="8964612" cy="5902325"/>
          </a:xfrm>
        </p:grpSpPr>
        <p:sp>
          <p:nvSpPr>
            <p:cNvPr id="41988" name="Rectangle 3"/>
            <p:cNvSpPr>
              <a:spLocks noChangeArrowheads="1"/>
            </p:cNvSpPr>
            <p:nvPr/>
          </p:nvSpPr>
          <p:spPr bwMode="auto">
            <a:xfrm>
              <a:off x="2124075" y="549275"/>
              <a:ext cx="5942013" cy="59023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2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ПРОЦЕСС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 sz="1200" b="1">
                <a:solidFill>
                  <a:schemeClr val="tx1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989" name="Rectangle 4"/>
            <p:cNvSpPr>
              <a:spLocks noChangeArrowheads="1"/>
            </p:cNvSpPr>
            <p:nvPr/>
          </p:nvSpPr>
          <p:spPr bwMode="auto">
            <a:xfrm>
              <a:off x="2390775" y="1489075"/>
              <a:ext cx="5205413" cy="4676775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990" name="Rectangle 5"/>
            <p:cNvSpPr>
              <a:spLocks noChangeArrowheads="1"/>
            </p:cNvSpPr>
            <p:nvPr/>
          </p:nvSpPr>
          <p:spPr bwMode="auto">
            <a:xfrm>
              <a:off x="2916238" y="5300663"/>
              <a:ext cx="4105275" cy="792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marL="342900" indent="-3429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lvl="1"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Стратегическое управление</a:t>
              </a:r>
              <a:endParaRPr lang="ru-RU" altLang="ru-RU" sz="2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1" name="Rectangle 6"/>
            <p:cNvSpPr>
              <a:spLocks noChangeArrowheads="1"/>
            </p:cNvSpPr>
            <p:nvPr/>
          </p:nvSpPr>
          <p:spPr bwMode="auto">
            <a:xfrm>
              <a:off x="2574925" y="1492250"/>
              <a:ext cx="4733925" cy="17208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992" name="Rectangle 7"/>
            <p:cNvSpPr>
              <a:spLocks noChangeArrowheads="1"/>
            </p:cNvSpPr>
            <p:nvPr/>
          </p:nvSpPr>
          <p:spPr bwMode="auto">
            <a:xfrm>
              <a:off x="3132138" y="1484784"/>
              <a:ext cx="4002087" cy="7916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Управление преобразованием</a:t>
              </a:r>
              <a:endPara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3" name="Rectangle 8"/>
            <p:cNvSpPr>
              <a:spLocks noChangeArrowheads="1"/>
            </p:cNvSpPr>
            <p:nvPr/>
          </p:nvSpPr>
          <p:spPr bwMode="auto">
            <a:xfrm>
              <a:off x="3635375" y="2420938"/>
              <a:ext cx="2971800" cy="4635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Преобразование</a:t>
              </a:r>
            </a:p>
          </p:txBody>
        </p:sp>
        <p:sp>
          <p:nvSpPr>
            <p:cNvPr id="41994" name="Rectangle 9"/>
            <p:cNvSpPr>
              <a:spLocks noChangeArrowheads="1"/>
            </p:cNvSpPr>
            <p:nvPr/>
          </p:nvSpPr>
          <p:spPr bwMode="auto">
            <a:xfrm>
              <a:off x="3132138" y="3644900"/>
              <a:ext cx="3910012" cy="9128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uk-UA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Реагирование на изменение внешних факторов</a:t>
              </a:r>
              <a:endPara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995" name="Line 10"/>
            <p:cNvSpPr>
              <a:spLocks noChangeShapeType="1"/>
            </p:cNvSpPr>
            <p:nvPr/>
          </p:nvSpPr>
          <p:spPr bwMode="auto">
            <a:xfrm flipH="1" flipV="1">
              <a:off x="1312863" y="2235200"/>
              <a:ext cx="19050" cy="18415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996" name="Line 11"/>
            <p:cNvSpPr>
              <a:spLocks noChangeShapeType="1"/>
            </p:cNvSpPr>
            <p:nvPr/>
          </p:nvSpPr>
          <p:spPr bwMode="auto">
            <a:xfrm>
              <a:off x="8459788" y="2205038"/>
              <a:ext cx="0" cy="33115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997" name="Line 12"/>
            <p:cNvSpPr>
              <a:spLocks noChangeShapeType="1"/>
            </p:cNvSpPr>
            <p:nvPr/>
          </p:nvSpPr>
          <p:spPr bwMode="auto">
            <a:xfrm flipH="1">
              <a:off x="1331913" y="4076700"/>
              <a:ext cx="17684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998" name="AutoShape 13"/>
            <p:cNvSpPr>
              <a:spLocks noChangeArrowheads="1"/>
            </p:cNvSpPr>
            <p:nvPr/>
          </p:nvSpPr>
          <p:spPr bwMode="auto">
            <a:xfrm>
              <a:off x="179388" y="2133600"/>
              <a:ext cx="2346325" cy="163513"/>
            </a:xfrm>
            <a:prstGeom prst="rightArrow">
              <a:avLst>
                <a:gd name="adj1" fmla="val 50000"/>
                <a:gd name="adj2" fmla="val 358737"/>
              </a:avLst>
            </a:prstGeom>
            <a:solidFill>
              <a:srgbClr val="FFFFFF"/>
            </a:solidFill>
            <a:ln w="28575">
              <a:solidFill>
                <a:srgbClr val="3333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999" name="AutoShape 14"/>
            <p:cNvSpPr>
              <a:spLocks noChangeArrowheads="1"/>
            </p:cNvSpPr>
            <p:nvPr/>
          </p:nvSpPr>
          <p:spPr bwMode="auto">
            <a:xfrm>
              <a:off x="7956550" y="2133600"/>
              <a:ext cx="1187450" cy="128588"/>
            </a:xfrm>
            <a:prstGeom prst="rightArrow">
              <a:avLst>
                <a:gd name="adj1" fmla="val 50000"/>
                <a:gd name="adj2" fmla="val 230863"/>
              </a:avLst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ru-RU" altLang="ru-RU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000" name="Line 15"/>
            <p:cNvSpPr>
              <a:spLocks noChangeShapeType="1"/>
            </p:cNvSpPr>
            <p:nvPr/>
          </p:nvSpPr>
          <p:spPr bwMode="auto">
            <a:xfrm flipH="1" flipV="1">
              <a:off x="4932040" y="4509120"/>
              <a:ext cx="321" cy="7915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2001" name="Line 20"/>
            <p:cNvSpPr>
              <a:spLocks noChangeShapeType="1"/>
            </p:cNvSpPr>
            <p:nvPr/>
          </p:nvSpPr>
          <p:spPr bwMode="auto">
            <a:xfrm flipH="1">
              <a:off x="7019925" y="5516563"/>
              <a:ext cx="14398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628775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международном стандарте </a:t>
            </a:r>
            <a:r>
              <a:rPr lang="en-US" alt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alt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9000 и системе управления качеством </a:t>
            </a:r>
            <a:r>
              <a:rPr lang="en-US" alt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TQM</a:t>
            </a:r>
            <a:endParaRPr lang="ru-RU" altLang="ru-RU" sz="40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B03F65-D4DC-4958-BEFE-FC4623623038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09600"/>
            <a:ext cx="8135937" cy="803275"/>
          </a:xfrm>
        </p:spPr>
        <p:txBody>
          <a:bodyPr/>
          <a:lstStyle/>
          <a:p>
            <a:r>
              <a:rPr lang="ru-RU" altLang="ru-RU" sz="32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будет проходить нормально, если: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713788" cy="4852988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объемы входных потоков достаточны и их качество удовлетворяет установленным требованиям;</a:t>
            </a:r>
          </a:p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обеспечен необходимыми ресурсами, кадры обучены выполнению процесса, имеется достаточная мотивация на качественное и своевременное выполнение работы;</a:t>
            </a:r>
          </a:p>
          <a:p>
            <a:pPr marL="0" indent="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выполняются все внешние условия реализации процесса.</a:t>
            </a:r>
          </a:p>
        </p:txBody>
      </p:sp>
      <p:sp>
        <p:nvSpPr>
          <p:cNvPr id="44036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2DF1CB-DF7C-4A52-B0A3-56804CACD24B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8AB574-A1B2-4206-B8C0-D088E18196F5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46083" name="Группа 10"/>
          <p:cNvGrpSpPr>
            <a:grpSpLocks/>
          </p:cNvGrpSpPr>
          <p:nvPr/>
        </p:nvGrpSpPr>
        <p:grpSpPr bwMode="auto">
          <a:xfrm>
            <a:off x="179388" y="260350"/>
            <a:ext cx="8640762" cy="6192838"/>
            <a:chOff x="179512" y="260350"/>
            <a:chExt cx="8640638" cy="6192838"/>
          </a:xfrm>
        </p:grpSpPr>
        <p:sp>
          <p:nvSpPr>
            <p:cNvPr id="46084" name="Rectangle 2"/>
            <p:cNvSpPr>
              <a:spLocks noChangeArrowheads="1"/>
            </p:cNvSpPr>
            <p:nvPr/>
          </p:nvSpPr>
          <p:spPr bwMode="auto">
            <a:xfrm>
              <a:off x="539750" y="260350"/>
              <a:ext cx="7848600" cy="1223963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>
              <a:flatTx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2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 принцип</a:t>
              </a:r>
              <a:endParaRPr lang="ru-RU" alt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2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Системный подход к менеджменту</a:t>
              </a:r>
              <a:endParaRPr lang="ru-RU" alt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085" name="Oval 3"/>
            <p:cNvSpPr>
              <a:spLocks noChangeArrowheads="1"/>
            </p:cNvSpPr>
            <p:nvPr/>
          </p:nvSpPr>
          <p:spPr bwMode="auto">
            <a:xfrm>
              <a:off x="179512" y="2205038"/>
              <a:ext cx="3779713" cy="20160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способности к саморазвитию и улучшению</a:t>
              </a:r>
            </a:p>
          </p:txBody>
        </p:sp>
        <p:sp>
          <p:nvSpPr>
            <p:cNvPr id="46086" name="Oval 4"/>
            <p:cNvSpPr>
              <a:spLocks noChangeArrowheads="1"/>
            </p:cNvSpPr>
            <p:nvPr/>
          </p:nvSpPr>
          <p:spPr bwMode="auto">
            <a:xfrm>
              <a:off x="4859338" y="2205038"/>
              <a:ext cx="3960812" cy="17287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Координация всех аспектов деятельности</a:t>
              </a:r>
            </a:p>
          </p:txBody>
        </p:sp>
        <p:sp>
          <p:nvSpPr>
            <p:cNvPr id="46087" name="Oval 5"/>
            <p:cNvSpPr>
              <a:spLocks noChangeArrowheads="1"/>
            </p:cNvSpPr>
            <p:nvPr/>
          </p:nvSpPr>
          <p:spPr bwMode="auto">
            <a:xfrm>
              <a:off x="2051050" y="4437063"/>
              <a:ext cx="4897438" cy="20161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Вовлечения всех сотрудников в управление</a:t>
              </a:r>
            </a:p>
          </p:txBody>
        </p:sp>
        <p:sp>
          <p:nvSpPr>
            <p:cNvPr id="46088" name="Line 6"/>
            <p:cNvSpPr>
              <a:spLocks noChangeShapeType="1"/>
            </p:cNvSpPr>
            <p:nvPr/>
          </p:nvSpPr>
          <p:spPr bwMode="auto">
            <a:xfrm flipH="1">
              <a:off x="1979712" y="1484784"/>
              <a:ext cx="1394396" cy="720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89" name="Line 7"/>
            <p:cNvSpPr>
              <a:spLocks noChangeShapeType="1"/>
            </p:cNvSpPr>
            <p:nvPr/>
          </p:nvSpPr>
          <p:spPr bwMode="auto">
            <a:xfrm>
              <a:off x="5004049" y="1484784"/>
              <a:ext cx="1728540" cy="7202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6090" name="Line 8"/>
            <p:cNvSpPr>
              <a:spLocks noChangeShapeType="1"/>
            </p:cNvSpPr>
            <p:nvPr/>
          </p:nvSpPr>
          <p:spPr bwMode="auto">
            <a:xfrm flipH="1">
              <a:off x="4427538" y="1484784"/>
              <a:ext cx="446" cy="29522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CB43A6-F02F-4DD2-A78F-087A57148E49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48131" name="Группа 8"/>
          <p:cNvGrpSpPr>
            <a:grpSpLocks/>
          </p:cNvGrpSpPr>
          <p:nvPr/>
        </p:nvGrpSpPr>
        <p:grpSpPr bwMode="auto">
          <a:xfrm>
            <a:off x="250825" y="476250"/>
            <a:ext cx="8642350" cy="5472113"/>
            <a:chOff x="250825" y="476250"/>
            <a:chExt cx="8642350" cy="5472113"/>
          </a:xfrm>
        </p:grpSpPr>
        <p:sp>
          <p:nvSpPr>
            <p:cNvPr id="48132" name="Rectangle 2"/>
            <p:cNvSpPr>
              <a:spLocks noChangeArrowheads="1"/>
            </p:cNvSpPr>
            <p:nvPr/>
          </p:nvSpPr>
          <p:spPr bwMode="auto">
            <a:xfrm>
              <a:off x="250825" y="476250"/>
              <a:ext cx="8569325" cy="1844675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  <a:contourClr>
                <a:srgbClr val="FFFFFF"/>
              </a:contourClr>
            </a:sp3d>
          </p:spPr>
          <p:txBody>
            <a:bodyPr>
              <a:flatTx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6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 принцип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600" b="1" i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Постоянное улучшение деятельности  организации</a:t>
              </a:r>
              <a:endParaRPr lang="ru-RU" altLang="ru-RU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133" name="Oval 3"/>
            <p:cNvSpPr>
              <a:spLocks noChangeArrowheads="1"/>
            </p:cNvSpPr>
            <p:nvPr/>
          </p:nvSpPr>
          <p:spPr bwMode="auto">
            <a:xfrm>
              <a:off x="5003800" y="3357563"/>
              <a:ext cx="3889375" cy="22316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поиск новых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методов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управления</a:t>
              </a:r>
            </a:p>
          </p:txBody>
        </p:sp>
        <p:sp>
          <p:nvSpPr>
            <p:cNvPr id="48134" name="Line 4"/>
            <p:cNvSpPr>
              <a:spLocks noChangeShapeType="1"/>
            </p:cNvSpPr>
            <p:nvPr/>
          </p:nvSpPr>
          <p:spPr bwMode="auto">
            <a:xfrm flipH="1">
              <a:off x="2195512" y="2276872"/>
              <a:ext cx="1512391" cy="122356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8135" name="Oval 5"/>
            <p:cNvSpPr>
              <a:spLocks noChangeArrowheads="1"/>
            </p:cNvSpPr>
            <p:nvPr/>
          </p:nvSpPr>
          <p:spPr bwMode="auto">
            <a:xfrm>
              <a:off x="250825" y="3500438"/>
              <a:ext cx="4321175" cy="244792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Создание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информационного базиса аналитической системы</a:t>
              </a:r>
            </a:p>
          </p:txBody>
        </p:sp>
        <p:sp>
          <p:nvSpPr>
            <p:cNvPr id="48136" name="Line 6"/>
            <p:cNvSpPr>
              <a:spLocks noChangeShapeType="1"/>
            </p:cNvSpPr>
            <p:nvPr/>
          </p:nvSpPr>
          <p:spPr bwMode="auto">
            <a:xfrm>
              <a:off x="4716016" y="2276872"/>
              <a:ext cx="2016572" cy="10806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E3038B-3525-4C69-9571-1760C9A357E5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ChangeArrowheads="1"/>
          </p:cNvSpPr>
          <p:nvPr/>
        </p:nvSpPr>
        <p:spPr bwMode="auto">
          <a:xfrm>
            <a:off x="827088" y="620713"/>
            <a:ext cx="7921625" cy="1871662"/>
          </a:xfrm>
          <a:prstGeom prst="rect">
            <a:avLst/>
          </a:prstGeom>
          <a:solidFill>
            <a:srgbClr val="FF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>
            <a:flatTx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принцип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4000" b="1" i="1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на основе фактов</a:t>
            </a:r>
            <a:endParaRPr lang="ru-RU" altLang="ru-RU" sz="4000" b="1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80" name="Oval 3"/>
          <p:cNvSpPr>
            <a:spLocks noChangeArrowheads="1"/>
          </p:cNvSpPr>
          <p:nvPr/>
        </p:nvSpPr>
        <p:spPr bwMode="auto">
          <a:xfrm>
            <a:off x="4606925" y="3933825"/>
            <a:ext cx="4537075" cy="18002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на основе обработанной информации</a:t>
            </a:r>
          </a:p>
        </p:txBody>
      </p:sp>
      <p:sp>
        <p:nvSpPr>
          <p:cNvPr id="50181" name="Line 4"/>
          <p:cNvSpPr>
            <a:spLocks noChangeShapeType="1"/>
          </p:cNvSpPr>
          <p:nvPr/>
        </p:nvSpPr>
        <p:spPr bwMode="auto">
          <a:xfrm flipH="1">
            <a:off x="2955925" y="5156200"/>
            <a:ext cx="460375" cy="415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2" name="Oval 5"/>
          <p:cNvSpPr>
            <a:spLocks noChangeArrowheads="1"/>
          </p:cNvSpPr>
          <p:nvPr/>
        </p:nvSpPr>
        <p:spPr bwMode="auto">
          <a:xfrm>
            <a:off x="250825" y="3933825"/>
            <a:ext cx="4248150" cy="1727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ее анализ</a:t>
            </a:r>
          </a:p>
        </p:txBody>
      </p:sp>
      <p:sp>
        <p:nvSpPr>
          <p:cNvPr id="50183" name="Line 6"/>
          <p:cNvSpPr>
            <a:spLocks noChangeShapeType="1"/>
          </p:cNvSpPr>
          <p:nvPr/>
        </p:nvSpPr>
        <p:spPr bwMode="auto">
          <a:xfrm flipH="1">
            <a:off x="2411413" y="2492375"/>
            <a:ext cx="1800225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4" name="Line 7"/>
          <p:cNvSpPr>
            <a:spLocks noChangeShapeType="1"/>
          </p:cNvSpPr>
          <p:nvPr/>
        </p:nvSpPr>
        <p:spPr bwMode="auto">
          <a:xfrm>
            <a:off x="5003800" y="2492375"/>
            <a:ext cx="1728788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8207375" cy="2520950"/>
          </a:xfrm>
          <a:solidFill>
            <a:srgbClr val="FFFFFF"/>
          </a:solidFill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</p:spPr>
        <p:txBody>
          <a:bodyPr>
            <a:flatTx/>
          </a:bodyPr>
          <a:lstStyle/>
          <a:p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принцип</a:t>
            </a:r>
            <a:b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Взаимовыгодные отношения </a:t>
            </a:r>
            <a:b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поставщиками и потребителями</a:t>
            </a:r>
          </a:p>
        </p:txBody>
      </p:sp>
      <p:sp>
        <p:nvSpPr>
          <p:cNvPr id="52227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B2F7AE-2C19-4050-ADEB-DB2244C13B23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2228" name="TextBox 3"/>
          <p:cNvSpPr txBox="1">
            <a:spLocks noChangeArrowheads="1"/>
          </p:cNvSpPr>
          <p:nvPr/>
        </p:nvSpPr>
        <p:spPr bwMode="auto">
          <a:xfrm>
            <a:off x="755650" y="4508500"/>
            <a:ext cx="777716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ее поставщики взаимозависимы,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отношения взаимной выгоды повышают способность обеих сторон создавать ценности.</a:t>
            </a:r>
            <a:br>
              <a:rPr lang="ru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Содержимое 2"/>
          <p:cNvSpPr>
            <a:spLocks noGrp="1"/>
          </p:cNvSpPr>
          <p:nvPr>
            <p:ph idx="1"/>
          </p:nvPr>
        </p:nvSpPr>
        <p:spPr>
          <a:xfrm>
            <a:off x="250825" y="1052513"/>
            <a:ext cx="8569325" cy="5400675"/>
          </a:xfrm>
        </p:spPr>
        <p:txBody>
          <a:bodyPr rtlCol="0">
            <a:normAutofit lnSpcReduction="10000"/>
          </a:bodyPr>
          <a:lstStyle/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управленческих решений с учетом производственно-экономических,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социальных,  рыночных факторов; 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целей и ресурсов, их сбалансированность;  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Полнота учета потребностей в ресурсах;  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внутреннего и внешнего контроля качества;  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Непрерывность и этапность осуществления контроля качества, развитие систему правления 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300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качеством и др.</a:t>
            </a:r>
          </a:p>
          <a:p>
            <a:pPr marL="0" indent="0" algn="just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altLang="ru-RU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427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9F40DB-6D98-485C-8E98-A9C0C708718B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825" y="260350"/>
            <a:ext cx="87725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Специфические принципы управления качеством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93662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Функциональная схема управления качеством продукции на предприятии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5299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D18A6A-B69B-4EA1-8533-0E60D3B3F77A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55300" name="Рисунок 4" descr="http://kursach.com/!mehedjment/1_3_4.files/image0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076325"/>
            <a:ext cx="6880225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1" name="TextBox 5"/>
          <p:cNvSpPr txBox="1">
            <a:spLocks noChangeArrowheads="1"/>
          </p:cNvSpPr>
          <p:nvPr/>
        </p:nvSpPr>
        <p:spPr bwMode="auto">
          <a:xfrm>
            <a:off x="1042988" y="6308725"/>
            <a:ext cx="669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Петля качества (соответственно жизненному циклу)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191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Постулаты качества Эдварда </a:t>
            </a:r>
            <a:r>
              <a:rPr lang="ru-RU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Деминга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32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88012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 Сделать постоянной целью улучшение качества продукции и услуг;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Принять новую философию;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Прекратить зависимость от инспекции;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Прекратить покупки, руководясь низкой ценой;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altLang="ru-RU" sz="2800" b="1" smtClean="0"/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Улучшать каждый процесс;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Учить всех, в том числе администрацию;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altLang="ru-RU" sz="2800" b="1" smtClean="0"/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методы руководства;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altLang="ru-RU" sz="2800" b="1" smtClean="0"/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Изгонять страх;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Уничтожать барьеры между подразделениями;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Отбросить лозунг и призывы, неподкрепленные соответствующими действиями и средствами;    </a:t>
            </a:r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00C3E9-3FB0-4473-A657-1BA4F8609FB4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Содержимое 2"/>
          <p:cNvSpPr>
            <a:spLocks noGrp="1"/>
          </p:cNvSpPr>
          <p:nvPr>
            <p:ph idx="1"/>
          </p:nvPr>
        </p:nvSpPr>
        <p:spPr>
          <a:xfrm>
            <a:off x="179388" y="260350"/>
            <a:ext cx="8785225" cy="6481763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Tx/>
              <a:buAutoNum type="arabicPeriod" startAt="11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Исключить количественные нормы для работников и количественные характеристики для администрации;</a:t>
            </a:r>
          </a:p>
          <a:p>
            <a:pPr marL="0" indent="0" algn="just">
              <a:spcBef>
                <a:spcPct val="0"/>
              </a:spcBef>
              <a:buFontTx/>
              <a:buAutoNum type="arabicPeriod" startAt="11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Устранить барьеры, которые не позволяют людям гордиться своей квалификацией;</a:t>
            </a:r>
          </a:p>
          <a:p>
            <a:pPr marL="0" indent="0" algn="just">
              <a:spcBef>
                <a:spcPct val="0"/>
              </a:spcBef>
              <a:buFontTx/>
              <a:buAutoNum type="arabicPeriod" startAt="11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Поощрять образование и самосовершенствование;</a:t>
            </a:r>
          </a:p>
          <a:p>
            <a:pPr marL="0" indent="0" algn="just">
              <a:spcBef>
                <a:spcPct val="0"/>
              </a:spcBef>
              <a:buFontTx/>
              <a:buAutoNum type="arabicPeriod" startAt="11"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Четко устанавливать обязанности руководства высшего звена в сфере качества. 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ru-RU" altLang="ru-RU" sz="2400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Преграды при решении проблем качества по Э. Демингу:</a:t>
            </a:r>
          </a:p>
          <a:p>
            <a:pPr marL="0" indent="0" algn="just">
              <a:spcBef>
                <a:spcPct val="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надежды на моментальные решения;</a:t>
            </a:r>
          </a:p>
          <a:p>
            <a:pPr marL="0" indent="0" algn="just">
              <a:spcBef>
                <a:spcPct val="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поиск примеров, которые можно скопировать;</a:t>
            </a:r>
          </a:p>
          <a:p>
            <a:pPr marL="0" indent="0" algn="just">
              <a:spcBef>
                <a:spcPct val="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 проблемы не такие, как у других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 algn="just">
              <a:spcBef>
                <a:spcPct val="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отдел качества занимается всеми проблемами качества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0" indent="0" algn="just">
              <a:spcBef>
                <a:spcPct val="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altLang="ru-RU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кто-то собирается нам помочь, то должен понимать все в нашем деле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0" indent="0" algn="just">
              <a:spcBef>
                <a:spcPct val="0"/>
              </a:spcBef>
              <a:buFontTx/>
              <a:buNone/>
            </a:pPr>
            <a:endParaRPr lang="ru-RU" altLang="ru-RU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47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233EDB-08D1-4612-A4D4-29DE8A0CC98F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одержимое 2"/>
          <p:cNvSpPr>
            <a:spLocks noGrp="1"/>
          </p:cNvSpPr>
          <p:nvPr>
            <p:ph idx="1"/>
          </p:nvPr>
        </p:nvSpPr>
        <p:spPr>
          <a:xfrm>
            <a:off x="107950" y="260350"/>
            <a:ext cx="8928100" cy="6264275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58371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35EB8A-0653-45AA-9F6B-D9A245812369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58372" name="Группа 35"/>
          <p:cNvGrpSpPr>
            <a:grpSpLocks/>
          </p:cNvGrpSpPr>
          <p:nvPr/>
        </p:nvGrpSpPr>
        <p:grpSpPr bwMode="auto">
          <a:xfrm>
            <a:off x="179388" y="404813"/>
            <a:ext cx="8856662" cy="5256212"/>
            <a:chOff x="179512" y="404664"/>
            <a:chExt cx="8856984" cy="5256584"/>
          </a:xfrm>
        </p:grpSpPr>
        <p:sp>
          <p:nvSpPr>
            <p:cNvPr id="5" name="Овал 4"/>
            <p:cNvSpPr/>
            <p:nvPr/>
          </p:nvSpPr>
          <p:spPr>
            <a:xfrm>
              <a:off x="2051242" y="404664"/>
              <a:ext cx="5689807" cy="86366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«Смертельные болезни»</a:t>
              </a:r>
            </a:p>
            <a:p>
              <a:pPr algn="ctr" eaLnBrk="1" hangingPunct="1">
                <a:defRPr/>
              </a:pPr>
              <a:r>
                <a:rPr lang="ru-RU" sz="2400" i="1" u="sng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по Э. </a:t>
              </a:r>
              <a:r>
                <a:rPr lang="ru-RU" sz="2400" i="1" u="sng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Демингу</a:t>
              </a:r>
              <a:endPara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5004099" y="4292726"/>
              <a:ext cx="3527553" cy="1368522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ориентация компании исключительно на количественные показатели</a:t>
              </a:r>
            </a:p>
          </p:txBody>
        </p:sp>
        <p:sp>
          <p:nvSpPr>
            <p:cNvPr id="7" name="Овал 6"/>
            <p:cNvSpPr/>
            <p:nvPr/>
          </p:nvSpPr>
          <p:spPr>
            <a:xfrm>
              <a:off x="3275250" y="2276458"/>
              <a:ext cx="2808389" cy="865249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утрата постоянства цели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6372574" y="2492374"/>
              <a:ext cx="2663922" cy="1008134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ежегодное оценивание деловых качеств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179512" y="2492374"/>
              <a:ext cx="2592481" cy="936691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ориентация на сегодняшний успех</a:t>
              </a:r>
            </a:p>
          </p:txBody>
        </p:sp>
        <p:sp>
          <p:nvSpPr>
            <p:cNvPr id="10" name="Овал 9"/>
            <p:cNvSpPr/>
            <p:nvPr/>
          </p:nvSpPr>
          <p:spPr>
            <a:xfrm>
              <a:off x="1116171" y="4365756"/>
              <a:ext cx="3456113" cy="1224050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частое изменение руководителями высшего звена места работы</a:t>
              </a:r>
            </a:p>
          </p:txBody>
        </p:sp>
        <p:cxnSp>
          <p:nvCxnSpPr>
            <p:cNvPr id="24" name="Прямая со стрелкой 23"/>
            <p:cNvCxnSpPr/>
            <p:nvPr/>
          </p:nvCxnSpPr>
          <p:spPr>
            <a:xfrm>
              <a:off x="4572284" y="1268325"/>
              <a:ext cx="0" cy="10081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2843434" y="1196882"/>
              <a:ext cx="360375" cy="31688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5940758" y="1268325"/>
              <a:ext cx="503256" cy="30244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6732950" y="1196882"/>
              <a:ext cx="863631" cy="12954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 flipH="1">
              <a:off x="1403518" y="1052410"/>
              <a:ext cx="1008100" cy="143996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935385"/>
          </a:xfrm>
        </p:spPr>
        <p:txBody>
          <a:bodyPr/>
          <a:lstStyle/>
          <a:p>
            <a:pPr algn="ctr"/>
            <a:r>
              <a:rPr lang="uk-UA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систем </a:t>
            </a:r>
            <a:r>
              <a:rPr lang="uk-UA" alt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управлення </a:t>
            </a:r>
            <a:r>
              <a:rPr lang="uk-UA" altLang="ru-RU" sz="4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  <a:endParaRPr lang="ru-RU" alt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640763" cy="467995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общей теории управления;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органическая составляющая системы управления предприятием;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потребностей потребителей;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всего персонала организации;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ru-RU" alt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качеством создается на основе разработанной модели; </a:t>
            </a:r>
          </a:p>
        </p:txBody>
      </p:sp>
      <p:sp>
        <p:nvSpPr>
          <p:cNvPr id="1434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468311-7DB3-4CBC-9FCE-F5E72508B660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052513"/>
            <a:ext cx="7653337" cy="5545137"/>
          </a:xfrm>
          <a:noFill/>
        </p:spPr>
      </p:pic>
      <p:sp>
        <p:nvSpPr>
          <p:cNvPr id="5939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CBBFF9-29FC-4D21-B21B-07C47729CE45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8175" y="260350"/>
            <a:ext cx="5734050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действий по Э. </a:t>
            </a:r>
            <a:r>
              <a:rPr lang="ru-RU" sz="32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Демингу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0"/>
            <a:ext cx="8964612" cy="1916113"/>
          </a:xfrm>
        </p:spPr>
        <p:txBody>
          <a:bodyPr rtlCol="0">
            <a:normAutofit/>
          </a:bodyPr>
          <a:lstStyle/>
          <a:p>
            <a:pPr marL="609600" indent="-609600"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alt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Общим термином  </a:t>
            </a:r>
            <a:r>
              <a:rPr lang="en-US" alt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alt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9000</a:t>
            </a:r>
            <a:r>
              <a:rPr lang="ru-RU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обозначают группу международным стандартов по управлению качеством, разработанных Международной организацией  по стандартизации  </a:t>
            </a:r>
            <a:r>
              <a:rPr lang="en-US" alt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endParaRPr lang="ru-RU" alt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D8EF05-2728-48AC-944A-10B93B6AF40C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908175" y="1773238"/>
          <a:ext cx="62484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MS Org Chart" r:id="rId4" imgW="4572000" imgH="4114800" progId="OrgPlusWOPX.4">
                  <p:embed followColorScheme="full"/>
                </p:oleObj>
              </mc:Choice>
              <mc:Fallback>
                <p:oleObj name="MS Org Chart" r:id="rId4" imgW="4572000" imgH="4114800" progId="OrgPlusWOPX.4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773238"/>
                        <a:ext cx="62484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620713"/>
            <a:ext cx="8153400" cy="2362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ИСО 9000-1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"Общее руководство качеством и стандарты по обеспечению качества. Руководящие указания по выбору и применению".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ИСО 9001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(ГОСТ Р ИСО 9001-96) "Системы качества. Модель обеспечения качества при проектировании, разработке, производстве, монтаже и обслуживании".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DEEB84-0491-48C1-90C8-36A4AB632F20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458200" cy="51117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ИСО 9002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 9002-96)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"Системы качества.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обеспечения качества при производстве, монтаже и обслуживании".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ИСО 9003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ГОСТ Р ИСО 9003-96)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"Системы качества.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обеспечения качества при окончательном контроле и испытаниях".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6DC902-AA73-40D5-B672-FDC936BFC849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052513"/>
            <a:ext cx="6842125" cy="4105275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ИСО 9004-1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"Управление качеством и элементы системы качества.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Руководящие указания«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ИСО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8402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"Управление качеством и обеспечение качества. Словарь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". Устанавливает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 и определение терминов, применяемых в МС семейства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ИСО9000.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A7F1BD-18ED-433B-856F-527F310FB5B9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принципы менеджмента качества стандартов серии </a:t>
            </a:r>
            <a:r>
              <a:rPr lang="en-US" alt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</a:t>
            </a:r>
            <a:r>
              <a:rPr lang="ru-RU" alt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9000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600200"/>
            <a:ext cx="8856663" cy="5068888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Ориентация на потребителя;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 руководителя;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всех сотрудников;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Процессный подход;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Системный подход к менеджменту;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Постоянное улучшение деятельности  организации;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на основе фактов;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ru-RU" altLang="ru-RU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Взаимовыгодные отношения с поставщиками и потребителями;</a:t>
            </a:r>
          </a:p>
        </p:txBody>
      </p:sp>
      <p:sp>
        <p:nvSpPr>
          <p:cNvPr id="2458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DD66F6-62C7-415B-8CF2-355D0BC46424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8613" y="544513"/>
            <a:ext cx="7772400" cy="1470025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Система  управления качеством </a:t>
            </a:r>
            <a:r>
              <a:rPr lang="en-US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TQM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205038"/>
            <a:ext cx="6985000" cy="3454400"/>
          </a:xfrm>
        </p:spPr>
        <p:txBody>
          <a:bodyPr/>
          <a:lstStyle/>
          <a:p>
            <a:pPr algn="l"/>
            <a:r>
              <a:rPr lang="en-US" altLang="ru-RU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uk-UA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полный, тотальный</a:t>
            </a:r>
            <a:endParaRPr lang="ru-RU" altLang="ru-RU" sz="3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качество</a:t>
            </a:r>
            <a:endParaRPr lang="en-US" altLang="ru-RU" sz="36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ru-RU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управление </a:t>
            </a:r>
          </a:p>
        </p:txBody>
      </p:sp>
      <p:sp>
        <p:nvSpPr>
          <p:cNvPr id="26628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831CDC-399D-454A-B526-51BA7A30A2B6}" type="slidenum">
              <a:rPr lang="ru-RU" altLang="ru-RU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725</TotalTime>
  <Words>600</Words>
  <Application>Microsoft Office PowerPoint</Application>
  <PresentationFormat>Экран (4:3)</PresentationFormat>
  <Paragraphs>231</Paragraphs>
  <Slides>30</Slides>
  <Notes>18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Trebuchet MS</vt:lpstr>
      <vt:lpstr>Wingdings 3</vt:lpstr>
      <vt:lpstr>Times New Roman</vt:lpstr>
      <vt:lpstr>Wingdings</vt:lpstr>
      <vt:lpstr>Аспект</vt:lpstr>
      <vt:lpstr>MS Organization Chart 2.0</vt:lpstr>
      <vt:lpstr>УПРАВЛЕНИЕ  КАЧЕСТВОМ   С ИСПОЛЬЗОВАНИЕМ ИНСТРУМЕНТОВ МЕНЕДЖМЕНТА  КАЧЕСТВА НА  ОСНОВЕ МЕЖДУНАРОДНЫХ  СТАНДАРТОВ  ИСО  СЕРИИ 9000</vt:lpstr>
      <vt:lpstr>Понятие о международном стандарте ISO 9000 и системе управления качеством TQM</vt:lpstr>
      <vt:lpstr>Основа систем управлення качества</vt:lpstr>
      <vt:lpstr>Презентация PowerPoint</vt:lpstr>
      <vt:lpstr>ИСО 9000-1 "Общее руководство качеством и стандарты по обеспечению качества. Руководящие указания по выбору и применению". ИСО 9001  (ГОСТ Р ИСО 9001-96) "Системы качества. Модель обеспечения качества при проектировании, разработке, производстве, монтаже и обслуживании". </vt:lpstr>
      <vt:lpstr>ИСО 9002  (ГОСТ Р ИСО 9002-96)  "Системы качества. Модель обеспечения качества при производстве, монтаже и обслуживании". ИСО 9003 (ГОСТ Р ИСО 9003-96)  "Системы качества. Модель обеспечения качества при окончательном контроле и испытаниях".  </vt:lpstr>
      <vt:lpstr>ИСО 9004-1 "Управление качеством и элементы системы качества.  Руководящие указания« ИСО 8402  "Управление качеством и обеспечение качества. Словарь". Устанавливает перечень и определение терминов, применяемых в МС семейства  ИСО9000. </vt:lpstr>
      <vt:lpstr>Основные принципы менеджмента качества стандартов серии ISO 9000</vt:lpstr>
      <vt:lpstr>Система  управления качеством TQM </vt:lpstr>
      <vt:lpstr>Основные принципы TQM</vt:lpstr>
      <vt:lpstr>1 принцип    Ориентация на потребителя</vt:lpstr>
      <vt:lpstr>Презентация PowerPoint</vt:lpstr>
      <vt:lpstr>Презентация PowerPoint</vt:lpstr>
      <vt:lpstr>2 принцип Лидерство руководителя</vt:lpstr>
      <vt:lpstr>Презентация PowerPoint</vt:lpstr>
      <vt:lpstr>Презентация PowerPoint</vt:lpstr>
      <vt:lpstr>4 принцип Процессный подход</vt:lpstr>
      <vt:lpstr>Презентация PowerPoint</vt:lpstr>
      <vt:lpstr>Презентация PowerPoint</vt:lpstr>
      <vt:lpstr>Процесс будет проходить нормально, если:</vt:lpstr>
      <vt:lpstr>Презентация PowerPoint</vt:lpstr>
      <vt:lpstr>Презентация PowerPoint</vt:lpstr>
      <vt:lpstr>Презентация PowerPoint</vt:lpstr>
      <vt:lpstr>8 принцип Взаимовыгодные отношения  с поставщиками и потребителями</vt:lpstr>
      <vt:lpstr>Презентация PowerPoint</vt:lpstr>
      <vt:lpstr>Функциональная схема управления качеством продукции на предприятии  </vt:lpstr>
      <vt:lpstr>Постулаты качества Эдварда Деминга</vt:lpstr>
      <vt:lpstr>Презентация PowerPoint</vt:lpstr>
      <vt:lpstr>Презентация PowerPoint</vt:lpstr>
      <vt:lpstr>Презентация PowerPoint</vt:lpstr>
    </vt:vector>
  </TitlesOfParts>
  <Company>ksaa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 КАЧЕСТВОМ  С ИСПОЛЬЗОВАНИЕМ ИНСТРУМЕНТОВ МЕНЕДЖМЕНТА  КАЧЕСТВА НА  ОСНОВЕ МЕЖДУНАРОДНЫХ  СТАНДАРТОВ  ИСО  СЕРИИ 9000</dc:title>
  <dc:creator>*</dc:creator>
  <cp:lastModifiedBy>Пользователь</cp:lastModifiedBy>
  <cp:revision>62</cp:revision>
  <dcterms:created xsi:type="dcterms:W3CDTF">2005-12-06T18:32:51Z</dcterms:created>
  <dcterms:modified xsi:type="dcterms:W3CDTF">2020-10-31T18:49:42Z</dcterms:modified>
</cp:coreProperties>
</file>