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60" r:id="rId5"/>
    <p:sldId id="274" r:id="rId6"/>
    <p:sldId id="275" r:id="rId7"/>
    <p:sldId id="276" r:id="rId8"/>
    <p:sldId id="278" r:id="rId9"/>
    <p:sldId id="279" r:id="rId10"/>
    <p:sldId id="280" r:id="rId11"/>
    <p:sldId id="282" r:id="rId12"/>
    <p:sldId id="283" r:id="rId13"/>
    <p:sldId id="284" r:id="rId14"/>
    <p:sldId id="286" r:id="rId15"/>
    <p:sldId id="287" r:id="rId16"/>
    <p:sldId id="289" r:id="rId17"/>
    <p:sldId id="291" r:id="rId18"/>
    <p:sldId id="292" r:id="rId19"/>
    <p:sldId id="298" r:id="rId20"/>
    <p:sldId id="290" r:id="rId21"/>
    <p:sldId id="299" r:id="rId22"/>
    <p:sldId id="300" r:id="rId23"/>
    <p:sldId id="301" r:id="rId24"/>
    <p:sldId id="293" r:id="rId25"/>
    <p:sldId id="310" r:id="rId26"/>
    <p:sldId id="311" r:id="rId27"/>
    <p:sldId id="294" r:id="rId28"/>
    <p:sldId id="295" r:id="rId29"/>
    <p:sldId id="305" r:id="rId30"/>
    <p:sldId id="297" r:id="rId31"/>
    <p:sldId id="303" r:id="rId32"/>
    <p:sldId id="304" r:id="rId33"/>
    <p:sldId id="312" r:id="rId34"/>
    <p:sldId id="313" r:id="rId35"/>
    <p:sldId id="306" r:id="rId36"/>
    <p:sldId id="314" r:id="rId37"/>
    <p:sldId id="30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4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5E4FD-3F87-42D8-8313-EED5BA793A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D244DEF-57E7-43CF-B823-DE831227C0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метрология</a:t>
          </a:r>
        </a:p>
      </dgm:t>
    </dgm:pt>
    <dgm:pt modelId="{BCE89C38-8E4A-4A56-B4D1-B1DC9E29C89B}" type="parTrans" cxnId="{FA83A6E9-E33D-4988-8EA3-5A92B15FB746}">
      <dgm:prSet/>
      <dgm:spPr/>
    </dgm:pt>
    <dgm:pt modelId="{4FF64567-3C27-4D45-8155-4E193EBD613D}" type="sibTrans" cxnId="{FA83A6E9-E33D-4988-8EA3-5A92B15FB746}">
      <dgm:prSet/>
      <dgm:spPr/>
    </dgm:pt>
    <dgm:pt modelId="{1CAE9094-40C6-477D-8E23-89191FEE26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теоретическая</a:t>
          </a:r>
        </a:p>
      </dgm:t>
    </dgm:pt>
    <dgm:pt modelId="{22E13385-05CD-4701-BB80-EB11FDFACDDF}" type="parTrans" cxnId="{980A0629-B292-4E0F-8B51-D34176CCA339}">
      <dgm:prSet/>
      <dgm:spPr/>
    </dgm:pt>
    <dgm:pt modelId="{B35DE42D-8207-48F6-94D3-BD0164424F62}" type="sibTrans" cxnId="{980A0629-B292-4E0F-8B51-D34176CCA339}">
      <dgm:prSet/>
      <dgm:spPr/>
    </dgm:pt>
    <dgm:pt modelId="{660F49AE-67CA-489E-993E-7C32C8C7D7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прикладная</a:t>
          </a:r>
        </a:p>
      </dgm:t>
    </dgm:pt>
    <dgm:pt modelId="{EDF4E1C1-8190-44DD-B074-1F5F4D77FC8B}" type="parTrans" cxnId="{77E3BB21-ADE8-4D11-A18F-9B3B818ABCFD}">
      <dgm:prSet/>
      <dgm:spPr/>
    </dgm:pt>
    <dgm:pt modelId="{5253F706-0C6F-41B7-B88B-6D50DE7A2BDD}" type="sibTrans" cxnId="{77E3BB21-ADE8-4D11-A18F-9B3B818ABCFD}">
      <dgm:prSet/>
      <dgm:spPr/>
    </dgm:pt>
    <dgm:pt modelId="{0CA6BC30-8150-4C04-AFF1-DC27C1643B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законодательная</a:t>
          </a:r>
        </a:p>
      </dgm:t>
    </dgm:pt>
    <dgm:pt modelId="{1F4F9F33-B74E-4590-9997-87B2D4664C7C}" type="parTrans" cxnId="{AF700668-48CE-421C-92CB-925EC76F5D62}">
      <dgm:prSet/>
      <dgm:spPr/>
    </dgm:pt>
    <dgm:pt modelId="{53AA4813-AE03-4F29-B32A-21D95E051B91}" type="sibTrans" cxnId="{AF700668-48CE-421C-92CB-925EC76F5D62}">
      <dgm:prSet/>
      <dgm:spPr/>
    </dgm:pt>
    <dgm:pt modelId="{6FBFF2D2-8917-4167-A1F0-8699AED3E0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историческая</a:t>
          </a:r>
        </a:p>
      </dgm:t>
    </dgm:pt>
    <dgm:pt modelId="{76AAD408-2A59-48DB-A142-6F2BD9D6F9CC}" type="parTrans" cxnId="{ED94BE23-913D-450B-99AC-D301D876063D}">
      <dgm:prSet/>
      <dgm:spPr/>
    </dgm:pt>
    <dgm:pt modelId="{29E59311-A56F-4D39-8946-5467CBE60AAA}" type="sibTrans" cxnId="{ED94BE23-913D-450B-99AC-D301D876063D}">
      <dgm:prSet/>
      <dgm:spPr/>
    </dgm:pt>
    <dgm:pt modelId="{C73F83BC-CC92-46CC-B3C3-92A4A5261793}" type="pres">
      <dgm:prSet presAssocID="{B2C5E4FD-3F87-42D8-8313-EED5BA793A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26F2D0-D849-4282-A00B-8AC34BBC614B}" type="pres">
      <dgm:prSet presAssocID="{ED244DEF-57E7-43CF-B823-DE831227C01F}" presName="hierRoot1" presStyleCnt="0">
        <dgm:presLayoutVars>
          <dgm:hierBranch val="hang"/>
        </dgm:presLayoutVars>
      </dgm:prSet>
      <dgm:spPr/>
    </dgm:pt>
    <dgm:pt modelId="{20B85421-CEB9-41DF-BD9D-B3BE8C759275}" type="pres">
      <dgm:prSet presAssocID="{ED244DEF-57E7-43CF-B823-DE831227C01F}" presName="rootComposite1" presStyleCnt="0"/>
      <dgm:spPr/>
    </dgm:pt>
    <dgm:pt modelId="{F1DC4A2F-476E-46AC-9BAF-1B95625348C6}" type="pres">
      <dgm:prSet presAssocID="{ED244DEF-57E7-43CF-B823-DE831227C0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2A7991-54B9-449D-A290-16682DCD7EA5}" type="pres">
      <dgm:prSet presAssocID="{ED244DEF-57E7-43CF-B823-DE831227C0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1F38940-C18D-47B1-82FD-3A6A6449D55F}" type="pres">
      <dgm:prSet presAssocID="{ED244DEF-57E7-43CF-B823-DE831227C01F}" presName="hierChild2" presStyleCnt="0"/>
      <dgm:spPr/>
    </dgm:pt>
    <dgm:pt modelId="{363D45BF-D457-42DE-B573-2750F7CE8941}" type="pres">
      <dgm:prSet presAssocID="{22E13385-05CD-4701-BB80-EB11FDFACDDF}" presName="Name48" presStyleLbl="parChTrans1D2" presStyleIdx="0" presStyleCnt="4"/>
      <dgm:spPr/>
    </dgm:pt>
    <dgm:pt modelId="{6D3D5DB8-E49A-45BC-ADE5-C4197F58CCDE}" type="pres">
      <dgm:prSet presAssocID="{1CAE9094-40C6-477D-8E23-89191FEE26F6}" presName="hierRoot2" presStyleCnt="0">
        <dgm:presLayoutVars>
          <dgm:hierBranch/>
        </dgm:presLayoutVars>
      </dgm:prSet>
      <dgm:spPr/>
    </dgm:pt>
    <dgm:pt modelId="{3F00D7E9-30B1-4C26-AB22-723F8D96B6B4}" type="pres">
      <dgm:prSet presAssocID="{1CAE9094-40C6-477D-8E23-89191FEE26F6}" presName="rootComposite" presStyleCnt="0"/>
      <dgm:spPr/>
    </dgm:pt>
    <dgm:pt modelId="{8952DAFE-D007-4793-B27D-707020C793DE}" type="pres">
      <dgm:prSet presAssocID="{1CAE9094-40C6-477D-8E23-89191FEE26F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B4A2E-6583-4AE9-B506-FBB4901453BC}" type="pres">
      <dgm:prSet presAssocID="{1CAE9094-40C6-477D-8E23-89191FEE26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05C03A13-2096-46AC-91BA-FB7919F88A9C}" type="pres">
      <dgm:prSet presAssocID="{1CAE9094-40C6-477D-8E23-89191FEE26F6}" presName="hierChild4" presStyleCnt="0"/>
      <dgm:spPr/>
    </dgm:pt>
    <dgm:pt modelId="{6EE6192C-AB3E-4907-8AD8-EAFB2FF78A76}" type="pres">
      <dgm:prSet presAssocID="{1CAE9094-40C6-477D-8E23-89191FEE26F6}" presName="hierChild5" presStyleCnt="0"/>
      <dgm:spPr/>
    </dgm:pt>
    <dgm:pt modelId="{DD22F5B4-A54B-4E14-90C0-FF0581BD9FC0}" type="pres">
      <dgm:prSet presAssocID="{EDF4E1C1-8190-44DD-B074-1F5F4D77FC8B}" presName="Name48" presStyleLbl="parChTrans1D2" presStyleIdx="1" presStyleCnt="4"/>
      <dgm:spPr/>
    </dgm:pt>
    <dgm:pt modelId="{51DC833F-4AA1-4B2E-B671-851B1D4021FE}" type="pres">
      <dgm:prSet presAssocID="{660F49AE-67CA-489E-993E-7C32C8C7D7DF}" presName="hierRoot2" presStyleCnt="0">
        <dgm:presLayoutVars>
          <dgm:hierBranch/>
        </dgm:presLayoutVars>
      </dgm:prSet>
      <dgm:spPr/>
    </dgm:pt>
    <dgm:pt modelId="{6A4BD6FD-3934-4307-B3C4-5AC3AB5D04B7}" type="pres">
      <dgm:prSet presAssocID="{660F49AE-67CA-489E-993E-7C32C8C7D7DF}" presName="rootComposite" presStyleCnt="0"/>
      <dgm:spPr/>
    </dgm:pt>
    <dgm:pt modelId="{5554806D-14F8-48A5-B434-A5305DD24560}" type="pres">
      <dgm:prSet presAssocID="{660F49AE-67CA-489E-993E-7C32C8C7D7D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DF5E6-94CC-4F1D-B347-5B55F39BDC1A}" type="pres">
      <dgm:prSet presAssocID="{660F49AE-67CA-489E-993E-7C32C8C7D7D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9EBD5FE-1A28-4286-8527-5B37787B0E2E}" type="pres">
      <dgm:prSet presAssocID="{660F49AE-67CA-489E-993E-7C32C8C7D7DF}" presName="hierChild4" presStyleCnt="0"/>
      <dgm:spPr/>
    </dgm:pt>
    <dgm:pt modelId="{D869C7C9-8FDB-4878-9AD0-5F19E4BD67F9}" type="pres">
      <dgm:prSet presAssocID="{660F49AE-67CA-489E-993E-7C32C8C7D7DF}" presName="hierChild5" presStyleCnt="0"/>
      <dgm:spPr/>
    </dgm:pt>
    <dgm:pt modelId="{48DCDDD6-7CE4-498E-9FCB-10BA988678F7}" type="pres">
      <dgm:prSet presAssocID="{1F4F9F33-B74E-4590-9997-87B2D4664C7C}" presName="Name48" presStyleLbl="parChTrans1D2" presStyleIdx="2" presStyleCnt="4"/>
      <dgm:spPr/>
    </dgm:pt>
    <dgm:pt modelId="{FF8994AF-8024-4BA0-8A40-2D442B423146}" type="pres">
      <dgm:prSet presAssocID="{0CA6BC30-8150-4C04-AFF1-DC27C1643B05}" presName="hierRoot2" presStyleCnt="0">
        <dgm:presLayoutVars>
          <dgm:hierBranch/>
        </dgm:presLayoutVars>
      </dgm:prSet>
      <dgm:spPr/>
    </dgm:pt>
    <dgm:pt modelId="{FCBF3C55-B01C-4AB3-A25B-BF838E217485}" type="pres">
      <dgm:prSet presAssocID="{0CA6BC30-8150-4C04-AFF1-DC27C1643B05}" presName="rootComposite" presStyleCnt="0"/>
      <dgm:spPr/>
    </dgm:pt>
    <dgm:pt modelId="{947C3B3A-2C0E-4640-A74C-E2AFB8788751}" type="pres">
      <dgm:prSet presAssocID="{0CA6BC30-8150-4C04-AFF1-DC27C1643B0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DABA7-C990-4936-A672-479C1AAB33C9}" type="pres">
      <dgm:prSet presAssocID="{0CA6BC30-8150-4C04-AFF1-DC27C1643B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BBBFFE01-179F-4761-8B2C-06E1E72FF857}" type="pres">
      <dgm:prSet presAssocID="{0CA6BC30-8150-4C04-AFF1-DC27C1643B05}" presName="hierChild4" presStyleCnt="0"/>
      <dgm:spPr/>
    </dgm:pt>
    <dgm:pt modelId="{40F8157C-21BD-4717-BE0B-565C83873D45}" type="pres">
      <dgm:prSet presAssocID="{0CA6BC30-8150-4C04-AFF1-DC27C1643B05}" presName="hierChild5" presStyleCnt="0"/>
      <dgm:spPr/>
    </dgm:pt>
    <dgm:pt modelId="{7617B653-6BBA-4088-893F-DF7155C383A7}" type="pres">
      <dgm:prSet presAssocID="{76AAD408-2A59-48DB-A142-6F2BD9D6F9CC}" presName="Name48" presStyleLbl="parChTrans1D2" presStyleIdx="3" presStyleCnt="4"/>
      <dgm:spPr/>
    </dgm:pt>
    <dgm:pt modelId="{18E35FDC-8B53-428A-ADFA-497A1E5FA75C}" type="pres">
      <dgm:prSet presAssocID="{6FBFF2D2-8917-4167-A1F0-8699AED3E0D7}" presName="hierRoot2" presStyleCnt="0">
        <dgm:presLayoutVars>
          <dgm:hierBranch/>
        </dgm:presLayoutVars>
      </dgm:prSet>
      <dgm:spPr/>
    </dgm:pt>
    <dgm:pt modelId="{38681232-7DF0-4F50-B2F5-ADDB9E0A467D}" type="pres">
      <dgm:prSet presAssocID="{6FBFF2D2-8917-4167-A1F0-8699AED3E0D7}" presName="rootComposite" presStyleCnt="0"/>
      <dgm:spPr/>
    </dgm:pt>
    <dgm:pt modelId="{B667F953-44EE-479A-AEAC-A8CDE7732735}" type="pres">
      <dgm:prSet presAssocID="{6FBFF2D2-8917-4167-A1F0-8699AED3E0D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81790-E3D0-41BB-9DFD-23323D770EA2}" type="pres">
      <dgm:prSet presAssocID="{6FBFF2D2-8917-4167-A1F0-8699AED3E0D7}" presName="rootConnector" presStyleLbl="node2" presStyleIdx="3" presStyleCnt="4"/>
      <dgm:spPr/>
      <dgm:t>
        <a:bodyPr/>
        <a:lstStyle/>
        <a:p>
          <a:endParaRPr lang="ru-RU"/>
        </a:p>
      </dgm:t>
    </dgm:pt>
    <dgm:pt modelId="{57F07588-EA59-427D-AEEE-7279A94216D7}" type="pres">
      <dgm:prSet presAssocID="{6FBFF2D2-8917-4167-A1F0-8699AED3E0D7}" presName="hierChild4" presStyleCnt="0"/>
      <dgm:spPr/>
    </dgm:pt>
    <dgm:pt modelId="{B61D280E-C417-4B51-883D-90DA0E6853C5}" type="pres">
      <dgm:prSet presAssocID="{6FBFF2D2-8917-4167-A1F0-8699AED3E0D7}" presName="hierChild5" presStyleCnt="0"/>
      <dgm:spPr/>
    </dgm:pt>
    <dgm:pt modelId="{4FF119DB-C73C-4E46-9B83-98B4D9EB10B2}" type="pres">
      <dgm:prSet presAssocID="{ED244DEF-57E7-43CF-B823-DE831227C01F}" presName="hierChild3" presStyleCnt="0"/>
      <dgm:spPr/>
    </dgm:pt>
  </dgm:ptLst>
  <dgm:cxnLst>
    <dgm:cxn modelId="{A78AF638-23A6-4F5F-A48E-8228E02ADE7E}" type="presOf" srcId="{1CAE9094-40C6-477D-8E23-89191FEE26F6}" destId="{08EB4A2E-6583-4AE9-B506-FBB4901453BC}" srcOrd="1" destOrd="0" presId="urn:microsoft.com/office/officeart/2005/8/layout/orgChart1"/>
    <dgm:cxn modelId="{7B703058-4BF7-4197-A37A-6B1297A60D7A}" type="presOf" srcId="{0CA6BC30-8150-4C04-AFF1-DC27C1643B05}" destId="{3C3DABA7-C990-4936-A672-479C1AAB33C9}" srcOrd="1" destOrd="0" presId="urn:microsoft.com/office/officeart/2005/8/layout/orgChart1"/>
    <dgm:cxn modelId="{85A36235-EF4B-441B-9B46-D2C554A595E9}" type="presOf" srcId="{660F49AE-67CA-489E-993E-7C32C8C7D7DF}" destId="{5554806D-14F8-48A5-B434-A5305DD24560}" srcOrd="0" destOrd="0" presId="urn:microsoft.com/office/officeart/2005/8/layout/orgChart1"/>
    <dgm:cxn modelId="{ED552A03-7E28-42B8-8955-ADAA6B47969D}" type="presOf" srcId="{6FBFF2D2-8917-4167-A1F0-8699AED3E0D7}" destId="{B667F953-44EE-479A-AEAC-A8CDE7732735}" srcOrd="0" destOrd="0" presId="urn:microsoft.com/office/officeart/2005/8/layout/orgChart1"/>
    <dgm:cxn modelId="{3B2C9F3E-B192-4B4C-97CF-2C6E65883BE6}" type="presOf" srcId="{22E13385-05CD-4701-BB80-EB11FDFACDDF}" destId="{363D45BF-D457-42DE-B573-2750F7CE8941}" srcOrd="0" destOrd="0" presId="urn:microsoft.com/office/officeart/2005/8/layout/orgChart1"/>
    <dgm:cxn modelId="{8891AD36-B20B-4C7C-AC12-869D3BF00AF0}" type="presOf" srcId="{ED244DEF-57E7-43CF-B823-DE831227C01F}" destId="{F1DC4A2F-476E-46AC-9BAF-1B95625348C6}" srcOrd="0" destOrd="0" presId="urn:microsoft.com/office/officeart/2005/8/layout/orgChart1"/>
    <dgm:cxn modelId="{B42A0A8C-DD81-4CEC-8F30-318D4BE2FB62}" type="presOf" srcId="{0CA6BC30-8150-4C04-AFF1-DC27C1643B05}" destId="{947C3B3A-2C0E-4640-A74C-E2AFB8788751}" srcOrd="0" destOrd="0" presId="urn:microsoft.com/office/officeart/2005/8/layout/orgChart1"/>
    <dgm:cxn modelId="{1FA64EB3-E061-45CD-8F3A-DED23518635D}" type="presOf" srcId="{1F4F9F33-B74E-4590-9997-87B2D4664C7C}" destId="{48DCDDD6-7CE4-498E-9FCB-10BA988678F7}" srcOrd="0" destOrd="0" presId="urn:microsoft.com/office/officeart/2005/8/layout/orgChart1"/>
    <dgm:cxn modelId="{91856A62-ACC4-4868-B876-43B47497DF29}" type="presOf" srcId="{1CAE9094-40C6-477D-8E23-89191FEE26F6}" destId="{8952DAFE-D007-4793-B27D-707020C793DE}" srcOrd="0" destOrd="0" presId="urn:microsoft.com/office/officeart/2005/8/layout/orgChart1"/>
    <dgm:cxn modelId="{6B75BA9A-1810-4025-B7CB-5151D4368A74}" type="presOf" srcId="{76AAD408-2A59-48DB-A142-6F2BD9D6F9CC}" destId="{7617B653-6BBA-4088-893F-DF7155C383A7}" srcOrd="0" destOrd="0" presId="urn:microsoft.com/office/officeart/2005/8/layout/orgChart1"/>
    <dgm:cxn modelId="{6DAEF7CD-80E8-42C8-AB7A-E8596119C21B}" type="presOf" srcId="{660F49AE-67CA-489E-993E-7C32C8C7D7DF}" destId="{B70DF5E6-94CC-4F1D-B347-5B55F39BDC1A}" srcOrd="1" destOrd="0" presId="urn:microsoft.com/office/officeart/2005/8/layout/orgChart1"/>
    <dgm:cxn modelId="{77E3BB21-ADE8-4D11-A18F-9B3B818ABCFD}" srcId="{ED244DEF-57E7-43CF-B823-DE831227C01F}" destId="{660F49AE-67CA-489E-993E-7C32C8C7D7DF}" srcOrd="1" destOrd="0" parTransId="{EDF4E1C1-8190-44DD-B074-1F5F4D77FC8B}" sibTransId="{5253F706-0C6F-41B7-B88B-6D50DE7A2BDD}"/>
    <dgm:cxn modelId="{6F522B0E-0DB6-4491-8EBE-3241B9FE9450}" type="presOf" srcId="{B2C5E4FD-3F87-42D8-8313-EED5BA793A77}" destId="{C73F83BC-CC92-46CC-B3C3-92A4A5261793}" srcOrd="0" destOrd="0" presId="urn:microsoft.com/office/officeart/2005/8/layout/orgChart1"/>
    <dgm:cxn modelId="{FA83A6E9-E33D-4988-8EA3-5A92B15FB746}" srcId="{B2C5E4FD-3F87-42D8-8313-EED5BA793A77}" destId="{ED244DEF-57E7-43CF-B823-DE831227C01F}" srcOrd="0" destOrd="0" parTransId="{BCE89C38-8E4A-4A56-B4D1-B1DC9E29C89B}" sibTransId="{4FF64567-3C27-4D45-8155-4E193EBD613D}"/>
    <dgm:cxn modelId="{980A0629-B292-4E0F-8B51-D34176CCA339}" srcId="{ED244DEF-57E7-43CF-B823-DE831227C01F}" destId="{1CAE9094-40C6-477D-8E23-89191FEE26F6}" srcOrd="0" destOrd="0" parTransId="{22E13385-05CD-4701-BB80-EB11FDFACDDF}" sibTransId="{B35DE42D-8207-48F6-94D3-BD0164424F62}"/>
    <dgm:cxn modelId="{603BB521-9E75-4E1D-803F-787DF7B1BC85}" type="presOf" srcId="{6FBFF2D2-8917-4167-A1F0-8699AED3E0D7}" destId="{0EF81790-E3D0-41BB-9DFD-23323D770EA2}" srcOrd="1" destOrd="0" presId="urn:microsoft.com/office/officeart/2005/8/layout/orgChart1"/>
    <dgm:cxn modelId="{AF700668-48CE-421C-92CB-925EC76F5D62}" srcId="{ED244DEF-57E7-43CF-B823-DE831227C01F}" destId="{0CA6BC30-8150-4C04-AFF1-DC27C1643B05}" srcOrd="2" destOrd="0" parTransId="{1F4F9F33-B74E-4590-9997-87B2D4664C7C}" sibTransId="{53AA4813-AE03-4F29-B32A-21D95E051B91}"/>
    <dgm:cxn modelId="{D4655D37-F3EB-4E22-AB0E-1FB94B3F436F}" type="presOf" srcId="{ED244DEF-57E7-43CF-B823-DE831227C01F}" destId="{5A2A7991-54B9-449D-A290-16682DCD7EA5}" srcOrd="1" destOrd="0" presId="urn:microsoft.com/office/officeart/2005/8/layout/orgChart1"/>
    <dgm:cxn modelId="{C6BACD3B-8358-4F8A-88B1-9C4D316FE726}" type="presOf" srcId="{EDF4E1C1-8190-44DD-B074-1F5F4D77FC8B}" destId="{DD22F5B4-A54B-4E14-90C0-FF0581BD9FC0}" srcOrd="0" destOrd="0" presId="urn:microsoft.com/office/officeart/2005/8/layout/orgChart1"/>
    <dgm:cxn modelId="{ED94BE23-913D-450B-99AC-D301D876063D}" srcId="{ED244DEF-57E7-43CF-B823-DE831227C01F}" destId="{6FBFF2D2-8917-4167-A1F0-8699AED3E0D7}" srcOrd="3" destOrd="0" parTransId="{76AAD408-2A59-48DB-A142-6F2BD9D6F9CC}" sibTransId="{29E59311-A56F-4D39-8946-5467CBE60AAA}"/>
    <dgm:cxn modelId="{01127C02-13CE-4095-825B-C9CEB0EBFF20}" type="presParOf" srcId="{C73F83BC-CC92-46CC-B3C3-92A4A5261793}" destId="{2026F2D0-D849-4282-A00B-8AC34BBC614B}" srcOrd="0" destOrd="0" presId="urn:microsoft.com/office/officeart/2005/8/layout/orgChart1"/>
    <dgm:cxn modelId="{7E809635-BB05-456E-A902-DDFB90F4AD04}" type="presParOf" srcId="{2026F2D0-D849-4282-A00B-8AC34BBC614B}" destId="{20B85421-CEB9-41DF-BD9D-B3BE8C759275}" srcOrd="0" destOrd="0" presId="urn:microsoft.com/office/officeart/2005/8/layout/orgChart1"/>
    <dgm:cxn modelId="{BE27C5B3-AE17-4287-A9C0-658537B1A4FF}" type="presParOf" srcId="{20B85421-CEB9-41DF-BD9D-B3BE8C759275}" destId="{F1DC4A2F-476E-46AC-9BAF-1B95625348C6}" srcOrd="0" destOrd="0" presId="urn:microsoft.com/office/officeart/2005/8/layout/orgChart1"/>
    <dgm:cxn modelId="{67A756DA-D3F1-48C7-9869-7B3878D660C3}" type="presParOf" srcId="{20B85421-CEB9-41DF-BD9D-B3BE8C759275}" destId="{5A2A7991-54B9-449D-A290-16682DCD7EA5}" srcOrd="1" destOrd="0" presId="urn:microsoft.com/office/officeart/2005/8/layout/orgChart1"/>
    <dgm:cxn modelId="{DA6979F5-F8C2-4519-B594-350FD7482C67}" type="presParOf" srcId="{2026F2D0-D849-4282-A00B-8AC34BBC614B}" destId="{21F38940-C18D-47B1-82FD-3A6A6449D55F}" srcOrd="1" destOrd="0" presId="urn:microsoft.com/office/officeart/2005/8/layout/orgChart1"/>
    <dgm:cxn modelId="{C127F578-E6E7-408C-9F19-6D6F5B799957}" type="presParOf" srcId="{21F38940-C18D-47B1-82FD-3A6A6449D55F}" destId="{363D45BF-D457-42DE-B573-2750F7CE8941}" srcOrd="0" destOrd="0" presId="urn:microsoft.com/office/officeart/2005/8/layout/orgChart1"/>
    <dgm:cxn modelId="{4A529CBD-2375-4C13-89FD-8ED044499B13}" type="presParOf" srcId="{21F38940-C18D-47B1-82FD-3A6A6449D55F}" destId="{6D3D5DB8-E49A-45BC-ADE5-C4197F58CCDE}" srcOrd="1" destOrd="0" presId="urn:microsoft.com/office/officeart/2005/8/layout/orgChart1"/>
    <dgm:cxn modelId="{A57FC57F-BB50-4E32-ABB1-27BF3441A6E4}" type="presParOf" srcId="{6D3D5DB8-E49A-45BC-ADE5-C4197F58CCDE}" destId="{3F00D7E9-30B1-4C26-AB22-723F8D96B6B4}" srcOrd="0" destOrd="0" presId="urn:microsoft.com/office/officeart/2005/8/layout/orgChart1"/>
    <dgm:cxn modelId="{8B45242F-745C-43BA-9578-85A46438D1F1}" type="presParOf" srcId="{3F00D7E9-30B1-4C26-AB22-723F8D96B6B4}" destId="{8952DAFE-D007-4793-B27D-707020C793DE}" srcOrd="0" destOrd="0" presId="urn:microsoft.com/office/officeart/2005/8/layout/orgChart1"/>
    <dgm:cxn modelId="{FBAC7B15-BB45-44DE-8625-7C0D7B83BF85}" type="presParOf" srcId="{3F00D7E9-30B1-4C26-AB22-723F8D96B6B4}" destId="{08EB4A2E-6583-4AE9-B506-FBB4901453BC}" srcOrd="1" destOrd="0" presId="urn:microsoft.com/office/officeart/2005/8/layout/orgChart1"/>
    <dgm:cxn modelId="{8F2019A8-D2A7-4210-B051-79977821D05E}" type="presParOf" srcId="{6D3D5DB8-E49A-45BC-ADE5-C4197F58CCDE}" destId="{05C03A13-2096-46AC-91BA-FB7919F88A9C}" srcOrd="1" destOrd="0" presId="urn:microsoft.com/office/officeart/2005/8/layout/orgChart1"/>
    <dgm:cxn modelId="{C86C8AB8-F8F8-47F0-8162-8826B049AD18}" type="presParOf" srcId="{6D3D5DB8-E49A-45BC-ADE5-C4197F58CCDE}" destId="{6EE6192C-AB3E-4907-8AD8-EAFB2FF78A76}" srcOrd="2" destOrd="0" presId="urn:microsoft.com/office/officeart/2005/8/layout/orgChart1"/>
    <dgm:cxn modelId="{41BE5D45-C02A-4D60-AA18-3250EEC184D3}" type="presParOf" srcId="{21F38940-C18D-47B1-82FD-3A6A6449D55F}" destId="{DD22F5B4-A54B-4E14-90C0-FF0581BD9FC0}" srcOrd="2" destOrd="0" presId="urn:microsoft.com/office/officeart/2005/8/layout/orgChart1"/>
    <dgm:cxn modelId="{9972E29F-00C8-4B26-B30E-5464EEB13443}" type="presParOf" srcId="{21F38940-C18D-47B1-82FD-3A6A6449D55F}" destId="{51DC833F-4AA1-4B2E-B671-851B1D4021FE}" srcOrd="3" destOrd="0" presId="urn:microsoft.com/office/officeart/2005/8/layout/orgChart1"/>
    <dgm:cxn modelId="{8C2025D7-BADE-4B7E-BA6B-CDBDBB680F5A}" type="presParOf" srcId="{51DC833F-4AA1-4B2E-B671-851B1D4021FE}" destId="{6A4BD6FD-3934-4307-B3C4-5AC3AB5D04B7}" srcOrd="0" destOrd="0" presId="urn:microsoft.com/office/officeart/2005/8/layout/orgChart1"/>
    <dgm:cxn modelId="{8480BEA7-E0A5-4146-A630-10A816EBA123}" type="presParOf" srcId="{6A4BD6FD-3934-4307-B3C4-5AC3AB5D04B7}" destId="{5554806D-14F8-48A5-B434-A5305DD24560}" srcOrd="0" destOrd="0" presId="urn:microsoft.com/office/officeart/2005/8/layout/orgChart1"/>
    <dgm:cxn modelId="{F9FEC082-93BD-4B09-9F0F-7EC916E14887}" type="presParOf" srcId="{6A4BD6FD-3934-4307-B3C4-5AC3AB5D04B7}" destId="{B70DF5E6-94CC-4F1D-B347-5B55F39BDC1A}" srcOrd="1" destOrd="0" presId="urn:microsoft.com/office/officeart/2005/8/layout/orgChart1"/>
    <dgm:cxn modelId="{13E474CD-81A6-42CB-9A1B-C426D5295F72}" type="presParOf" srcId="{51DC833F-4AA1-4B2E-B671-851B1D4021FE}" destId="{09EBD5FE-1A28-4286-8527-5B37787B0E2E}" srcOrd="1" destOrd="0" presId="urn:microsoft.com/office/officeart/2005/8/layout/orgChart1"/>
    <dgm:cxn modelId="{BE65B2B9-201B-4E61-8373-9F6D8DDB93AA}" type="presParOf" srcId="{51DC833F-4AA1-4B2E-B671-851B1D4021FE}" destId="{D869C7C9-8FDB-4878-9AD0-5F19E4BD67F9}" srcOrd="2" destOrd="0" presId="urn:microsoft.com/office/officeart/2005/8/layout/orgChart1"/>
    <dgm:cxn modelId="{BD3B8F93-B5D1-41C4-A6FB-3F58BF5B67F0}" type="presParOf" srcId="{21F38940-C18D-47B1-82FD-3A6A6449D55F}" destId="{48DCDDD6-7CE4-498E-9FCB-10BA988678F7}" srcOrd="4" destOrd="0" presId="urn:microsoft.com/office/officeart/2005/8/layout/orgChart1"/>
    <dgm:cxn modelId="{8014B407-D811-49EF-B360-1063D60720C7}" type="presParOf" srcId="{21F38940-C18D-47B1-82FD-3A6A6449D55F}" destId="{FF8994AF-8024-4BA0-8A40-2D442B423146}" srcOrd="5" destOrd="0" presId="urn:microsoft.com/office/officeart/2005/8/layout/orgChart1"/>
    <dgm:cxn modelId="{D6942F97-D593-4869-9FC4-571104F298F6}" type="presParOf" srcId="{FF8994AF-8024-4BA0-8A40-2D442B423146}" destId="{FCBF3C55-B01C-4AB3-A25B-BF838E217485}" srcOrd="0" destOrd="0" presId="urn:microsoft.com/office/officeart/2005/8/layout/orgChart1"/>
    <dgm:cxn modelId="{932F2C71-CBBF-4D99-B7A3-37F05923EC0B}" type="presParOf" srcId="{FCBF3C55-B01C-4AB3-A25B-BF838E217485}" destId="{947C3B3A-2C0E-4640-A74C-E2AFB8788751}" srcOrd="0" destOrd="0" presId="urn:microsoft.com/office/officeart/2005/8/layout/orgChart1"/>
    <dgm:cxn modelId="{D64A948F-7890-49C4-8942-F319D6900662}" type="presParOf" srcId="{FCBF3C55-B01C-4AB3-A25B-BF838E217485}" destId="{3C3DABA7-C990-4936-A672-479C1AAB33C9}" srcOrd="1" destOrd="0" presId="urn:microsoft.com/office/officeart/2005/8/layout/orgChart1"/>
    <dgm:cxn modelId="{DFE0C187-8ECD-47FB-BBC9-B272563A2D1C}" type="presParOf" srcId="{FF8994AF-8024-4BA0-8A40-2D442B423146}" destId="{BBBFFE01-179F-4761-8B2C-06E1E72FF857}" srcOrd="1" destOrd="0" presId="urn:microsoft.com/office/officeart/2005/8/layout/orgChart1"/>
    <dgm:cxn modelId="{2AC7027B-91D7-4930-A396-8335DA0ED4FC}" type="presParOf" srcId="{FF8994AF-8024-4BA0-8A40-2D442B423146}" destId="{40F8157C-21BD-4717-BE0B-565C83873D45}" srcOrd="2" destOrd="0" presId="urn:microsoft.com/office/officeart/2005/8/layout/orgChart1"/>
    <dgm:cxn modelId="{28DA5A4F-E4ED-4F54-84B0-85AEDCF06B13}" type="presParOf" srcId="{21F38940-C18D-47B1-82FD-3A6A6449D55F}" destId="{7617B653-6BBA-4088-893F-DF7155C383A7}" srcOrd="6" destOrd="0" presId="urn:microsoft.com/office/officeart/2005/8/layout/orgChart1"/>
    <dgm:cxn modelId="{B7BA68AE-C8AF-4B09-B667-E23FEBF3764A}" type="presParOf" srcId="{21F38940-C18D-47B1-82FD-3A6A6449D55F}" destId="{18E35FDC-8B53-428A-ADFA-497A1E5FA75C}" srcOrd="7" destOrd="0" presId="urn:microsoft.com/office/officeart/2005/8/layout/orgChart1"/>
    <dgm:cxn modelId="{B530115E-1D75-4313-BE8F-C7E61E445E86}" type="presParOf" srcId="{18E35FDC-8B53-428A-ADFA-497A1E5FA75C}" destId="{38681232-7DF0-4F50-B2F5-ADDB9E0A467D}" srcOrd="0" destOrd="0" presId="urn:microsoft.com/office/officeart/2005/8/layout/orgChart1"/>
    <dgm:cxn modelId="{5DF39185-23AA-42DA-8BD3-7DE7F8A44859}" type="presParOf" srcId="{38681232-7DF0-4F50-B2F5-ADDB9E0A467D}" destId="{B667F953-44EE-479A-AEAC-A8CDE7732735}" srcOrd="0" destOrd="0" presId="urn:microsoft.com/office/officeart/2005/8/layout/orgChart1"/>
    <dgm:cxn modelId="{9751466B-0CFD-4ECD-A52D-5FFE7048F2A5}" type="presParOf" srcId="{38681232-7DF0-4F50-B2F5-ADDB9E0A467D}" destId="{0EF81790-E3D0-41BB-9DFD-23323D770EA2}" srcOrd="1" destOrd="0" presId="urn:microsoft.com/office/officeart/2005/8/layout/orgChart1"/>
    <dgm:cxn modelId="{7B4CCA81-751B-402A-BEA2-277528F36C81}" type="presParOf" srcId="{18E35FDC-8B53-428A-ADFA-497A1E5FA75C}" destId="{57F07588-EA59-427D-AEEE-7279A94216D7}" srcOrd="1" destOrd="0" presId="urn:microsoft.com/office/officeart/2005/8/layout/orgChart1"/>
    <dgm:cxn modelId="{937117DE-9348-45F5-8EA4-5BEB8C93B046}" type="presParOf" srcId="{18E35FDC-8B53-428A-ADFA-497A1E5FA75C}" destId="{B61D280E-C417-4B51-883D-90DA0E6853C5}" srcOrd="2" destOrd="0" presId="urn:microsoft.com/office/officeart/2005/8/layout/orgChart1"/>
    <dgm:cxn modelId="{61A43EA4-EC81-45A2-87E4-467655DC0C22}" type="presParOf" srcId="{2026F2D0-D849-4282-A00B-8AC34BBC614B}" destId="{4FF119DB-C73C-4E46-9B83-98B4D9EB10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B653-6BBA-4088-893F-DF7155C383A7}">
      <dsp:nvSpPr>
        <dsp:cNvPr id="0" name=""/>
        <dsp:cNvSpPr/>
      </dsp:nvSpPr>
      <dsp:spPr>
        <a:xfrm>
          <a:off x="4104481" y="1162615"/>
          <a:ext cx="244104" cy="272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020"/>
              </a:lnTo>
              <a:lnTo>
                <a:pt x="244104" y="2720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CDDD6-7CE4-498E-9FCB-10BA988678F7}">
      <dsp:nvSpPr>
        <dsp:cNvPr id="0" name=""/>
        <dsp:cNvSpPr/>
      </dsp:nvSpPr>
      <dsp:spPr>
        <a:xfrm>
          <a:off x="3860377" y="1162615"/>
          <a:ext cx="244104" cy="2720020"/>
        </a:xfrm>
        <a:custGeom>
          <a:avLst/>
          <a:gdLst/>
          <a:ahLst/>
          <a:cxnLst/>
          <a:rect l="0" t="0" r="0" b="0"/>
          <a:pathLst>
            <a:path>
              <a:moveTo>
                <a:pt x="244104" y="0"/>
              </a:moveTo>
              <a:lnTo>
                <a:pt x="244104" y="2720020"/>
              </a:lnTo>
              <a:lnTo>
                <a:pt x="0" y="2720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2F5B4-A54B-4E14-90C0-FF0581BD9FC0}">
      <dsp:nvSpPr>
        <dsp:cNvPr id="0" name=""/>
        <dsp:cNvSpPr/>
      </dsp:nvSpPr>
      <dsp:spPr>
        <a:xfrm>
          <a:off x="4104481" y="1162615"/>
          <a:ext cx="244104" cy="1069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409"/>
              </a:lnTo>
              <a:lnTo>
                <a:pt x="244104" y="1069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D45BF-D457-42DE-B573-2750F7CE8941}">
      <dsp:nvSpPr>
        <dsp:cNvPr id="0" name=""/>
        <dsp:cNvSpPr/>
      </dsp:nvSpPr>
      <dsp:spPr>
        <a:xfrm>
          <a:off x="3860377" y="1162615"/>
          <a:ext cx="244104" cy="1069409"/>
        </a:xfrm>
        <a:custGeom>
          <a:avLst/>
          <a:gdLst/>
          <a:ahLst/>
          <a:cxnLst/>
          <a:rect l="0" t="0" r="0" b="0"/>
          <a:pathLst>
            <a:path>
              <a:moveTo>
                <a:pt x="244104" y="0"/>
              </a:moveTo>
              <a:lnTo>
                <a:pt x="244104" y="1069409"/>
              </a:lnTo>
              <a:lnTo>
                <a:pt x="0" y="1069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C4A2F-476E-46AC-9BAF-1B95625348C6}">
      <dsp:nvSpPr>
        <dsp:cNvPr id="0" name=""/>
        <dsp:cNvSpPr/>
      </dsp:nvSpPr>
      <dsp:spPr>
        <a:xfrm>
          <a:off x="2942079" y="213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метрология</a:t>
          </a:r>
        </a:p>
      </dsp:txBody>
      <dsp:txXfrm>
        <a:off x="2942079" y="213"/>
        <a:ext cx="2324803" cy="1162401"/>
      </dsp:txXfrm>
    </dsp:sp>
    <dsp:sp modelId="{8952DAFE-D007-4793-B27D-707020C793DE}">
      <dsp:nvSpPr>
        <dsp:cNvPr id="0" name=""/>
        <dsp:cNvSpPr/>
      </dsp:nvSpPr>
      <dsp:spPr>
        <a:xfrm>
          <a:off x="1535573" y="165082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теоретическая</a:t>
          </a:r>
        </a:p>
      </dsp:txBody>
      <dsp:txXfrm>
        <a:off x="1535573" y="1650824"/>
        <a:ext cx="2324803" cy="1162401"/>
      </dsp:txXfrm>
    </dsp:sp>
    <dsp:sp modelId="{5554806D-14F8-48A5-B434-A5305DD24560}">
      <dsp:nvSpPr>
        <dsp:cNvPr id="0" name=""/>
        <dsp:cNvSpPr/>
      </dsp:nvSpPr>
      <dsp:spPr>
        <a:xfrm>
          <a:off x="4348585" y="165082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прикладная</a:t>
          </a:r>
        </a:p>
      </dsp:txBody>
      <dsp:txXfrm>
        <a:off x="4348585" y="1650824"/>
        <a:ext cx="2324803" cy="1162401"/>
      </dsp:txXfrm>
    </dsp:sp>
    <dsp:sp modelId="{947C3B3A-2C0E-4640-A74C-E2AFB8788751}">
      <dsp:nvSpPr>
        <dsp:cNvPr id="0" name=""/>
        <dsp:cNvSpPr/>
      </dsp:nvSpPr>
      <dsp:spPr>
        <a:xfrm>
          <a:off x="1535573" y="330143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законодательная</a:t>
          </a:r>
        </a:p>
      </dsp:txBody>
      <dsp:txXfrm>
        <a:off x="1535573" y="3301434"/>
        <a:ext cx="2324803" cy="1162401"/>
      </dsp:txXfrm>
    </dsp:sp>
    <dsp:sp modelId="{B667F953-44EE-479A-AEAC-A8CDE7732735}">
      <dsp:nvSpPr>
        <dsp:cNvPr id="0" name=""/>
        <dsp:cNvSpPr/>
      </dsp:nvSpPr>
      <dsp:spPr>
        <a:xfrm>
          <a:off x="4348585" y="3301434"/>
          <a:ext cx="2324803" cy="116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историческая</a:t>
          </a:r>
        </a:p>
      </dsp:txBody>
      <dsp:txXfrm>
        <a:off x="4348585" y="3301434"/>
        <a:ext cx="2324803" cy="116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472E-5D56-4580-AF00-23363F77A7AD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7AED36F-50B0-4C21-8072-78F648842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79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7C24-722D-43EC-BD36-85895AD93183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6822-C6E4-4AAC-B613-A078CC789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32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2FA-238D-45BE-BA84-78DE84CE85A5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BEC35-0296-4B11-8F7A-A35AF3B84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028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4FD3-0FBC-4894-9419-8AFE40A17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965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5310-9444-476A-AC32-1C42D105B546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7E377B1-D143-4138-99B9-D6AC1E29B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664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4926-DFDF-46EE-9010-CE24FD2BF859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2339-623E-49DB-81E7-297D09A90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188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E1E-DFEB-48D5-B66C-543D6B2CB75C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A89A-28F9-4937-8BDD-DC064B271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96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3ADF-5D29-44D7-A544-2F2F041757DC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D7024A37-A13B-4AE1-B51A-C3531E9FA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759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7DE4-60A7-463E-A926-48F9A4B84D89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85209-2C75-4AEF-BBCB-C6B88E892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860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33C-7F93-406C-841B-1C54E3797C21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244DC-6C98-4B3F-97DC-98AFE05C2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81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5CF1-9C83-4821-B229-003F4D156642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C480B-BAF0-49AD-91C0-A72A9864A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97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E647-5B34-459B-8003-1F3E1439E109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1354-A564-4914-B26B-E6E3A738A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93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6794CF-B00E-4C53-BCB3-DBE615D0396C}" type="datetimeFigureOut">
              <a:rPr lang="ru-RU"/>
              <a:pPr>
                <a:defRPr/>
              </a:pPr>
              <a:t>31.10.2021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0B6DE346-00AA-47F2-A9E7-14FD5E1CCE7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04" r:id="rId4"/>
    <p:sldLayoutId id="2147483810" r:id="rId5"/>
    <p:sldLayoutId id="2147483805" r:id="rId6"/>
    <p:sldLayoutId id="2147483811" r:id="rId7"/>
    <p:sldLayoutId id="2147483812" r:id="rId8"/>
    <p:sldLayoutId id="2147483813" r:id="rId9"/>
    <p:sldLayoutId id="2147483806" r:id="rId10"/>
    <p:sldLayoutId id="2147483814" r:id="rId11"/>
    <p:sldLayoutId id="21474838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30972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Метрология, стандартизация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сертификация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308850" y="404813"/>
            <a:ext cx="1087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Лекция1-2</a:t>
            </a:r>
            <a:endParaRPr lang="ru-RU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23850" y="6092825"/>
            <a:ext cx="5430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Жукова Светлана Владимировна</a:t>
            </a:r>
          </a:p>
          <a:p>
            <a:pPr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доцент, кафедры «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основы конструирования машин»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0825" y="260350"/>
          <a:ext cx="5657850" cy="6453188"/>
        </p:xfrm>
        <a:graphic>
          <a:graphicData uri="http://schemas.openxmlformats.org/presentationml/2006/ole">
            <p:oleObj spid="_x0000_s5137" name="PHOTO-PAINT" r:id="rId3" imgW="2387302" imgH="2133333" progId="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11863" y="849313"/>
            <a:ext cx="29527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Сажень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расстояние между 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кончиками пальцев вытянутых рук.</a:t>
            </a:r>
          </a:p>
          <a:p>
            <a:pPr algn="ctr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Длина прямой сажени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152,7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8784976" cy="36724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легальная  миля  =  8фарлонгам 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320 родам = 1760 ярдам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=5280 футам = 63360 дюймам = 1,6094км.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 апреля 1795 года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была предложена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метрическая система мер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8496300" cy="45370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единица длины - метр;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единица массы – килограмм;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единица площади – квадратный метр (м2);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buFontTx/>
              <a:buChar char="-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единица объема – кубический метр (м3).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buFontTx/>
              <a:buChar char="-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единица времени – секунда;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Tx/>
              <a:buSzPct val="80000"/>
              <a:buFontTx/>
              <a:buChar char="-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единица температуры - градус Кельвина.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Особенности МЕТРИЧЕСКОЙ СИСТЕМЫ МЕР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4559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 метрической системы были положены незыблемые образцы;</a:t>
            </a:r>
          </a:p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десятичное  подразделение единиц;</a:t>
            </a:r>
          </a:p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 единицами  длины, площади, объема и массы.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2928" cy="22322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Предпочтение отдается системам, построенным на единицах: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длина - масса - время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569325" cy="3095625"/>
          </a:xfrm>
        </p:spPr>
        <p:txBody>
          <a:bodyPr/>
          <a:lstStyle/>
          <a:p>
            <a:pPr eaLnBrk="1" hangingPunct="1">
              <a:buClrTx/>
              <a:buSzPct val="80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СГС – сантиметр – грамм – секунда, </a:t>
            </a:r>
          </a:p>
          <a:p>
            <a:pPr eaLnBrk="1" hangingPunct="1">
              <a:buClrTx/>
              <a:buSzPct val="80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МКС – метр - килограмм – секунда,</a:t>
            </a:r>
          </a:p>
          <a:p>
            <a:pPr eaLnBrk="1" hangingPunct="1">
              <a:buClrTx/>
              <a:buSzPct val="80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МКСС – метр - килограмм - сила  -           секунда.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 Генеральная конференция по мерам и весам  (1954 году)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169988"/>
          <a:ext cx="8712200" cy="5513400"/>
        </p:xfrm>
        <a:graphic>
          <a:graphicData uri="http://schemas.openxmlformats.org/drawingml/2006/table">
            <a:tbl>
              <a:tblPr/>
              <a:tblGrid>
                <a:gridCol w="2233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2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0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Размерность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Килограмм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Секунда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эл. тока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Ампер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Кельвин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света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Канделла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80" marR="3480" marT="3480" marB="3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1075"/>
            <a:ext cx="8641085" cy="338402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ХI Генеральная конференция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мерам и весам – «Международная система единиц»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(систем - интернационал) - СИ. (1960  год)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76700"/>
            <a:ext cx="8353425" cy="17287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1971 году была принята единица количества вещества - моль.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1008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Законодательная метрология</a:t>
            </a:r>
            <a:br>
              <a:rPr lang="ru-RU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04800" y="981075"/>
            <a:ext cx="8515350" cy="568801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метрологии, включающий общие правила регламентации и контроля со стороны государства, направленные на обеспечение единства измерений и единообразие средств измерений.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средством государственного регулирования метрологической деятельности по средством издания законов, законодательных положений, которые вводятся в практику измерений через государственную метрологическую службу и метрологические службы государственных органов управления, метрологические службы предприятий, а так же через физические лица, занимающиеся производственной деятельностью.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5888"/>
            <a:ext cx="8353425" cy="648176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3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области ЗМ относятся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испытание и утверждение типа средств измерений, их проверка, и калибровка, а также сертификация средств измерений.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3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3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Законодательная метрология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ее службы осуществляют государственный метрологический контроль и надзор за всеми средствами измерений (производство не запускается, пока метрологическая служба не произведет проверку приборов).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985000" cy="720725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Квалиметрия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3276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научной и практической деятельности, которая занимается разработкой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теоретических основ и методов количественной оценки качества продукции.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продукции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совокупность свойств продукции, обуславливающих ее пригодность удовлетворять определенные потребности в соответствии с назначением этого изделия. 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812212" cy="55435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Метрология, стандартизация, и сертификация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инструменты обеспечения качества продукции, работ и услуг.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продукции, работ и услуг - удовлетворить определенную потребность людей.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продукции изучаются, обобщаются и закладываются в различные нормативно-технические документы (НТД):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 законах РФ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постановлениях исполнительной власти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 государственных стандартах (ГОСТ)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 технические условия на продукцию (конструктор)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 технологической документации (технолог)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8913"/>
            <a:ext cx="8207375" cy="64801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Предметом метрологии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извлечение количественной информации о свойствах объектов и процессов с заданной точностью и достоверностью.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метрологии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совокупность средств измерений и метрологических стандартов, обеспечивающих их рациональное использование.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понятие метрологии -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измерение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совокупность действий, выполняемых при помощи средств измерений с целью нахождения числового значения какой-либо физической или геометрической величины в принятых единицах измерения.</a:t>
            </a:r>
          </a:p>
          <a:p>
            <a:pPr marL="0" indent="0" algn="just">
              <a:spcBef>
                <a:spcPts val="0"/>
              </a:spcBef>
              <a:buClrTx/>
              <a:buSzPct val="90000"/>
              <a:buFont typeface="Wingdings 2" panose="05020102010507070707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Основы взаимозаменяемости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8135938" cy="46815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Взаимозаменяемость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свойство одних и тех же деталей, узлов или агрегатов машин и т. д., позволяющее устанавливать детали (узлы, агрегаты) в процессе сборки или заменять их без предварительной подгонки при сохранении всех требовании, предъявляемых к работе узла, агрегата и конструкции в целом.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856662" cy="6191250"/>
          </a:xfrm>
        </p:spPr>
        <p:txBody>
          <a:bodyPr/>
          <a:lstStyle/>
          <a:p>
            <a:endParaRPr lang="ru-RU" altLang="ru-RU" smtClean="0"/>
          </a:p>
        </p:txBody>
      </p:sp>
      <p:grpSp>
        <p:nvGrpSpPr>
          <p:cNvPr id="34819" name="Группа 32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512" y="116632"/>
            <a:chExt cx="8856984" cy="6408712"/>
          </a:xfrm>
        </p:grpSpPr>
        <p:cxnSp>
          <p:nvCxnSpPr>
            <p:cNvPr id="6" name="Прямая со стрелкой 5"/>
            <p:cNvCxnSpPr/>
            <p:nvPr/>
          </p:nvCxnSpPr>
          <p:spPr>
            <a:xfrm flipH="1">
              <a:off x="2412163" y="765039"/>
              <a:ext cx="792232" cy="79127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2628226" y="116632"/>
              <a:ext cx="4607744" cy="6484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Взаимозаменяемость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939592" y="1484096"/>
              <a:ext cx="3096904" cy="244918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hangingPunct="0">
                <a:defRPr/>
              </a:pPr>
              <a:endPara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hangingPunct="0">
                <a:defRPr/>
              </a:pPr>
              <a:endPara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hangingPunct="0">
                <a:defRPr/>
              </a:pPr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Внутренняя</a:t>
              </a:r>
              <a:r>
                <a:rPr lang="ru-RU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—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это взаимозаменяемость </a:t>
              </a:r>
            </a:p>
            <a:p>
              <a:pPr algn="ctr" hangingPunct="0"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отдельных деталей и механизмов, входящих в изделие или узел. </a:t>
              </a:r>
            </a:p>
            <a:p>
              <a:pPr algn="just" hangingPunct="0"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dirty="0"/>
                <a:t/>
              </a:r>
              <a:br>
                <a:rPr lang="ru-RU" dirty="0"/>
              </a:br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6515760" y="765039"/>
              <a:ext cx="1008294" cy="71905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179512" y="1556315"/>
              <a:ext cx="4249239" cy="244918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hangingPunct="0">
                <a:defRPr/>
              </a:pPr>
              <a:endPara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hangingPunct="0">
                <a:defRPr/>
              </a:pPr>
              <a:endPara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hangingPunct="0">
                <a:defRPr/>
              </a:pPr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Внешняя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— это взаимозаменяемость готовых изделий и агрегатов, устанавливаемых в другие более сложные машины </a:t>
              </a:r>
            </a:p>
            <a:p>
              <a:pPr algn="ctr" hangingPunct="0"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(по основным и присоединительным размерам, выходным эксплуатационным характеристикам и параметрам и т.п.)</a:t>
              </a:r>
            </a:p>
            <a:p>
              <a:pPr>
                <a:defRPr/>
              </a:pPr>
              <a:r>
                <a:rPr lang="ru-RU" dirty="0"/>
                <a:t/>
              </a:r>
              <a:br>
                <a:rPr lang="ru-RU" dirty="0"/>
              </a:br>
              <a:endParaRPr lang="ru-RU" dirty="0"/>
            </a:p>
          </p:txBody>
        </p:sp>
        <p:cxnSp>
          <p:nvCxnSpPr>
            <p:cNvPr id="18" name="Прямая со стрелкой 17"/>
            <p:cNvCxnSpPr>
              <a:stCxn id="8" idx="2"/>
            </p:cNvCxnSpPr>
            <p:nvPr/>
          </p:nvCxnSpPr>
          <p:spPr>
            <a:xfrm>
              <a:off x="4931298" y="765039"/>
              <a:ext cx="1080316" cy="352777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179512" y="4581692"/>
              <a:ext cx="4679765" cy="19436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Полная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взаимозаменяемость, когда требуемые эксплуатационные свойства, в частности точность, сохраняются у всех деталей и любая деталь из партии может быть поставлена на соответствующее место в машине без подгонки. </a:t>
              </a:r>
            </a:p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 rot="5400000">
              <a:off x="2015477" y="1953956"/>
              <a:ext cx="3816654" cy="1438819"/>
            </a:xfrm>
            <a:prstGeom prst="bentConnector3">
              <a:avLst>
                <a:gd name="adj1" fmla="val 89449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Скругленный прямоугольник 29"/>
            <p:cNvSpPr/>
            <p:nvPr/>
          </p:nvSpPr>
          <p:spPr>
            <a:xfrm>
              <a:off x="5075340" y="4292814"/>
              <a:ext cx="3961156" cy="223253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Неполная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(ограниченная) взаимозаменяемость, при которой изготовляемые детали до сборки сортируют по размерам на ряд групп, а затем при сборке используют не любые детали данного номера и наименования, а только определенной группы. </a:t>
              </a: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4820" name="TextBox 30"/>
          <p:cNvSpPr txBox="1">
            <a:spLocks noChangeArrowheads="1"/>
          </p:cNvSpPr>
          <p:nvPr/>
        </p:nvSpPr>
        <p:spPr bwMode="auto">
          <a:xfrm>
            <a:off x="5795963" y="5013325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86800" cy="884238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Понятия «вал» и «отверстие»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659813" cy="5689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термин, условно применяемый для обозначения наружных (охватываемых) элементов деталей, включая нецилиндрические, и соответственно сопрягаемых размеров.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Отверстие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термин, условно применяемый для обозначения внутренних (охватывающих) элементов деталей, включая нецилиндрические, и соответственно сопрягаемых размеров.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группе размеров и элементов деталей, не относящихся ни к валам, ни к отверстиям относятся: фаски, радиусы скруглений, выступы, впадины, галтели, расстояния между осями и т.д.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116632"/>
            <a:ext cx="6252359" cy="3473001"/>
          </a:xfrm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4688"/>
            <a:ext cx="3273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9498"/>
            <a:ext cx="4387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61926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 любая деталь состоит из элементов (поверхностей) различной геометрической формы, часть из которых взаимодействует (образует посадки-сопряжения) с поверхностями других деталей, а остальная часть элементов является свободной (несопрягаемой).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«деталь»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изделие, изготовленное из однородного по наименованию и марки материала без применения сборочных операций (это материальный объект, имеющий определённую пространственную форму, размеры и физическо-механические свойствами).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2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49" y="260648"/>
            <a:ext cx="880385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76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3140968"/>
            <a:ext cx="2045113" cy="2448272"/>
          </a:xfrm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296" y="3137272"/>
            <a:ext cx="2948988" cy="2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37272"/>
            <a:ext cx="2036278" cy="2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4213" y="115888"/>
            <a:ext cx="79200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соединений по форме сопрягаемых поверхностей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213768"/>
            <a:ext cx="80647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 цилиндрические;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 конические;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сложной формы: резьбовые, шлицевые, зубчатые и т.д.)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6542" y="3800607"/>
            <a:ext cx="2241904" cy="2905303"/>
          </a:xfrm>
        </p:spPr>
      </p:pic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20" y="1772667"/>
            <a:ext cx="3103974" cy="187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224" y="3800607"/>
            <a:ext cx="3059266" cy="28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08" y="127003"/>
            <a:ext cx="4862868" cy="15242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96" y="3792192"/>
            <a:ext cx="2609727" cy="28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1997" y="1772667"/>
            <a:ext cx="2867667" cy="1777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664" y="174896"/>
            <a:ext cx="2763826" cy="244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68313" y="188913"/>
            <a:ext cx="8442325" cy="63357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 изготовления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называют степень приближения действительных значений геометрических и других параметров деталей и изделий к их заданным значениям, указанным на чертежах или технических требованиях. 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заданной точности – значит изготовить детали и собрать механизм так, чтобы погрешности геометрических, электрических и других параметров находились в установленных пределах.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размеров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степень приближения действительных значений размеров деталей машин к размерам, заданным на чертеже.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рабочих чертежах деталей проставляют в первую очередь </a:t>
            </a:r>
            <a:r>
              <a:rPr lang="ru-RU" alt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номинальные размеры.</a:t>
            </a:r>
          </a:p>
          <a:p>
            <a:pPr marL="0" indent="0" algn="just">
              <a:spcBef>
                <a:spcPct val="0"/>
              </a:spcBef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1847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042988" y="333375"/>
            <a:ext cx="77739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Триада методов обеспечения качества </a:t>
            </a:r>
          </a:p>
        </p:txBody>
      </p:sp>
      <p:grpSp>
        <p:nvGrpSpPr>
          <p:cNvPr id="20484" name="Группа 41"/>
          <p:cNvGrpSpPr>
            <a:grpSpLocks/>
          </p:cNvGrpSpPr>
          <p:nvPr/>
        </p:nvGrpSpPr>
        <p:grpSpPr bwMode="auto">
          <a:xfrm>
            <a:off x="179388" y="1557338"/>
            <a:ext cx="8785225" cy="4648200"/>
            <a:chOff x="179512" y="1556792"/>
            <a:chExt cx="8784976" cy="464858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003787" y="2925329"/>
              <a:ext cx="3889265" cy="11510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СЕРТИФИКАЦИЯ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9512" y="3068216"/>
              <a:ext cx="4248030" cy="11526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СТАНДАРТИЗАЦИЯ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987719" y="4581228"/>
              <a:ext cx="3528913" cy="11526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МЕТРОЛОГИЯ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276636" y="1556792"/>
              <a:ext cx="2663749" cy="11526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КАЧЕСТВО</a:t>
              </a:r>
            </a:p>
          </p:txBody>
        </p:sp>
        <p:cxnSp>
          <p:nvCxnSpPr>
            <p:cNvPr id="18" name="Соединительная линия уступом 15"/>
            <p:cNvCxnSpPr/>
            <p:nvPr/>
          </p:nvCxnSpPr>
          <p:spPr>
            <a:xfrm rot="5400000" flipH="1" flipV="1">
              <a:off x="2322525" y="2114104"/>
              <a:ext cx="935115" cy="973109"/>
            </a:xfrm>
            <a:prstGeom prst="bentConnector2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11" idx="0"/>
              <a:endCxn id="14" idx="3"/>
            </p:cNvCxnSpPr>
            <p:nvPr/>
          </p:nvCxnSpPr>
          <p:spPr>
            <a:xfrm rot="16200000" flipV="1">
              <a:off x="6048289" y="2025198"/>
              <a:ext cx="792228" cy="1008034"/>
            </a:xfrm>
            <a:prstGeom prst="bentConnector2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60000" flipH="1" flipV="1">
              <a:off x="4679946" y="2709412"/>
              <a:ext cx="36512" cy="1871816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1187545" y="4220836"/>
              <a:ext cx="720705" cy="1079589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1187545" y="5013063"/>
              <a:ext cx="1800174" cy="287362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16200000" flipH="1" flipV="1">
              <a:off x="7452405" y="2276822"/>
              <a:ext cx="576310" cy="720705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3635896" y="5805264"/>
              <a:ext cx="22322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контролирует</a:t>
              </a:r>
            </a:p>
          </p:txBody>
        </p:sp>
        <p:sp>
          <p:nvSpPr>
            <p:cNvPr id="20496" name="TextBox 35"/>
            <p:cNvSpPr txBox="1">
              <a:spLocks noChangeArrowheads="1"/>
            </p:cNvSpPr>
            <p:nvPr/>
          </p:nvSpPr>
          <p:spPr bwMode="auto">
            <a:xfrm>
              <a:off x="539552" y="5229200"/>
              <a:ext cx="15121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</a:t>
              </a:r>
            </a:p>
          </p:txBody>
        </p:sp>
        <p:sp>
          <p:nvSpPr>
            <p:cNvPr id="20497" name="TextBox 36"/>
            <p:cNvSpPr txBox="1">
              <a:spLocks noChangeArrowheads="1"/>
            </p:cNvSpPr>
            <p:nvPr/>
          </p:nvSpPr>
          <p:spPr bwMode="auto">
            <a:xfrm>
              <a:off x="7164288" y="1916832"/>
              <a:ext cx="1800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обеспечивает</a:t>
              </a:r>
            </a:p>
          </p:txBody>
        </p:sp>
        <p:sp>
          <p:nvSpPr>
            <p:cNvPr id="20498" name="TextBox 37"/>
            <p:cNvSpPr txBox="1">
              <a:spLocks noChangeArrowheads="1"/>
            </p:cNvSpPr>
            <p:nvPr/>
          </p:nvSpPr>
          <p:spPr bwMode="auto">
            <a:xfrm>
              <a:off x="6516216" y="4221088"/>
              <a:ext cx="22322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гарантирует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404813"/>
            <a:ext cx="4702175" cy="2016125"/>
          </a:xfr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35321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290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483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115888"/>
            <a:ext cx="3486150" cy="3257550"/>
          </a:xfrm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3689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367" y="3573463"/>
            <a:ext cx="23860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79512" y="3344719"/>
            <a:ext cx="63368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Номинальный размер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размер, определенный исходя из функционального назначения детали и служащий началом отсчета отклонений.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номинальному размеру выполняются прочностные расчеты конструктором. Общий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отверстия и вала, составляющих соединение, номинальный размер, называется номинальным размером соединения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686800" cy="648017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Номинальный размер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размер, относительно которого определяют предельные размеры и который служит также началом отсчета отклонений.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Действительный размер – 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размер, полученный в результате измерения с допустимой погрешностью.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1803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0486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Годность действительного размера определяется конструктором на чертеже диапазоном годных деталей.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соединении присутствуют два размера:</a:t>
            </a:r>
          </a:p>
          <a:p>
            <a:pPr algn="just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</a:t>
            </a: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годных деталей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 D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годная деталь</a:t>
            </a: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Pct val="80000"/>
              <a:buNone/>
            </a:pPr>
            <a:r>
              <a:rPr lang="en-US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r>
              <a:rPr lang="en-US" sz="2800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действительный размер отверстия;</a:t>
            </a:r>
            <a:endParaRPr lang="ru-RU" sz="28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altLang="ru-RU" sz="28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ru-RU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наибольший предельный размер отверстия;</a:t>
            </a:r>
          </a:p>
          <a:p>
            <a:pPr marL="0" lvl="0" indent="0" algn="just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altLang="ru-RU" sz="28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ru-RU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наименьший предельный размер отверстия.</a:t>
            </a: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endParaRPr lang="en-US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исправимый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Pct val="8000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322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624736"/>
          </a:xfrm>
        </p:spPr>
        <p:txBody>
          <a:bodyPr/>
          <a:lstStyle/>
          <a:p>
            <a:pPr lvl="0" algn="just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Вала</a:t>
            </a:r>
            <a:endParaRPr lang="ru-RU" sz="28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Pct val="80000"/>
              <a:buNone/>
            </a:pP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годных деталей</a:t>
            </a:r>
            <a:endParaRPr lang="en-US" sz="2800" b="1" i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Pct val="80000"/>
              <a:buNone/>
            </a:pPr>
            <a:r>
              <a:rPr lang="en-US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 </a:t>
            </a: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 </a:t>
            </a:r>
            <a:r>
              <a:rPr lang="en-US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годная </a:t>
            </a:r>
            <a:r>
              <a:rPr 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</a:t>
            </a:r>
          </a:p>
          <a:p>
            <a:pPr marL="0" lvl="0" indent="0" algn="ctr">
              <a:spcBef>
                <a:spcPts val="0"/>
              </a:spcBef>
              <a:buClrTx/>
              <a:buSzPct val="80000"/>
              <a:buNone/>
            </a:pPr>
            <a:endParaRPr lang="en-US" b="1" baseline="-250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Pct val="80000"/>
              <a:buNone/>
            </a:pPr>
            <a:r>
              <a:rPr lang="en-US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r>
              <a:rPr lang="en-US" sz="2800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действительный размер </a:t>
            </a:r>
            <a:r>
              <a:rPr lang="ru-RU" alt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вала;</a:t>
            </a:r>
            <a:endParaRPr lang="ru-RU" sz="28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8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наибольший предельный размер </a:t>
            </a:r>
            <a:r>
              <a:rPr lang="ru-RU" alt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вала;</a:t>
            </a:r>
            <a:endParaRPr lang="ru-RU" altLang="ru-RU" sz="28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8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alt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наименьший предельный размер </a:t>
            </a:r>
            <a:r>
              <a:rPr lang="ru-RU" alt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вала.</a:t>
            </a:r>
          </a:p>
          <a:p>
            <a:pPr marL="0" lvl="0" indent="0" algn="just">
              <a:spcBef>
                <a:spcPts val="0"/>
              </a:spcBef>
              <a:buClr>
                <a:srgbClr val="F0A22E"/>
              </a:buClr>
              <a:buNone/>
            </a:pPr>
            <a:endParaRPr lang="ru-RU" altLang="ru-RU" sz="28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baseline="-250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исправимый</a:t>
            </a:r>
            <a:endParaRPr lang="ru-RU" dirty="0">
              <a:solidFill>
                <a:srgbClr val="4E3B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F0A22E"/>
              </a:buClr>
              <a:buNone/>
            </a:pP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ru-RU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US" b="1" baseline="-25000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Би) 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брак</a:t>
            </a:r>
            <a:endParaRPr lang="ru-RU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F0A22E"/>
              </a:buClr>
              <a:buNone/>
            </a:pPr>
            <a:endParaRPr lang="ru-RU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чертеже указывать диапазон годных размеров </a:t>
            </a:r>
            <a:r>
              <a:rPr lang="ru-RU" sz="2800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громозко</a:t>
            </a:r>
            <a:r>
              <a:rPr 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неудобно, поэтому используется более простая запись: номинальный размер с верхним и нижним индексом </a:t>
            </a:r>
            <a:r>
              <a:rPr lang="ru-RU" sz="28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000" dirty="0" smtClean="0"/>
              <a:t>Ø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381328"/>
            <a:ext cx="93610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49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515350" cy="6165856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индекс указывает на отклонения максимального предельного размера от номинального и именуется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верхним отклонением.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указывает на отклонения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предельного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от номинального и именуется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нижним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отклонением.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294" y="3212976"/>
            <a:ext cx="55858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624736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отклонение размера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алгебраическая разность между наибольшим предельным и номинальным размерами. Например:</a:t>
            </a:r>
          </a:p>
          <a:p>
            <a:pPr marL="0" indent="0">
              <a:buNone/>
            </a:pP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верхнее отклонение отверстия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dmax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вала.</a:t>
            </a:r>
          </a:p>
          <a:p>
            <a:pPr marL="0" indent="0">
              <a:buNone/>
            </a:pPr>
            <a:r>
              <a:rPr lang="ru-RU" sz="2800" b="1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отклонение размера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алгебраическая разность между наименьшим предельным и номинальным размерами. Например: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 =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Dmin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D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  нижнее отклонение 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отверстия;</a:t>
            </a:r>
            <a:endParaRPr lang="en-US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</a:t>
            </a:r>
            <a:r>
              <a:rPr lang="ru-RU" dirty="0"/>
              <a:t> 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     нижнее отклонение вала.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бывают положительными, отрицательными и равными нулю. Отклонения, равные нулю, в обозначении не указываются. На чертежах номинальные и предельные линейные размеры и их отклонения проставляют в миллиметрах без указания единицы физической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5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7690525"/>
              </p:ext>
            </p:extLst>
          </p:nvPr>
        </p:nvGraphicFramePr>
        <p:xfrm>
          <a:off x="251520" y="3651018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0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Допуск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Т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IT </a:t>
                      </a:r>
                      <a:b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TD, ITD,  </a:t>
                      </a:r>
                      <a:b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Td,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ITd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 латинского </a:t>
                      </a:r>
                      <a:b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olerance - 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допуск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Times New Roman" pitchFamily="18" charset="0"/>
                          <a:cs typeface="Times New Roman" pitchFamily="18" charset="0"/>
                        </a:rPr>
                        <a:t>TD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de-DE" sz="1800" dirty="0" err="1">
                          <a:latin typeface="Times New Roman" pitchFamily="18" charset="0"/>
                          <a:cs typeface="Times New Roman" pitchFamily="18" charset="0"/>
                        </a:rPr>
                        <a:t>Dmax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de-DE" sz="1800" dirty="0" err="1">
                          <a:latin typeface="Times New Roman" pitchFamily="18" charset="0"/>
                          <a:cs typeface="Times New Roman" pitchFamily="18" charset="0"/>
                        </a:rPr>
                        <a:t>Dmin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b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de-DE" sz="1800" b="1" dirty="0">
                          <a:latin typeface="Times New Roman" pitchFamily="18" charset="0"/>
                          <a:cs typeface="Times New Roman" pitchFamily="18" charset="0"/>
                        </a:rPr>
                        <a:t>TD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 = ES -EI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Td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 = </a:t>
                      </a:r>
                      <a:r>
                        <a:rPr lang="de-DE" sz="1800" dirty="0" err="1">
                          <a:latin typeface="Times New Roman" pitchFamily="18" charset="0"/>
                          <a:cs typeface="Times New Roman" pitchFamily="18" charset="0"/>
                        </a:rPr>
                        <a:t>dmax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de-DE" sz="1800" dirty="0" err="1">
                          <a:latin typeface="Times New Roman" pitchFamily="18" charset="0"/>
                          <a:cs typeface="Times New Roman" pitchFamily="18" charset="0"/>
                        </a:rPr>
                        <a:t>dmin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b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de-DE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Td</a:t>
                      </a:r>
                      <a:r>
                        <a:rPr lang="de-DE" sz="1800" dirty="0">
                          <a:latin typeface="Times New Roman" pitchFamily="18" charset="0"/>
                          <a:cs typeface="Times New Roman" pitchFamily="18" charset="0"/>
                        </a:rPr>
                        <a:t> = es - ei 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Верхнее предельное отклонение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ES,  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 французского </a:t>
                      </a:r>
                      <a:b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cart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uperieur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ES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Dmax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-D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=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Dmin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-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Нижнее предельное отклонение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EI,   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 французского </a:t>
                      </a:r>
                      <a:b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cart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inferieur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=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dmax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-d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ei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dmin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-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0424" y="116632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ts val="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Допуском размера </a:t>
            </a: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называется разность между наибольшим и наименьшим предельными размерами или алгебраическая разность между верхним и нижним отклонениями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>
              <a:spcBef>
                <a:spcPts val="0"/>
              </a:spcBef>
              <a:buClr>
                <a:srgbClr val="F0A22E"/>
              </a:buClr>
              <a:buSzPct val="70000"/>
            </a:pP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обозначают буквой «Т»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т</a:t>
            </a:r>
            <a:r>
              <a:rPr lang="en-US" sz="24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olerance</a:t>
            </a:r>
            <a:r>
              <a:rPr lang="en-US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допуск):</a:t>
            </a:r>
          </a:p>
          <a:p>
            <a:pPr lvl="0" algn="just" eaLnBrk="0" hangingPunct="0">
              <a:spcBef>
                <a:spcPts val="0"/>
              </a:spcBef>
              <a:buClr>
                <a:srgbClr val="F0A22E"/>
              </a:buClr>
              <a:buSzPct val="70000"/>
            </a:pP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TD=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ES – EI – </a:t>
            </a: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размера отверстия;</a:t>
            </a:r>
          </a:p>
          <a:p>
            <a:pPr lvl="0" algn="just" eaLnBrk="0" hangingPunct="0">
              <a:spcBef>
                <a:spcPts val="0"/>
              </a:spcBef>
              <a:buClr>
                <a:srgbClr val="F0A22E"/>
              </a:buClr>
              <a:buSzPct val="70000"/>
            </a:pP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 =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размера вала.</a:t>
            </a:r>
          </a:p>
          <a:p>
            <a:pPr lvl="0" algn="just" eaLnBrk="0" hangingPunct="0">
              <a:spcBef>
                <a:spcPts val="0"/>
              </a:spcBef>
              <a:buClr>
                <a:srgbClr val="F0A22E"/>
              </a:buClr>
              <a:buSzPct val="70000"/>
            </a:pPr>
            <a:endParaRPr lang="ru-RU" sz="28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686800" cy="640873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Метрология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наука об измерениях,  методах   и средствах обеспечения их единства и способах достижения требуемой точности.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Стандартизация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 соответствии с законом «О техническом регулировании») - деятельность по установлению правил и характеристик в целях их добровольного многократного использования, направленная на достижение упорядоченности в сферах производства и обращения продукции и повышение конкурентоспособности продукции, работ или услуг.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процедура, по средством которой независимая третья сторона документально удостоверяет, что продукция или услуга соответствует установленным нормам.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задачи метрологии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/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теория измерений;</a:t>
            </a:r>
          </a:p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единицы физических величин и их системы;</a:t>
            </a:r>
          </a:p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 средства измерений;</a:t>
            </a:r>
          </a:p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обеспечения единства измерений и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единообразия средств измерений;</a:t>
            </a:r>
          </a:p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эталоны и образцовые средства измерений;</a:t>
            </a:r>
          </a:p>
          <a:p>
            <a:pPr eaLnBrk="1" hangingPunct="1">
              <a:lnSpc>
                <a:spcPct val="90000"/>
              </a:lnSpc>
              <a:buClrTx/>
              <a:buSzPct val="86000"/>
              <a:buFont typeface="Wingdings" panose="05000000000000000000" pitchFamily="2" charset="2"/>
              <a:buChar char="Ø"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передачи размеров.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Разделы метрологии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История развития метрологии 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1050" y="1196975"/>
          <a:ext cx="4425950" cy="5399088"/>
        </p:xfrm>
        <a:graphic>
          <a:graphicData uri="http://schemas.openxmlformats.org/presentationml/2006/ole">
            <p:oleObj spid="_x0000_s2065" name="PHOTO-PAINT" r:id="rId3" imgW="2425397" imgH="29587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288" y="333375"/>
          <a:ext cx="5573712" cy="6264275"/>
        </p:xfrm>
        <a:graphic>
          <a:graphicData uri="http://schemas.openxmlformats.org/presentationml/2006/ole">
            <p:oleObj spid="_x0000_s3089" name="PHOTO-PAINT" r:id="rId3" imgW="2044444" imgH="2298413" progId="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227763" y="692150"/>
            <a:ext cx="273685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Пядь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- это расстояние между растянутыми большим и указательным пальцами.</a:t>
            </a:r>
          </a:p>
          <a:p>
            <a:pPr algn="ctr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Длина пяди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17 до 22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4716463" cy="6858000"/>
        </p:xfrm>
        <a:graphic>
          <a:graphicData uri="http://schemas.openxmlformats.org/presentationml/2006/ole">
            <p:oleObj spid="_x0000_s4113" name="PHOTO-PAINT" r:id="rId3" imgW="1980952" imgH="3111111" progId="">
              <p:embed/>
            </p:oleObj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76825" y="765175"/>
            <a:ext cx="36718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Локоть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это длина руки от локтевого сгиба до кончика среднего пальца.</a:t>
            </a: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Локоть имел длину </a:t>
            </a: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 42 до 54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952</TotalTime>
  <Words>1185</Words>
  <Application>Microsoft Office PowerPoint</Application>
  <PresentationFormat>Экран (4:3)</PresentationFormat>
  <Paragraphs>224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Трек</vt:lpstr>
      <vt:lpstr>PHOTO-PAINT</vt:lpstr>
      <vt:lpstr>Метрология, стандартизация и сертификация</vt:lpstr>
      <vt:lpstr>Основные понятия и определения </vt:lpstr>
      <vt:lpstr>Слайд 3</vt:lpstr>
      <vt:lpstr>Слайд 4</vt:lpstr>
      <vt:lpstr>Основные задачи метрологии</vt:lpstr>
      <vt:lpstr>Разделы метрологии</vt:lpstr>
      <vt:lpstr>История развития метрологии </vt:lpstr>
      <vt:lpstr>Слайд 8</vt:lpstr>
      <vt:lpstr>Слайд 9</vt:lpstr>
      <vt:lpstr>Слайд 10</vt:lpstr>
      <vt:lpstr>1 легальная  миля  =  8фарлонгам   = 320 родам = 1760 ярдам  =5280 футам = 63360 дюймам = 1,6094км.</vt:lpstr>
      <vt:lpstr>7 апреля 1795 года была предложена  метрическая система мер</vt:lpstr>
      <vt:lpstr>Особенности МЕТРИЧЕСКОЙ СИСТЕМЫ МЕР</vt:lpstr>
      <vt:lpstr>Предпочтение отдается системам, построенным на единицах:  длина - масса - время. </vt:lpstr>
      <vt:lpstr>Х Генеральная конференция по мерам и весам  (1954 году) </vt:lpstr>
      <vt:lpstr>ХI Генеральная конференция  по мерам и весам – «Международная система единиц»  (систем - интернационал) - СИ. (1960  год) </vt:lpstr>
      <vt:lpstr>Законодательная метрология </vt:lpstr>
      <vt:lpstr>Слайд 18</vt:lpstr>
      <vt:lpstr>Квалиметрия</vt:lpstr>
      <vt:lpstr>Слайд 20</vt:lpstr>
      <vt:lpstr>Основы взаимозаменяемости</vt:lpstr>
      <vt:lpstr>Слайд 22</vt:lpstr>
      <vt:lpstr>Понятия «вал» и «отверстие»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КВАЛИМЕТРИИ</dc:title>
  <dc:creator>User</dc:creator>
  <cp:lastModifiedBy>Пользователь</cp:lastModifiedBy>
  <cp:revision>130</cp:revision>
  <dcterms:created xsi:type="dcterms:W3CDTF">2014-09-02T16:37:58Z</dcterms:created>
  <dcterms:modified xsi:type="dcterms:W3CDTF">2021-10-31T06:49:22Z</dcterms:modified>
</cp:coreProperties>
</file>