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648" r:id="rId1"/>
  </p:sldMasterIdLst>
  <p:sldIdLst>
    <p:sldId id="256" r:id="rId2"/>
    <p:sldId id="258" r:id="rId3"/>
    <p:sldId id="540" r:id="rId4"/>
    <p:sldId id="260" r:id="rId5"/>
    <p:sldId id="259" r:id="rId6"/>
    <p:sldId id="262" r:id="rId7"/>
    <p:sldId id="263" r:id="rId8"/>
    <p:sldId id="537" r:id="rId9"/>
    <p:sldId id="536" r:id="rId10"/>
    <p:sldId id="264" r:id="rId11"/>
    <p:sldId id="265" r:id="rId12"/>
    <p:sldId id="266" r:id="rId13"/>
    <p:sldId id="267" r:id="rId14"/>
    <p:sldId id="268" r:id="rId15"/>
    <p:sldId id="269" r:id="rId16"/>
    <p:sldId id="270" r:id="rId17"/>
    <p:sldId id="306" r:id="rId18"/>
    <p:sldId id="271" r:id="rId19"/>
    <p:sldId id="272" r:id="rId20"/>
    <p:sldId id="273" r:id="rId21"/>
    <p:sldId id="274" r:id="rId22"/>
    <p:sldId id="276" r:id="rId23"/>
    <p:sldId id="277" r:id="rId24"/>
    <p:sldId id="278" r:id="rId25"/>
    <p:sldId id="279" r:id="rId26"/>
    <p:sldId id="280" r:id="rId27"/>
    <p:sldId id="281" r:id="rId28"/>
    <p:sldId id="282" r:id="rId29"/>
    <p:sldId id="283" r:id="rId30"/>
    <p:sldId id="284" r:id="rId31"/>
    <p:sldId id="285"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5" r:id="rId45"/>
    <p:sldId id="300" r:id="rId46"/>
    <p:sldId id="301" r:id="rId47"/>
    <p:sldId id="302" r:id="rId48"/>
    <p:sldId id="303" r:id="rId49"/>
    <p:sldId id="304" r:id="rId5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54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6B70ED19-A48D-4FA5-9225-678A39591275}" type="datetimeFigureOut">
              <a:rPr lang="ru-RU" smtClean="0"/>
              <a:pPr/>
              <a:t>31.01.2023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9751C2E-817C-4502-A227-611D59F66F0D}"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B70ED19-A48D-4FA5-9225-678A39591275}" type="datetimeFigureOut">
              <a:rPr lang="ru-RU" smtClean="0"/>
              <a:pPr/>
              <a:t>31.01.2023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9751C2E-817C-4502-A227-611D59F66F0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B70ED19-A48D-4FA5-9225-678A39591275}" type="datetimeFigureOut">
              <a:rPr lang="ru-RU" smtClean="0"/>
              <a:pPr/>
              <a:t>31.01.2023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9751C2E-817C-4502-A227-611D59F66F0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B70ED19-A48D-4FA5-9225-678A39591275}" type="datetimeFigureOut">
              <a:rPr lang="ru-RU" smtClean="0"/>
              <a:pPr/>
              <a:t>31.01.2023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9751C2E-817C-4502-A227-611D59F66F0D}"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6B70ED19-A48D-4FA5-9225-678A39591275}" type="datetimeFigureOut">
              <a:rPr lang="ru-RU" smtClean="0"/>
              <a:pPr/>
              <a:t>31.01.2023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9751C2E-817C-4502-A227-611D59F66F0D}"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6B70ED19-A48D-4FA5-9225-678A39591275}" type="datetimeFigureOut">
              <a:rPr lang="ru-RU" smtClean="0"/>
              <a:pPr/>
              <a:t>31.01.2023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9751C2E-817C-4502-A227-611D59F66F0D}"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6B70ED19-A48D-4FA5-9225-678A39591275}" type="datetimeFigureOut">
              <a:rPr lang="ru-RU" smtClean="0"/>
              <a:pPr/>
              <a:t>31.01.2023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9751C2E-817C-4502-A227-611D59F66F0D}"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6B70ED19-A48D-4FA5-9225-678A39591275}" type="datetimeFigureOut">
              <a:rPr lang="ru-RU" smtClean="0"/>
              <a:pPr/>
              <a:t>31.01.2023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9751C2E-817C-4502-A227-611D59F66F0D}"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B70ED19-A48D-4FA5-9225-678A39591275}" type="datetimeFigureOut">
              <a:rPr lang="ru-RU" smtClean="0"/>
              <a:pPr/>
              <a:t>31.01.2023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9751C2E-817C-4502-A227-611D59F66F0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6B70ED19-A48D-4FA5-9225-678A39591275}" type="datetimeFigureOut">
              <a:rPr lang="ru-RU" smtClean="0"/>
              <a:pPr/>
              <a:t>31.01.2023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9751C2E-817C-4502-A227-611D59F66F0D}"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6B70ED19-A48D-4FA5-9225-678A39591275}" type="datetimeFigureOut">
              <a:rPr lang="ru-RU" smtClean="0"/>
              <a:pPr/>
              <a:t>31.01.2023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9751C2E-817C-4502-A227-611D59F66F0D}"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70ED19-A48D-4FA5-9225-678A39591275}" type="datetimeFigureOut">
              <a:rPr lang="ru-RU" smtClean="0"/>
              <a:pPr/>
              <a:t>31.01.2023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751C2E-817C-4502-A227-611D59F66F0D}"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b="1" dirty="0"/>
              <a:t>Тема 3 Исполнение обязанности по уплате налогов, сборов, страховых взносов</a:t>
            </a:r>
            <a:br>
              <a:rPr lang="ru-RU" dirty="0"/>
            </a:b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107504" y="517322"/>
            <a:ext cx="864096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ru-RU" sz="2400" dirty="0"/>
              <a:t>	При отсутствии денежных средств на счетах налогоплательщика, взыскание суммы налога производится </a:t>
            </a:r>
            <a:r>
              <a:rPr lang="ru-RU" sz="2400" b="1" dirty="0"/>
              <a:t>за счет иного имущества налогоплательщика</a:t>
            </a:r>
            <a:r>
              <a:rPr lang="ru-RU" sz="2400" dirty="0"/>
              <a:t>.</a:t>
            </a:r>
          </a:p>
          <a:p>
            <a:pPr algn="just"/>
            <a:r>
              <a:rPr lang="ru-RU" sz="2400" dirty="0"/>
              <a:t>	Взыскание налога за счет имущества налогоплательщика - организации или ИП производится по решению руководителя (заместителя руководителя) налогового органа путем направления на бумажном носителе или в электронной форме в течение трех дней с момента вынесения такого решения соответствующего постановления судебному приставу-исполнителю для исполнения в порядке, предусмотренном Федеральным законом «Об исполнительном производстве».</a:t>
            </a:r>
          </a:p>
          <a:p>
            <a:pPr algn="just"/>
            <a:r>
              <a:rPr lang="ru-RU" sz="2400" dirty="0"/>
              <a:t>	Решение о взыскании налога за счет имущества налогоплательщика - организации или индивидуального предпринимателя принимается в течение одного года после истечения срока исполнения требования об уплате налога</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107504" y="117213"/>
            <a:ext cx="864096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ru-RU" sz="2800" dirty="0"/>
              <a:t>	Взыскание налога за счет имущества налогоплательщика - организации или ИП производится последовательно в отношении:</a:t>
            </a:r>
          </a:p>
          <a:p>
            <a:pPr algn="just"/>
            <a:r>
              <a:rPr lang="ru-RU" sz="2800" dirty="0"/>
              <a:t>1) наличных денежных средств, денежных средств и драгоценных металлов в банках, на которые не было обращено взыскание;</a:t>
            </a:r>
          </a:p>
          <a:p>
            <a:pPr algn="just"/>
            <a:r>
              <a:rPr lang="ru-RU" sz="2800" dirty="0"/>
              <a:t>2) имущества, не участвующего непосредственно в производстве продукции (товаров), в частности ценных бумаг, валютных ценностей, непроизводственных помещений, легкового автотранспорта, предметов дизайна служебных помещений;</a:t>
            </a:r>
          </a:p>
          <a:p>
            <a:pPr algn="just"/>
            <a:r>
              <a:rPr lang="ru-RU" sz="2800" dirty="0"/>
              <a:t>3) готовой продукции (товаров), а также иных материальных ценностей, не участвующих и (или) не предназначенных для непосредственного участия в производстве;</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251520" y="476672"/>
            <a:ext cx="8676456"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ru-RU" sz="2600" dirty="0"/>
              <a:t>4) сырья и материалов, предназначенных для непосредственного участия в производстве, а также станков, оборудования, зданий, сооружений и других основных средств;</a:t>
            </a:r>
          </a:p>
          <a:p>
            <a:pPr algn="just"/>
            <a:r>
              <a:rPr lang="ru-RU" sz="2600" dirty="0"/>
              <a:t>5) имущества, переданного по договору во владение, в пользование или распоряжение другим лицам без перехода к ним права собственности на это имущество, если для обеспечения исполнения обязанности по уплате налога такие договоры расторгнуты или признаны недействительными в установленном порядке;</a:t>
            </a:r>
          </a:p>
          <a:p>
            <a:pPr algn="just"/>
            <a:r>
              <a:rPr lang="ru-RU" sz="2600" dirty="0"/>
              <a:t>6) другого имущества, за исключением предназначенного для повседневного личного пользования индивидуальным предпринимателем или членами его семьи, определяемого в соответствии с законодательством РФ.</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359024" y="476673"/>
            <a:ext cx="8784976"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ru-RU" sz="2400" dirty="0"/>
              <a:t>	</a:t>
            </a:r>
            <a:r>
              <a:rPr lang="ru-RU" sz="2600" dirty="0"/>
              <a:t>В случае неисполнения налогоплательщиком  - физическим лицом, не являющимся ИП,  в установленный срок обязанности по уплате налога налоговый орган, направивший требование об уплате налога, пеней, штрафов, вправе обратиться в суд с заявлением о взыскании налога за счет имущества, в том числе денежных средств на счетах в банке, электронных денежных средств и наличных денежных средств, этого физического лица в пределах сумм, указанных в требовании об уплате налога.</a:t>
            </a:r>
          </a:p>
          <a:p>
            <a:pPr algn="just"/>
            <a:r>
              <a:rPr lang="ru-RU" sz="2600" dirty="0"/>
              <a:t>	Взыскание налога, сбора, страховых взносов, пеней, штрафов за счет имущества физического лица на основании вступившего в законную силу судебного акта производится в соответствии с Федеральным законом  «Об исполнительном производстве».</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179512" y="117693"/>
            <a:ext cx="8820472"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ru-RU" sz="2400" dirty="0"/>
              <a:t>	Взыскание налога, сбора, страховых взносов, пеней, штрафов </a:t>
            </a:r>
            <a:r>
              <a:rPr lang="ru-RU" sz="2400" b="1" dirty="0"/>
              <a:t>за счет имущества физического лица </a:t>
            </a:r>
            <a:r>
              <a:rPr lang="ru-RU" sz="2400" dirty="0"/>
              <a:t>производится последовательно в отношении:</a:t>
            </a:r>
          </a:p>
          <a:p>
            <a:pPr algn="just"/>
            <a:r>
              <a:rPr lang="ru-RU" sz="2400" dirty="0"/>
              <a:t>1) денежных средств на счетах в банке и электронных денежных средств, переводы которых осуществляются с использованием персонифицированных электронных средств платежа, драгоценных металлов на счетах (во вкладах) в банке;</a:t>
            </a:r>
          </a:p>
          <a:p>
            <a:pPr algn="just"/>
            <a:r>
              <a:rPr lang="ru-RU" sz="2400" dirty="0"/>
              <a:t>2) наличных денежных средств;</a:t>
            </a:r>
          </a:p>
          <a:p>
            <a:pPr algn="just"/>
            <a:r>
              <a:rPr lang="ru-RU" sz="2400" dirty="0"/>
              <a:t>3) имущества, переданного по договору во владение, в пользование или распоряжение другим лицам без перехода к ним права собственности на это имущество, если для обеспечения исполнения обязанности по уплате налога, сбора, страховых взносов, пеней, штрафов такие договоры расторгнуты или признаны недействительными в установленном порядке;</a:t>
            </a:r>
          </a:p>
          <a:p>
            <a:pPr algn="just"/>
            <a:r>
              <a:rPr lang="ru-RU" sz="2400" dirty="0"/>
              <a:t>4) другого имущества, за исключением предназначенного для повседневного личного пользования физическим лицом или членами его семьи, определяемого в соответствии с законодательством Российской Федерации.</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107504" y="765285"/>
            <a:ext cx="889248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ru-RU" sz="2800" dirty="0"/>
              <a:t>	В случае взыскания налога, сбора, страховых взносов, пеней, штрафов за счет имущества физического </a:t>
            </a:r>
            <a:r>
              <a:rPr lang="ru-RU" sz="2800"/>
              <a:t>лица задолженность </a:t>
            </a:r>
            <a:r>
              <a:rPr lang="ru-RU" sz="2800" dirty="0"/>
              <a:t>считается исполненной с момента реализации имущества и погашения задолженности за счет вырученных сумм. </a:t>
            </a:r>
          </a:p>
          <a:p>
            <a:pPr algn="just"/>
            <a:r>
              <a:rPr lang="ru-RU" sz="2800" dirty="0"/>
              <a:t>	Со дня наложения ареста на указанное имущество и до дня перечисления вырученных сумм в бюджетную систему Российской Федерации пени за несвоевременное перечисление налогов, сборов, страховых взносов не начисляются.</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51520" y="763543"/>
            <a:ext cx="8712968"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ru-RU" sz="2800" b="1" dirty="0"/>
              <a:t>Требование об уплате налога, сбора, страховых взносов</a:t>
            </a:r>
            <a:endParaRPr lang="ru-RU" sz="2800" dirty="0"/>
          </a:p>
          <a:p>
            <a:pPr algn="just"/>
            <a:r>
              <a:rPr lang="ru-RU" sz="2800" dirty="0"/>
              <a:t>	Требованием об уплате налога признается извещение налогоплательщика о неуплаченной сумме налога, а также об обязанности уплатить в установленный срок неуплаченную сумму налога.</a:t>
            </a:r>
          </a:p>
          <a:p>
            <a:pPr algn="just"/>
            <a:r>
              <a:rPr lang="ru-RU" sz="2800" dirty="0"/>
              <a:t>	Требование об уплате налога направляется налогоплательщику при наличии у него недоимки.</a:t>
            </a:r>
          </a:p>
          <a:p>
            <a:pPr algn="just"/>
            <a:r>
              <a:rPr lang="ru-RU" sz="2800" dirty="0"/>
              <a:t>	Требование об уплате налога направляется налогоплательщику независимо от привлечения его к ответственности за нарушение законодательства о налогах и сборах.</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21B1E5E2-A502-42BC-BA48-85DFFD422A50}"/>
              </a:ext>
            </a:extLst>
          </p:cNvPr>
          <p:cNvPicPr>
            <a:picLocks noChangeAspect="1"/>
          </p:cNvPicPr>
          <p:nvPr/>
        </p:nvPicPr>
        <p:blipFill>
          <a:blip r:embed="rId2"/>
          <a:stretch>
            <a:fillRect/>
          </a:stretch>
        </p:blipFill>
        <p:spPr>
          <a:xfrm>
            <a:off x="683568" y="1124744"/>
            <a:ext cx="8064896" cy="4896544"/>
          </a:xfrm>
          <a:prstGeom prst="rect">
            <a:avLst/>
          </a:prstGeom>
        </p:spPr>
      </p:pic>
    </p:spTree>
    <p:extLst>
      <p:ext uri="{BB962C8B-B14F-4D97-AF65-F5344CB8AC3E}">
        <p14:creationId xmlns:p14="http://schemas.microsoft.com/office/powerpoint/2010/main" val="80745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51520" y="1185679"/>
            <a:ext cx="8712968" cy="43581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90000"/>
              </a:lnSpc>
            </a:pPr>
            <a:r>
              <a:rPr lang="ru-RU" sz="2800" dirty="0"/>
              <a:t>	Требование об уплате налога должно содержать сведения:</a:t>
            </a:r>
          </a:p>
          <a:p>
            <a:pPr marL="457200" indent="-457200" algn="just">
              <a:lnSpc>
                <a:spcPct val="90000"/>
              </a:lnSpc>
              <a:buFontTx/>
              <a:buChar char="-"/>
            </a:pPr>
            <a:r>
              <a:rPr lang="ru-RU" sz="2800" dirty="0"/>
              <a:t>о сумме задолженности по налогу, </a:t>
            </a:r>
          </a:p>
          <a:p>
            <a:pPr marL="457200" indent="-457200" algn="just">
              <a:lnSpc>
                <a:spcPct val="90000"/>
              </a:lnSpc>
              <a:buFontTx/>
              <a:buChar char="-"/>
            </a:pPr>
            <a:r>
              <a:rPr lang="ru-RU" sz="2800" dirty="0"/>
              <a:t>размере пеней, начисленных на момент направления требования, </a:t>
            </a:r>
          </a:p>
          <a:p>
            <a:pPr marL="457200" indent="-457200" algn="just">
              <a:lnSpc>
                <a:spcPct val="90000"/>
              </a:lnSpc>
              <a:buFontTx/>
              <a:buChar char="-"/>
            </a:pPr>
            <a:r>
              <a:rPr lang="ru-RU" sz="2800" dirty="0"/>
              <a:t>сроке исполнения требования, </a:t>
            </a:r>
          </a:p>
          <a:p>
            <a:pPr marL="457200" indent="-457200" algn="just">
              <a:lnSpc>
                <a:spcPct val="90000"/>
              </a:lnSpc>
              <a:buFontTx/>
              <a:buChar char="-"/>
            </a:pPr>
            <a:r>
              <a:rPr lang="ru-RU" sz="2800" dirty="0"/>
              <a:t>мерах по взысканию налога и обеспечению исполнения обязанности по уплате налога, которые применяются в случае неисполнения требования налогоплательщиком. </a:t>
            </a:r>
          </a:p>
          <a:p>
            <a:pPr algn="just">
              <a:lnSpc>
                <a:spcPct val="90000"/>
              </a:lnSpc>
            </a:pPr>
            <a:r>
              <a:rPr lang="ru-RU" sz="2800" dirty="0"/>
              <a:t>		</a:t>
            </a:r>
            <a:endParaRPr kumimoji="0" lang="ru-RU"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79512" y="194637"/>
            <a:ext cx="8712968"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ru-RU" sz="2800" dirty="0"/>
              <a:t>	В случае, если размер недоимки, выявленный в результате налоговой проверки, позволяет предполагать факт совершения нарушения законодательства о налогах и сборах, содержащего признаки преступления, в направляемом требовании должно содержаться предупреждение об обязанности налогового органа в случае неуплаты сумм недоимки, пеней и штрафов в полном объеме в установленный срок направить материалы в следственные органы для решения вопроса о возбуждении уголовного дела.</a:t>
            </a:r>
          </a:p>
          <a:p>
            <a:pPr algn="just"/>
            <a:r>
              <a:rPr lang="ru-RU" sz="2800" dirty="0"/>
              <a:t>	Требование об уплате налога должно быть исполнено в течение восьми дней с даты получения указанного требования, если более продолжительный период времени для уплаты налога не указан в этом требовании.</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5780" y="548680"/>
            <a:ext cx="8532440" cy="44750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indent="-457200" algn="just">
              <a:buAutoNum type="arabicPeriod"/>
            </a:pPr>
            <a:r>
              <a:rPr lang="ru-RU" sz="2800" b="1" dirty="0"/>
              <a:t>Возникновение, изменение, прекращение и исполнение обязанности по уплате налога, сбора, страховых взносов</a:t>
            </a:r>
          </a:p>
          <a:p>
            <a:pPr algn="just"/>
            <a:endParaRPr lang="ru-RU" sz="2800" dirty="0"/>
          </a:p>
          <a:p>
            <a:pPr algn="just">
              <a:lnSpc>
                <a:spcPct val="90000"/>
              </a:lnSpc>
            </a:pPr>
            <a:r>
              <a:rPr lang="ru-RU" sz="2800" dirty="0"/>
              <a:t>	Обязанность по уплате конкретного налога,  сбора,  страховых взносов возлагается на налогоплательщика с момента возникновения установленных законодательством о налогах и сборах обстоятельств, предусматривающих уплату данного налога,  сбора, страховых взносов.</a:t>
            </a:r>
          </a:p>
          <a:p>
            <a:pPr algn="just">
              <a:lnSpc>
                <a:spcPct val="90000"/>
              </a:lnSpc>
            </a:pPr>
            <a:r>
              <a:rPr lang="ru-RU" sz="2400"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79512" y="547521"/>
            <a:ext cx="8820472"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ru-RU" sz="2800" dirty="0"/>
              <a:t>	Требование об уплате налога может быть передано руководителю организации (ее законному или уполномоченному представителю) или физическому лицу (его законному или уполномоченному представителю) лично под расписку, направлено по почте заказным письмом, передано в электронной форме по телекоммуникационным каналам связи или через личный кабинет налогоплательщика. </a:t>
            </a:r>
          </a:p>
          <a:p>
            <a:pPr algn="just"/>
            <a:r>
              <a:rPr lang="ru-RU" sz="2800" dirty="0"/>
              <a:t>	В случае направления указанного требования по почте заказным письмом оно считается полученным по истечении шести дней с даты направления заказного письма.</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251520" y="1122422"/>
            <a:ext cx="8677472"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ru-RU" sz="2800" dirty="0"/>
              <a:t>	В случае, если обязанность налогоплательщика, налогового агента изменилась после направления требования об уплате налога, налоговый орган обязан направить указанным лицам уточненное требование.</a:t>
            </a:r>
          </a:p>
          <a:p>
            <a:pPr algn="just"/>
            <a:r>
              <a:rPr lang="ru-RU" sz="2800" dirty="0"/>
              <a:t>	При выявлении недоимки налоговый орган составляет требование об уплате налога, сбора, страховых взносов, пеней или штрафа по форме, утверждаемой федеральным органом исполнительной власти, уполномоченным по контролю и надзору в области налогов и сборов.</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cf2.ppt-online.org/files2/slide/v/vJIew7f0R62GyY8bAiX4mx5coMOU3DZ9nCFPQsuTaj/slide-4.jpg"/>
          <p:cNvPicPr>
            <a:picLocks noChangeAspect="1" noChangeArrowheads="1"/>
          </p:cNvPicPr>
          <p:nvPr/>
        </p:nvPicPr>
        <p:blipFill>
          <a:blip r:embed="rId2" cstate="print"/>
          <a:srcRect/>
          <a:stretch>
            <a:fillRect/>
          </a:stretch>
        </p:blipFill>
        <p:spPr bwMode="auto">
          <a:xfrm>
            <a:off x="323528" y="100252"/>
            <a:ext cx="8280920" cy="6585942"/>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59024" y="548680"/>
            <a:ext cx="878497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ctr"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3. </a:t>
            </a:r>
            <a:r>
              <a:rPr kumimoji="0" lang="ru-RU" sz="2800" b="1" i="0" u="none" strike="noStrike" cap="none" normalizeH="0" baseline="0" dirty="0">
                <a:ln>
                  <a:noFill/>
                </a:ln>
                <a:solidFill>
                  <a:srgbClr val="000000"/>
                </a:solidFill>
                <a:effectLst/>
                <a:latin typeface="Arial" pitchFamily="34" charset="0"/>
                <a:ea typeface="Calibri" pitchFamily="34" charset="0"/>
                <a:cs typeface="Arial" pitchFamily="34" charset="0"/>
              </a:rPr>
              <a:t>Способы обеспечения исполнения обязанности по уплате налогов, сборов, страховых взносов</a:t>
            </a:r>
          </a:p>
          <a:p>
            <a:pPr marL="0" marR="0" lvl="0" indent="342900" algn="ctr" defTabSz="914400" rtl="0" eaLnBrk="1" fontAlgn="base" latinLnBrk="0" hangingPunct="1">
              <a:lnSpc>
                <a:spcPct val="100000"/>
              </a:lnSpc>
              <a:spcBef>
                <a:spcPct val="0"/>
              </a:spcBef>
              <a:spcAft>
                <a:spcPct val="0"/>
              </a:spcAft>
              <a:buClrTx/>
              <a:buSzTx/>
              <a:buFontTx/>
              <a:buNone/>
              <a:tabLst/>
            </a:pPr>
            <a:endParaRPr kumimoji="0" lang="ru-RU" sz="28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Calibri"/>
                <a:ea typeface="Calibri" pitchFamily="34" charset="0"/>
                <a:cs typeface="Arial" pitchFamily="34" charset="0"/>
              </a:rPr>
              <a:t> </a:t>
            </a: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Исполнение обязанности по уплате налогов может обеспечиваться следующими способами: </a:t>
            </a:r>
            <a:endParaRPr kumimoji="0" lang="ru-RU" sz="28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 залогом имущества, </a:t>
            </a:r>
            <a:endParaRPr kumimoji="0" lang="ru-RU" sz="28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 поручительством, </a:t>
            </a:r>
            <a:endParaRPr kumimoji="0" lang="ru-RU" sz="2800" b="0" i="0" u="none" strike="noStrike" cap="none" normalizeH="0" baseline="0" dirty="0">
              <a:ln>
                <a:noFill/>
              </a:ln>
              <a:solidFill>
                <a:schemeClr val="tx1"/>
              </a:solidFill>
              <a:effectLst/>
              <a:latin typeface="Arial" pitchFamily="34" charset="0"/>
              <a:cs typeface="Arial" pitchFamily="34" charset="0"/>
            </a:endParaRPr>
          </a:p>
          <a:p>
            <a:pPr lvl="0" indent="342900" algn="just" eaLnBrk="0" fontAlgn="base" hangingPunct="0">
              <a:spcBef>
                <a:spcPct val="0"/>
              </a:spcBef>
              <a:spcAft>
                <a:spcPct val="0"/>
              </a:spcAft>
            </a:pPr>
            <a:r>
              <a:rPr lang="ru-RU" sz="2800" dirty="0">
                <a:solidFill>
                  <a:srgbClr val="000000"/>
                </a:solidFill>
                <a:latin typeface="Arial" pitchFamily="34" charset="0"/>
                <a:ea typeface="Calibri" pitchFamily="34" charset="0"/>
                <a:cs typeface="Arial" pitchFamily="34" charset="0"/>
              </a:rPr>
              <a:t>- банковской гарантией</a:t>
            </a:r>
          </a:p>
          <a:p>
            <a:pPr lvl="0" indent="342900" algn="just" eaLnBrk="0" fontAlgn="base" hangingPunct="0">
              <a:spcBef>
                <a:spcPct val="0"/>
              </a:spcBef>
              <a:spcAft>
                <a:spcPct val="0"/>
              </a:spcAf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 пеней, </a:t>
            </a:r>
            <a:endParaRPr kumimoji="0" lang="ru-RU" sz="28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 приостановлением операций по счетам в банке,</a:t>
            </a: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 наложением ареста на имущество.</a:t>
            </a:r>
            <a:endParaRPr kumimoji="0" lang="ru-RU"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107504" y="389707"/>
            <a:ext cx="8748464" cy="6078587"/>
          </a:xfrm>
          <a:prstGeom prst="rect">
            <a:avLst/>
          </a:prstGeom>
          <a:solidFill>
            <a:srgbClr val="FFFFFF"/>
          </a:solid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a:ln>
                  <a:noFill/>
                </a:ln>
                <a:solidFill>
                  <a:srgbClr val="000000"/>
                </a:solidFill>
                <a:effectLst/>
                <a:latin typeface="Arial" pitchFamily="34" charset="0"/>
                <a:ea typeface="Times New Roman" pitchFamily="18" charset="0"/>
                <a:cs typeface="Arial" pitchFamily="34" charset="0"/>
              </a:rPr>
              <a:t>	Залог имущества</a:t>
            </a:r>
            <a:endParaRPr kumimoji="0" lang="ru-RU" sz="28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Times New Roman" pitchFamily="18" charset="0"/>
                <a:cs typeface="Arial" pitchFamily="34" charset="0"/>
              </a:rPr>
              <a:t> 	Залог имущества возникает на основании договора между налоговым органом и залогодателем либо на основании закона.</a:t>
            </a:r>
            <a:endParaRPr kumimoji="0" lang="ru-RU" sz="28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	В случае неуплаты в течение одного месяца задолженности по налогам, указанной в решении о взыскании, исполнение которого обеспечено наложением ареста на имущество, признается находящимся в залоге у налогового органа на основании закона.</a:t>
            </a:r>
            <a:endParaRPr kumimoji="0" lang="ru-RU" sz="28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	При оформлении договора залога залогодателем может быть как сам налогоплательщик, так и третье лицо.</a:t>
            </a:r>
            <a:endParaRPr kumimoji="0" lang="ru-RU" sz="28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	</a:t>
            </a:r>
            <a:endParaRPr kumimoji="0" lang="ru-RU"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179512" y="686599"/>
            <a:ext cx="8712968" cy="52937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600" b="0" i="0" u="none" strike="noStrike" cap="none" normalizeH="0" baseline="0" dirty="0">
                <a:ln>
                  <a:noFill/>
                </a:ln>
                <a:solidFill>
                  <a:srgbClr val="000000"/>
                </a:solidFill>
                <a:effectLst/>
                <a:latin typeface="Arial" pitchFamily="34" charset="0"/>
                <a:ea typeface="Calibri" pitchFamily="34" charset="0"/>
                <a:cs typeface="Arial" pitchFamily="34" charset="0"/>
              </a:rPr>
              <a:t>Предметом залога по договору между налоговым органом и залогодателем не может быть предмет залога по другому договору.</a:t>
            </a:r>
            <a:endParaRPr kumimoji="0" lang="ru-RU" sz="26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600" b="0" i="0" u="none" strike="noStrike" cap="none" normalizeH="0" baseline="0" dirty="0">
                <a:ln>
                  <a:noFill/>
                </a:ln>
                <a:solidFill>
                  <a:srgbClr val="000000"/>
                </a:solidFill>
                <a:effectLst/>
                <a:latin typeface="Arial" pitchFamily="34" charset="0"/>
                <a:ea typeface="Calibri" pitchFamily="34" charset="0"/>
                <a:cs typeface="Arial" pitchFamily="34" charset="0"/>
              </a:rPr>
              <a:t>При залоге имущество может оставаться у залогодателя либо передаваться за счет средств залогодателя налоговому органу (залогодержателю) с возложением на последнего обязанности по обеспечению сохранности заложенного имущества.</a:t>
            </a:r>
            <a:endParaRPr kumimoji="0" lang="ru-RU" sz="26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600" b="0" i="0" u="none" strike="noStrike" cap="none" normalizeH="0" baseline="0" dirty="0">
                <a:ln>
                  <a:noFill/>
                </a:ln>
                <a:solidFill>
                  <a:srgbClr val="000000"/>
                </a:solidFill>
                <a:effectLst/>
                <a:latin typeface="Arial" pitchFamily="34" charset="0"/>
                <a:ea typeface="Calibri" pitchFamily="34" charset="0"/>
                <a:cs typeface="Arial" pitchFamily="34" charset="0"/>
              </a:rPr>
              <a:t>Совершение каких-либо сделок в отношении заложенного имущества, в том числе сделок, совершаемых в целях погашения сумм задолженности, может осуществляться только по согласованию с залогодержателем.</a:t>
            </a:r>
            <a:endParaRPr kumimoji="0" lang="ru-RU" sz="26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251520" y="476092"/>
            <a:ext cx="8604448"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При неисполнении налогоплательщиком обязанности по уплате причитающихся сумм налога и соответствующих пеней налоговый орган осуществляет исполнение этой обязанности за счет стоимости заложенного имущества в порядке, установленном гражданским законодательством</a:t>
            </a:r>
            <a:r>
              <a:rPr kumimoji="0" lang="ru-RU" sz="2800" b="0" i="0" u="none" strike="noStrike" cap="none" normalizeH="0" baseline="0" dirty="0">
                <a:ln>
                  <a:noFill/>
                </a:ln>
                <a:solidFill>
                  <a:srgbClr val="000000"/>
                </a:solidFill>
                <a:effectLst/>
                <a:latin typeface="Calibri"/>
                <a:ea typeface="Calibri" pitchFamily="34" charset="0"/>
                <a:cs typeface="Arial" pitchFamily="34" charset="0"/>
              </a:rPr>
              <a:t>  </a:t>
            </a: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РФ.</a:t>
            </a:r>
            <a:endParaRPr kumimoji="0" lang="ru-RU" sz="28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К правоотношениям, возникающим при установлении залога (поручительства, банковской гарантии) в качестве способа обеспечения исполнения обязанностей по уплате налогов применяются положения гражданского законодательства</a:t>
            </a:r>
            <a:r>
              <a:rPr kumimoji="0" lang="ru-RU" sz="1400" b="0" i="0" u="none" strike="noStrike" cap="none" normalizeH="0" baseline="0" dirty="0">
                <a:ln>
                  <a:noFill/>
                </a:ln>
                <a:solidFill>
                  <a:srgbClr val="000000"/>
                </a:solidFill>
                <a:effectLst/>
                <a:latin typeface="Arial" pitchFamily="34" charset="0"/>
                <a:ea typeface="Calibri" pitchFamily="34" charset="0"/>
                <a:cs typeface="Arial" pitchFamily="34" charset="0"/>
              </a:rPr>
              <a:t>.</a:t>
            </a: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251520" y="619527"/>
            <a:ext cx="8604448" cy="5647700"/>
          </a:xfrm>
          <a:prstGeom prst="rect">
            <a:avLst/>
          </a:prstGeom>
          <a:solidFill>
            <a:srgbClr val="FFFFFF"/>
          </a:solid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a:ln>
                  <a:noFill/>
                </a:ln>
                <a:solidFill>
                  <a:srgbClr val="000000"/>
                </a:solidFill>
                <a:effectLst/>
                <a:latin typeface="Arial" pitchFamily="34" charset="0"/>
                <a:ea typeface="Times New Roman" pitchFamily="18" charset="0"/>
                <a:cs typeface="Arial" pitchFamily="34" charset="0"/>
              </a:rPr>
              <a:t>	Поручительство</a:t>
            </a:r>
          </a:p>
          <a:p>
            <a:pPr marL="0" marR="0" lvl="0" indent="342900" algn="just" defTabSz="914400" rtl="0" eaLnBrk="1" fontAlgn="base" latinLnBrk="0" hangingPunct="1">
              <a:lnSpc>
                <a:spcPct val="100000"/>
              </a:lnSpc>
              <a:spcBef>
                <a:spcPct val="0"/>
              </a:spcBef>
              <a:spcAft>
                <a:spcPct val="0"/>
              </a:spcAft>
              <a:buClrTx/>
              <a:buSzTx/>
              <a:buFontTx/>
              <a:buNone/>
              <a:tabLst/>
            </a:pPr>
            <a:endParaRPr kumimoji="0" lang="ru-RU" sz="28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a:ln>
                  <a:noFill/>
                </a:ln>
                <a:solidFill>
                  <a:srgbClr val="000000"/>
                </a:solidFill>
                <a:effectLst/>
                <a:latin typeface="Arial" pitchFamily="34" charset="0"/>
                <a:ea typeface="Times New Roman" pitchFamily="18" charset="0"/>
                <a:cs typeface="Arial" pitchFamily="34" charset="0"/>
              </a:rPr>
              <a:t> </a:t>
            </a:r>
            <a:r>
              <a:rPr kumimoji="0" lang="ru-RU" sz="2800" b="0" i="0" u="none" strike="noStrike" cap="none" normalizeH="0" baseline="0" dirty="0">
                <a:ln>
                  <a:noFill/>
                </a:ln>
                <a:solidFill>
                  <a:srgbClr val="000000"/>
                </a:solidFill>
                <a:effectLst/>
                <a:latin typeface="Arial" pitchFamily="34" charset="0"/>
                <a:ea typeface="Times New Roman" pitchFamily="18" charset="0"/>
                <a:cs typeface="Arial" pitchFamily="34" charset="0"/>
              </a:rPr>
              <a:t>В случае изменения сроков исполнения обязанностей по уплате налогов и в иных случаях, предусмотренных НК, обязанность по уплате налогов может быть обеспечена поручительством.</a:t>
            </a:r>
            <a:endParaRPr kumimoji="0" lang="ru-RU" sz="28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В силу поручительства поручитель обязывается перед налоговыми органами исполнить в полном объеме обязанность налогоплательщика по уплате налогов, если последний не уплатит в установленный срок причитающиеся суммы налога и соответствующих пеней.</a:t>
            </a:r>
            <a:endParaRPr kumimoji="0" lang="ru-RU"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179512" y="517029"/>
            <a:ext cx="8964488"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При неисполнении налогоплательщиком обязанности по уплате налога, обеспеченной поручительством, поручитель и налогоплательщик несут солидарную ответственность.</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В случае неуплаты или неполной уплаты в установленный срок налога, обязанность по уплате которого обеспечена поручительством, налоговый орган в течение пяти дней со дня истечения срока исполнения требования об уплате налога направляет поручителю требование</a:t>
            </a:r>
            <a:r>
              <a:rPr kumimoji="0" lang="ru-RU" sz="2400" b="0" i="0" u="none" strike="noStrike" cap="none" normalizeH="0" baseline="0" dirty="0">
                <a:ln>
                  <a:noFill/>
                </a:ln>
                <a:solidFill>
                  <a:srgbClr val="000000"/>
                </a:solidFill>
                <a:effectLst/>
                <a:latin typeface="Calibri"/>
                <a:ea typeface="Calibri" pitchFamily="34" charset="0"/>
                <a:cs typeface="Arial" pitchFamily="34" charset="0"/>
              </a:rPr>
              <a:t>  </a:t>
            </a: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об уплате денежной суммы по договору поручительства.</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Налоговый орган применяет меры по взысканию с поручителя сумм, обязанность по уплате которых обеспечена поручительством, в случае неисполнения им в установленный срок требования об уплате денежной суммы по договору поручительства.</a:t>
            </a:r>
            <a:endParaRPr kumimoji="0" lang="ru-RU"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251520" y="549261"/>
            <a:ext cx="8712968"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По исполнении поручителем взятых на себя обязательств в соответствии с договором к нему переходит право требовать от налогоплательщика уплаченных им сумм, а также процентов по этим суммам и возмещения убытков, понесенных в связи с исполнением обязанности налогоплательщика.</a:t>
            </a:r>
            <a:endParaRPr kumimoji="0" lang="ru-RU" sz="28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Поручителем вправе выступать юридическое или физическое лицо. По одной обязанности по уплате налога допускается одновременное участие нескольких поручителей.</a:t>
            </a:r>
            <a:endParaRPr kumimoji="0" lang="ru-RU"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009ED14-B43D-4CDD-8481-D6DAD1EDC33E}"/>
              </a:ext>
            </a:extLst>
          </p:cNvPr>
          <p:cNvSpPr/>
          <p:nvPr/>
        </p:nvSpPr>
        <p:spPr>
          <a:xfrm>
            <a:off x="395536" y="590966"/>
            <a:ext cx="8496944" cy="5521512"/>
          </a:xfrm>
          <a:prstGeom prst="rect">
            <a:avLst/>
          </a:prstGeom>
        </p:spPr>
        <p:txBody>
          <a:bodyPr wrap="square">
            <a:spAutoFit/>
          </a:bodyPr>
          <a:lstStyle/>
          <a:p>
            <a:pPr algn="just">
              <a:lnSpc>
                <a:spcPct val="90000"/>
              </a:lnSpc>
            </a:pPr>
            <a:r>
              <a:rPr lang="ru-RU" dirty="0"/>
              <a:t>	</a:t>
            </a:r>
            <a:r>
              <a:rPr lang="ru-RU" sz="2800" dirty="0"/>
              <a:t>Обязанность по уплате налога </a:t>
            </a:r>
            <a:r>
              <a:rPr lang="ru-RU" sz="2800" b="1" dirty="0"/>
              <a:t>прекращается:</a:t>
            </a:r>
            <a:endParaRPr lang="ru-RU" sz="2800" dirty="0"/>
          </a:p>
          <a:p>
            <a:pPr algn="just">
              <a:lnSpc>
                <a:spcPct val="90000"/>
              </a:lnSpc>
            </a:pPr>
            <a:r>
              <a:rPr lang="ru-RU" sz="2800" dirty="0"/>
              <a:t>1) с уплатой налога;</a:t>
            </a:r>
          </a:p>
          <a:p>
            <a:pPr algn="just">
              <a:lnSpc>
                <a:spcPct val="90000"/>
              </a:lnSpc>
            </a:pPr>
            <a:r>
              <a:rPr lang="ru-RU" sz="2800" dirty="0"/>
              <a:t>2) со смертью физического лица - налогоплательщика или с объявлением его умершим. Задолженность по налогам умершего лица либо лица, объявленного умершим, погашается наследниками в пределах стоимости наследственного имущества;</a:t>
            </a:r>
          </a:p>
          <a:p>
            <a:pPr algn="just">
              <a:lnSpc>
                <a:spcPct val="90000"/>
              </a:lnSpc>
            </a:pPr>
            <a:r>
              <a:rPr lang="ru-RU" sz="2800" dirty="0"/>
              <a:t>3) с ликвидацией организации-налогоплательщика после проведения всех расчетов с бюджетной системой РФ;</a:t>
            </a:r>
          </a:p>
          <a:p>
            <a:pPr algn="just">
              <a:lnSpc>
                <a:spcPct val="90000"/>
              </a:lnSpc>
            </a:pPr>
            <a:r>
              <a:rPr lang="ru-RU" sz="2800" dirty="0"/>
              <a:t>4) с возникновением иных обстоятельств, с которыми законодательство о налогах и сборах связывает прекращение обязанности по уплате соответствующего налога или сбора.</a:t>
            </a:r>
          </a:p>
        </p:txBody>
      </p:sp>
    </p:spTree>
    <p:extLst>
      <p:ext uri="{BB962C8B-B14F-4D97-AF65-F5344CB8AC3E}">
        <p14:creationId xmlns:p14="http://schemas.microsoft.com/office/powerpoint/2010/main" val="17849177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323528" y="133082"/>
            <a:ext cx="8820472" cy="6509474"/>
          </a:xfrm>
          <a:prstGeom prst="rect">
            <a:avLst/>
          </a:prstGeom>
          <a:solidFill>
            <a:srgbClr val="FFFFFF"/>
          </a:solid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a:ln>
                  <a:noFill/>
                </a:ln>
                <a:solidFill>
                  <a:srgbClr val="000000"/>
                </a:solidFill>
                <a:effectLst/>
                <a:latin typeface="Arial" pitchFamily="34" charset="0"/>
                <a:ea typeface="Times New Roman" pitchFamily="18" charset="0"/>
                <a:cs typeface="Arial" pitchFamily="34" charset="0"/>
              </a:rPr>
              <a:t>Банковская гарантия</a:t>
            </a:r>
            <a:endParaRPr kumimoji="0" lang="ru-RU" sz="28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В случае изменения сроков исполнения обязанностей по уплате налогов обязанность по уплате налога может быть обеспечена банковской гарантией.</a:t>
            </a:r>
            <a:endParaRPr kumimoji="0" lang="ru-RU" sz="28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В силу банковской гарантии банк (гарант) обязуется перед налоговыми органами исполнить в полном объеме обязанность налогоплательщика по уплате налога, если последний не уплатит в установленный срок причитающиеся суммы налога, и соответствующих пеней в соответствии с условиями даваемого гарантом обязательства уплатить денежную сумму по представленному налоговым органом требованию об уплате этой суммы.</a:t>
            </a:r>
            <a:endParaRPr kumimoji="0" lang="ru-RU"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179512" y="301586"/>
            <a:ext cx="8820472"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Банковская гарантия должна быть предоставлена банком, включенным в перечень банков, отвечающих установленным требованиям для принятия банковских гарантий в целях налогообложения.</a:t>
            </a:r>
          </a:p>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 Перечень ведется Министерством финансов РФ на основании сведений, полученных от Центрального банка РФ, и подлежит размещению на официальном сайте Министерства финансов РФ в информационно-телекоммуникационной сети Интернет. </a:t>
            </a:r>
            <a:endParaRPr kumimoji="0" lang="ru-RU"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539552" y="773703"/>
            <a:ext cx="8460432"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600" b="0" i="0" u="none" strike="noStrike" cap="none" normalizeH="0" baseline="0" dirty="0">
                <a:ln>
                  <a:noFill/>
                </a:ln>
                <a:solidFill>
                  <a:srgbClr val="000000"/>
                </a:solidFill>
                <a:effectLst/>
                <a:latin typeface="Arial" pitchFamily="34" charset="0"/>
                <a:ea typeface="Calibri" pitchFamily="34" charset="0"/>
                <a:cs typeface="Arial" pitchFamily="34" charset="0"/>
              </a:rPr>
              <a:t>В случае неуплаты или неполной уплаты налога в установленный срок налогоплательщиком, исполнение обязанности которого по уплате налога обеспечено банковской гарантией, налоговый орган в течение пяти дней со дня истечения срока исполнения требования об уплате налога направляет гаранту</a:t>
            </a:r>
            <a:r>
              <a:rPr kumimoji="0" lang="ru-RU" sz="2600" b="0" i="0" u="none" strike="noStrike" cap="none" normalizeH="0" baseline="0" dirty="0">
                <a:ln>
                  <a:noFill/>
                </a:ln>
                <a:solidFill>
                  <a:srgbClr val="000000"/>
                </a:solidFill>
                <a:effectLst/>
                <a:latin typeface="Calibri"/>
                <a:ea typeface="Calibri" pitchFamily="34" charset="0"/>
                <a:cs typeface="Arial" pitchFamily="34" charset="0"/>
              </a:rPr>
              <a:t> </a:t>
            </a:r>
            <a:r>
              <a:rPr kumimoji="0" lang="ru-RU" sz="2600" b="0" i="0" u="none" strike="noStrike" cap="none" normalizeH="0" baseline="0" dirty="0">
                <a:ln>
                  <a:noFill/>
                </a:ln>
                <a:solidFill>
                  <a:srgbClr val="000000"/>
                </a:solidFill>
                <a:effectLst/>
                <a:latin typeface="Arial" pitchFamily="34" charset="0"/>
                <a:ea typeface="Calibri" pitchFamily="34" charset="0"/>
                <a:cs typeface="Arial" pitchFamily="34" charset="0"/>
              </a:rPr>
              <a:t>требование</a:t>
            </a:r>
            <a:r>
              <a:rPr kumimoji="0" lang="ru-RU" sz="2600" b="0" i="0" u="none" strike="noStrike" cap="none" normalizeH="0" baseline="0" dirty="0">
                <a:ln>
                  <a:noFill/>
                </a:ln>
                <a:solidFill>
                  <a:srgbClr val="000000"/>
                </a:solidFill>
                <a:effectLst/>
                <a:latin typeface="Calibri"/>
                <a:ea typeface="Calibri" pitchFamily="34" charset="0"/>
                <a:cs typeface="Arial" pitchFamily="34" charset="0"/>
              </a:rPr>
              <a:t> </a:t>
            </a:r>
            <a:r>
              <a:rPr kumimoji="0" lang="ru-RU" sz="2600" b="0" i="0" u="none" strike="noStrike" cap="none" normalizeH="0" baseline="0" dirty="0">
                <a:ln>
                  <a:noFill/>
                </a:ln>
                <a:solidFill>
                  <a:srgbClr val="000000"/>
                </a:solidFill>
                <a:effectLst/>
                <a:latin typeface="Arial" pitchFamily="34" charset="0"/>
                <a:ea typeface="Calibri" pitchFamily="34" charset="0"/>
                <a:cs typeface="Arial" pitchFamily="34" charset="0"/>
              </a:rPr>
              <a:t>об уплате денежной суммы по банковской гарантии.</a:t>
            </a:r>
            <a:endParaRPr kumimoji="0" lang="ru-RU" sz="26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600" b="0" i="0" u="none" strike="noStrike" cap="none" normalizeH="0" baseline="0" dirty="0">
                <a:ln>
                  <a:noFill/>
                </a:ln>
                <a:solidFill>
                  <a:srgbClr val="000000"/>
                </a:solidFill>
                <a:effectLst/>
                <a:latin typeface="Arial" pitchFamily="34" charset="0"/>
                <a:ea typeface="Calibri" pitchFamily="34" charset="0"/>
                <a:cs typeface="Arial" pitchFamily="34" charset="0"/>
              </a:rPr>
              <a:t>Обязательство по банковской гарантии подлежит исполнению гарантом в течение пяти дней со дня получения им требования об уплате денежной суммы по банковской гарантии.</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179512" y="184666"/>
            <a:ext cx="8964488" cy="6324808"/>
          </a:xfrm>
          <a:prstGeom prst="rect">
            <a:avLst/>
          </a:prstGeom>
          <a:solidFill>
            <a:srgbClr val="FFFFFF"/>
          </a:solid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a:ln>
                  <a:noFill/>
                </a:ln>
                <a:solidFill>
                  <a:srgbClr val="000000"/>
                </a:solidFill>
                <a:effectLst/>
                <a:latin typeface="Arial" pitchFamily="34" charset="0"/>
                <a:ea typeface="Times New Roman" pitchFamily="18" charset="0"/>
                <a:cs typeface="Arial" pitchFamily="34" charset="0"/>
              </a:rPr>
              <a:t>	Пеня</a:t>
            </a:r>
            <a:endParaRPr kumimoji="0" lang="ru-RU" sz="24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Calibri"/>
                <a:ea typeface="Calibri" pitchFamily="34" charset="0"/>
                <a:cs typeface="Arial" pitchFamily="34" charset="0"/>
              </a:rPr>
              <a:t> </a:t>
            </a: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Пеней признается установленная денежная сумма, которую налогоплательщик должен выплатить в случае уплаты причитающихся сумм налогов в более поздние по сравнению с установленными законодательством о налогах и сборах сроки.</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Сумма соответствующих пеней уплачивается помимо причитающихся к уплате сумм налога и независимо от применения других мер обеспечения исполнения обязанности по уплате налога, а также мер ответственности за нарушение законодательства о налогах и сборах.</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Пеня начисляется за каждый календарный день просрочки, начиная со следующего за установленным законодательством о налогах и сборах дня уплаты налога по день исполнения обязанности по его уплате включительно. 	Сумма пеней, начисленных на недоимку, не может превышать размер этой недоимки.</a:t>
            </a:r>
            <a:endParaRPr kumimoji="0" lang="ru-RU"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179512" y="116632"/>
            <a:ext cx="8964488"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Не начисляются пени на сумму недоимки, которую налогоплательщик  не мог погасить в силу того, что по решению налогового органа был наложен арест на имущество налогоплательщика или по решению суда были приняты обеспечительные меры в виде приостановления операций по счетам налогоплательщика  в банке, наложения ареста на денежные средства или на имущество налогоплательщика. В этом случае пени не начисляются за весь период действия указанных обстоятельств. </a:t>
            </a:r>
            <a:endParaRPr kumimoji="0" lang="ru-RU" sz="28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Пеня за каждый календарный день просрочки исполнения обязанности по уплате налога определяется в процентах от неуплаченной суммы налога.</a:t>
            </a:r>
            <a:endParaRPr kumimoji="0" lang="ru-RU"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107504" y="404665"/>
            <a:ext cx="9036496"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Процентная ставка пени принимается равной:</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sng" strike="noStrike" cap="none" normalizeH="0" baseline="0" dirty="0">
                <a:ln>
                  <a:noFill/>
                </a:ln>
                <a:solidFill>
                  <a:srgbClr val="000000"/>
                </a:solidFill>
                <a:effectLst/>
                <a:latin typeface="Arial" pitchFamily="34" charset="0"/>
                <a:ea typeface="Calibri" pitchFamily="34" charset="0"/>
                <a:cs typeface="Arial" pitchFamily="34" charset="0"/>
              </a:rPr>
              <a:t>для физических лиц</a:t>
            </a: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 включая индивидуальных предпринимателей, - 1/300 действующей в это время ставки рефинансирования Центрального банка РФ;</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sng" strike="noStrike" cap="none" normalizeH="0" baseline="0" dirty="0">
                <a:ln>
                  <a:noFill/>
                </a:ln>
                <a:solidFill>
                  <a:srgbClr val="000000"/>
                </a:solidFill>
                <a:effectLst/>
                <a:latin typeface="Arial" pitchFamily="34" charset="0"/>
                <a:ea typeface="Calibri" pitchFamily="34" charset="0"/>
                <a:cs typeface="Arial" pitchFamily="34" charset="0"/>
              </a:rPr>
              <a:t>для организаций</a:t>
            </a: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за просрочку исполнения обязанности по уплате налога сроком свыше 30 календарных дней – 1/300 ставки рефинансирования Центрального банка РФ, действующей в период до 30 календарных дней (включительно) такой просрочки, и 1/150 ставки рефинансирования Центрального банка РФ, действующей в период начиная с 31-го календарного дня такой просрочки.</a:t>
            </a:r>
          </a:p>
          <a:p>
            <a:pPr lvl="0" indent="342900" algn="just" eaLnBrk="0" fontAlgn="base" hangingPunct="0">
              <a:spcBef>
                <a:spcPct val="0"/>
              </a:spcBef>
              <a:spcAft>
                <a:spcPct val="0"/>
              </a:spcAft>
            </a:pPr>
            <a:r>
              <a:rPr lang="ru-RU" sz="2400" dirty="0">
                <a:solidFill>
                  <a:srgbClr val="000000"/>
                </a:solidFill>
                <a:latin typeface="Arial" pitchFamily="34" charset="0"/>
                <a:cs typeface="Arial" pitchFamily="34" charset="0"/>
              </a:rPr>
              <a:t>В период с 9 марта 2022 года по 31 декабря 2023 года ставка пени для организаций принимается равной одной трехсотой действующей в этом периоде ключевой ставки Центрального банка Российской Федерации.</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179512" y="204671"/>
            <a:ext cx="8964488" cy="62324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95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Пени уплачиваются одновременно с уплатой сумм налога или после уплаты таких сумм в полном объеме.</a:t>
            </a:r>
            <a:endParaRPr kumimoji="0" lang="ru-RU" sz="28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95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Пени могут быть взысканы принудительно за счет денежных средств (драгоценных металлов) налогоплательщика на счетах в банке, а также за счет иного имущества налогоплательщика.</a:t>
            </a:r>
          </a:p>
          <a:p>
            <a:pPr marL="0" marR="0" lvl="0" indent="342900" algn="just" defTabSz="914400" rtl="0" eaLnBrk="0" fontAlgn="base" latinLnBrk="0" hangingPunct="0">
              <a:lnSpc>
                <a:spcPct val="95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Не начисляются пени на сумму недоимки, которая образовалась у налогоплательщика  в результате выполнения им письменных разъяснений о порядке исчисления, уплаты налога, данных ему либо неопределенному кругу лиц финансовым, налоговым или другим уполномоченным органом государственной власти в пределах его компетенции. </a:t>
            </a:r>
            <a:endParaRPr kumimoji="0" lang="ru-RU"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323528" y="260648"/>
            <a:ext cx="8820472" cy="6324808"/>
          </a:xfrm>
          <a:prstGeom prst="rect">
            <a:avLst/>
          </a:prstGeom>
          <a:solidFill>
            <a:srgbClr val="FFFFFF"/>
          </a:solid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a:ln>
                  <a:noFill/>
                </a:ln>
                <a:solidFill>
                  <a:srgbClr val="000000"/>
                </a:solidFill>
                <a:effectLst/>
                <a:latin typeface="Arial" pitchFamily="34" charset="0"/>
                <a:ea typeface="Times New Roman" pitchFamily="18" charset="0"/>
                <a:cs typeface="Arial" pitchFamily="34" charset="0"/>
              </a:rPr>
              <a:t>Приостановление операций по счетам в банках, а также переводов электронных денежных средств организаций и индивидуальных предпринимателей</a:t>
            </a:r>
            <a:endParaRPr kumimoji="0" lang="ru-RU" sz="24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Приостановление операций по счетам в банке и переводов электронных денежных средств применяется для обеспечения исполнения решения о взыскании налога, пеней и  штрафа.</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Приостановление операций по счету означает прекращение банком всех расходных операций по данному счету.</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Приостановление операций по счету не распространяется на платежи, очередность исполнения которых в соответствии с гражданским законодательством </a:t>
            </a:r>
            <a:r>
              <a:rPr kumimoji="0" lang="ru-RU" sz="2400" b="0" i="0" u="none" strike="noStrike" cap="none" normalizeH="0" baseline="0" dirty="0">
                <a:ln>
                  <a:noFill/>
                </a:ln>
                <a:solidFill>
                  <a:srgbClr val="000000"/>
                </a:solidFill>
                <a:effectLst/>
                <a:latin typeface="Calibri"/>
                <a:ea typeface="Calibri" pitchFamily="34" charset="0"/>
                <a:cs typeface="Arial" pitchFamily="34" charset="0"/>
              </a:rPr>
              <a:t>  </a:t>
            </a: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РФ предшествует исполнению обязанности по уплате налогов, а также на операции по списанию денежных средств в счет уплаты налогов, пеней и штрафов и по их перечислению в бюджетную систему РФ.</a:t>
            </a:r>
            <a:endParaRPr kumimoji="0" lang="ru-RU"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251520" y="619527"/>
            <a:ext cx="889248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Решение о приостановлении операций налогоплательщика-организации принимается руководителем (заместителем руководителя) налогового органа, направившим требование об уплате налога, пеней или штрафа в случае неисполнения налогоплательщиком-организацией этого требования.</a:t>
            </a:r>
            <a:endParaRPr kumimoji="0" lang="ru-RU" sz="28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При этом решение о приостановлении операций налогоплательщика-организации по его счетам в банке и переводов его электронных денежных средств может быть принято не ранее вынесения решения</a:t>
            </a:r>
            <a:r>
              <a:rPr kumimoji="0" lang="ru-RU" sz="2800" b="0" i="0" u="none" strike="noStrike" cap="none" normalizeH="0" baseline="0" dirty="0">
                <a:ln>
                  <a:noFill/>
                </a:ln>
                <a:solidFill>
                  <a:srgbClr val="000000"/>
                </a:solidFill>
                <a:effectLst/>
                <a:latin typeface="Calibri"/>
                <a:ea typeface="Calibri" pitchFamily="34" charset="0"/>
                <a:cs typeface="Arial" pitchFamily="34" charset="0"/>
              </a:rPr>
              <a:t>  </a:t>
            </a: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о взыскании налога.</a:t>
            </a:r>
            <a:endParaRPr kumimoji="0" lang="ru-RU"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251520" y="137825"/>
            <a:ext cx="889248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Решение</a:t>
            </a:r>
            <a:r>
              <a:rPr kumimoji="0" lang="ru-RU" sz="2400" b="0" i="0" u="none" strike="noStrike" cap="none" normalizeH="0" baseline="0" dirty="0">
                <a:ln>
                  <a:noFill/>
                </a:ln>
                <a:solidFill>
                  <a:srgbClr val="000000"/>
                </a:solidFill>
                <a:effectLst/>
                <a:latin typeface="Calibri"/>
                <a:ea typeface="Calibri" pitchFamily="34" charset="0"/>
                <a:cs typeface="Arial" pitchFamily="34" charset="0"/>
              </a:rPr>
              <a:t> </a:t>
            </a: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о приостановлении операций налогоплательщика-организации по его счетам в банке и переводов его электронных денежных средств может также приниматься руководителем (заместителем руководителя) налогового органа в следующих случаях:</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1) в случае непредставления этим налогоплательщиком-организацией налоговой декларации в налоговый орган в течение 20 дней по истечении установленного срока представления такой декларации - в течение трех лет со дня истечения срока;</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2) в случае неисполнения налогоплательщиком-организацией обязанности по передаче налоговому органу квитанции о приеме требования о представлении документов, требования о представлении пояснений или уведомления о вызове в налоговый орган - в течение 10 дней со дня истечения срока, установленного для передачи налогоплательщиком-организацией квитанции о приеме документов, направленных налоговым органом.</a:t>
            </a:r>
            <a:endParaRPr kumimoji="0" lang="ru-RU"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323528" y="661339"/>
            <a:ext cx="8496944"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ru-RU" sz="2400" dirty="0"/>
              <a:t>	Обязанность по уплате налога считается исполненной налогоплательщиком:</a:t>
            </a:r>
          </a:p>
          <a:p>
            <a:pPr lvl="0"/>
            <a:r>
              <a:rPr lang="ru-RU" sz="2400" dirty="0">
                <a:latin typeface="Arial" panose="020B0604020202020204" pitchFamily="34" charset="0"/>
                <a:cs typeface="Arial" panose="020B0604020202020204" pitchFamily="34" charset="0"/>
              </a:rPr>
              <a:t>	1. со дня перечисления денежных средств в качестве ЕНП в бюджетную систему РФ;</a:t>
            </a:r>
          </a:p>
          <a:p>
            <a:pPr lvl="0"/>
            <a:r>
              <a:rPr lang="ru-RU" sz="2400" dirty="0">
                <a:latin typeface="Arial" panose="020B0604020202020204" pitchFamily="34" charset="0"/>
                <a:cs typeface="Arial" panose="020B0604020202020204" pitchFamily="34" charset="0"/>
              </a:rPr>
              <a:t>	2. со дня перечисления денежных средств не в качестве ЕНП в счет исполнения обязанности по уплате налога на профессиональный доход и сборов за пользование объектами животного мира и за пользование объектами водных биологических ресурсов;</a:t>
            </a:r>
          </a:p>
          <a:p>
            <a:pPr lvl="0"/>
            <a:r>
              <a:rPr lang="ru-RU" sz="2400" dirty="0">
                <a:latin typeface="Arial" panose="020B0604020202020204" pitchFamily="34" charset="0"/>
                <a:cs typeface="Arial" panose="020B0604020202020204" pitchFamily="34" charset="0"/>
              </a:rPr>
              <a:t>	3. со дня удержания налоговым агентом сумм налога, если обязанность по исчислению и удержанию налога из денежных средств налогоплательщика возложена на налогового агент.</a:t>
            </a:r>
          </a:p>
          <a:p>
            <a:pPr algn="just"/>
            <a:endParaRPr lang="ru-RU"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323528" y="404664"/>
            <a:ext cx="8820472"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Решение</a:t>
            </a:r>
            <a:r>
              <a:rPr kumimoji="0" lang="ru-RU" sz="2400" b="0" i="0" u="none" strike="noStrike" cap="none" normalizeH="0" baseline="0" dirty="0">
                <a:ln>
                  <a:noFill/>
                </a:ln>
                <a:solidFill>
                  <a:srgbClr val="000000"/>
                </a:solidFill>
                <a:effectLst/>
                <a:latin typeface="Calibri"/>
                <a:ea typeface="Calibri" pitchFamily="34" charset="0"/>
                <a:cs typeface="Arial" pitchFamily="34" charset="0"/>
              </a:rPr>
              <a:t> </a:t>
            </a: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о приостановлении операций налогоплательщика-организации по его счетам в банке и переводов его электронных денежных средств или отмене решения направляется налоговым органом в банк в электронной форме.</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Банк обязан сообщить в налоговый орган в электронной форме сведения об остатках денежных средств (драгоценных металлов) налогоплательщика-организации на счетах в банке, операции по которым приостановлены, а также об остатках электронных денежных средств, перевод которых приостановлен, в течение трех дней после дня получения решения.</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Решение налогового органа о приостановлении операций по счетам налогоплательщика-организации в банке, переводов его электронных денежных средств подлежит безусловному исполнению банком.</a:t>
            </a:r>
            <a:endParaRPr kumimoji="0" lang="ru-RU"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107504" y="0"/>
            <a:ext cx="8892480" cy="675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95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В случае неправомерного вынесения налоговым органом решения о приостановлении операций по счетам налогоплательщика-организации в банке на сумму денежных средств, в отношении которой действовало указанное решение налогового органа, начисляются проценты за каждый календарный день, начиная со дня получения банком решения о приостановлении операций по счетам налогоплательщика до дня получения банком решения об отмене приостановления операций по счетам налогоплательщика-организации.</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95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Процентная ставка принимается равной ставке </a:t>
            </a:r>
            <a:r>
              <a:rPr kumimoji="0" lang="ru-RU" sz="2400" b="0" i="0" u="none" strike="noStrike" cap="none" normalizeH="0" baseline="0" dirty="0">
                <a:ln>
                  <a:noFill/>
                </a:ln>
                <a:solidFill>
                  <a:srgbClr val="000000"/>
                </a:solidFill>
                <a:effectLst/>
                <a:latin typeface="Calibri"/>
                <a:ea typeface="Calibri" pitchFamily="34" charset="0"/>
                <a:cs typeface="Arial" pitchFamily="34" charset="0"/>
              </a:rPr>
              <a:t> </a:t>
            </a: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 рефинансирования Центрального банка РФ, действовавшей в дни неправомерного приостановления операций по счетам налогоплательщика-организации.</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95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Банк не несет ответственности за убытки, понесенные налогоплательщиком-организацией в результате приостановления его операций по счетам в банке и переводов его электронных денежных средств по решению налогового органа.</a:t>
            </a:r>
            <a:endParaRPr kumimoji="0" lang="ru-RU"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107504" y="-171400"/>
            <a:ext cx="8820472" cy="6940361"/>
          </a:xfrm>
          <a:prstGeom prst="rect">
            <a:avLst/>
          </a:prstGeom>
          <a:solidFill>
            <a:srgbClr val="FFFFFF"/>
          </a:solid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a:ln>
                  <a:noFill/>
                </a:ln>
                <a:solidFill>
                  <a:srgbClr val="000000"/>
                </a:solidFill>
                <a:effectLst/>
                <a:latin typeface="Arial" pitchFamily="34" charset="0"/>
                <a:ea typeface="Times New Roman" pitchFamily="18" charset="0"/>
                <a:cs typeface="Arial" pitchFamily="34" charset="0"/>
              </a:rPr>
              <a:t>	Арест имущества</a:t>
            </a:r>
            <a:endParaRPr kumimoji="0" lang="ru-RU" sz="28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a:ln>
                  <a:noFill/>
                </a:ln>
                <a:solidFill>
                  <a:srgbClr val="000000"/>
                </a:solidFill>
                <a:effectLst/>
                <a:latin typeface="Arial" pitchFamily="34" charset="0"/>
                <a:ea typeface="Times New Roman" pitchFamily="18" charset="0"/>
                <a:cs typeface="Arial" pitchFamily="34" charset="0"/>
              </a:rPr>
              <a:t> 	</a:t>
            </a:r>
            <a:r>
              <a:rPr kumimoji="0" lang="ru-RU" sz="2800" b="0" i="0" u="none" strike="noStrike" cap="none" normalizeH="0" baseline="0" dirty="0">
                <a:ln>
                  <a:noFill/>
                </a:ln>
                <a:solidFill>
                  <a:srgbClr val="000000"/>
                </a:solidFill>
                <a:effectLst/>
                <a:latin typeface="Arial" pitchFamily="34" charset="0"/>
                <a:ea typeface="Times New Roman" pitchFamily="18" charset="0"/>
                <a:cs typeface="Arial" pitchFamily="34" charset="0"/>
              </a:rPr>
              <a:t>Арестом имущества в качестве способа обеспечения исполнения решения о взыскании налога, пеней и штрафов признается действие налогового или таможенного органа с санкции   прокурора по ограничению права собственности налогоплательщика-организации в отношении его имущества.</a:t>
            </a:r>
            <a:endParaRPr kumimoji="0" lang="ru-RU" sz="28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Арест имущества производится в случае неисполнения налогоплательщиком-организацией в установленные сроки обязанности по уплате налога, пеней и штрафов и при наличии у налоговых или таможенных органов достаточных оснований полагать, что указанное лицо предпримет меры, чтобы скрыться либо скрыть свое имущество.</a:t>
            </a:r>
            <a:endParaRPr kumimoji="0" lang="ru-RU"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251520" y="861775"/>
            <a:ext cx="8892480" cy="483209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Арест имущества может быть полным или частичным.</a:t>
            </a:r>
            <a:endParaRPr kumimoji="0" lang="ru-RU" sz="2800" b="0" i="0" u="none" strike="noStrike" cap="none" normalizeH="0" baseline="0" dirty="0">
              <a:ln>
                <a:noFill/>
              </a:ln>
              <a:solidFill>
                <a:schemeClr val="tx1"/>
              </a:solidFill>
              <a:effectLst/>
              <a:latin typeface="Arial" pitchFamily="34" charset="0"/>
              <a:cs typeface="Arial" pitchFamily="34" charset="0"/>
            </a:endParaRPr>
          </a:p>
          <a:p>
            <a:pPr lvl="0" indent="342900" algn="just" eaLnBrk="0" fontAlgn="base" hangingPunct="0">
              <a:spcBef>
                <a:spcPct val="0"/>
              </a:spcBef>
              <a:spcAft>
                <a:spcPct val="0"/>
              </a:spcAf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Полным арестом имущества признается такое ограничение прав налогоплательщика-организации в отношении его имущества, при котором он не вправе распоряжаться арестованным имуществом, а владение и пользование этим имуществом осуществляются с разрешения и под контролем налогового или таможенного органа. </a:t>
            </a:r>
          </a:p>
          <a:p>
            <a:pPr lvl="0" indent="342900" algn="just" eaLnBrk="0" fontAlgn="base" hangingPunct="0">
              <a:spcBef>
                <a:spcPct val="0"/>
              </a:spcBef>
              <a:spcAft>
                <a:spcPct val="0"/>
              </a:spcAft>
            </a:pPr>
            <a:r>
              <a:rPr lang="ru-RU" sz="2800" dirty="0">
                <a:solidFill>
                  <a:srgbClr val="000000"/>
                </a:solidFill>
                <a:latin typeface="Arial" pitchFamily="34" charset="0"/>
                <a:cs typeface="Arial" pitchFamily="34" charset="0"/>
              </a:rPr>
              <a:t>Тем не менее, налогоплательщик может использовать его в хозяйственной деятельности.</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63C856E-3E00-423A-B71B-33103DB13D01}"/>
              </a:ext>
            </a:extLst>
          </p:cNvPr>
          <p:cNvSpPr/>
          <p:nvPr/>
        </p:nvSpPr>
        <p:spPr>
          <a:xfrm>
            <a:off x="359532" y="318161"/>
            <a:ext cx="8424936" cy="6555641"/>
          </a:xfrm>
          <a:prstGeom prst="rect">
            <a:avLst/>
          </a:prstGeom>
        </p:spPr>
        <p:txBody>
          <a:bodyPr wrap="square">
            <a:spAutoFit/>
          </a:bodyPr>
          <a:lstStyle/>
          <a:p>
            <a:pPr algn="just"/>
            <a:r>
              <a:rPr lang="ru-RU" sz="2800" dirty="0">
                <a:solidFill>
                  <a:srgbClr val="000000"/>
                </a:solidFill>
                <a:latin typeface="Arial" pitchFamily="34" charset="0"/>
                <a:cs typeface="Arial" pitchFamily="34" charset="0"/>
              </a:rPr>
              <a:t>	</a:t>
            </a:r>
            <a:r>
              <a:rPr lang="ru-RU" sz="2800" b="1" dirty="0">
                <a:solidFill>
                  <a:srgbClr val="000000"/>
                </a:solidFill>
                <a:latin typeface="Arial" pitchFamily="34" charset="0"/>
                <a:cs typeface="Arial" pitchFamily="34" charset="0"/>
              </a:rPr>
              <a:t>Частичный арест</a:t>
            </a:r>
            <a:r>
              <a:rPr lang="ru-RU" sz="2800" dirty="0">
                <a:solidFill>
                  <a:srgbClr val="000000"/>
                </a:solidFill>
                <a:latin typeface="Arial" pitchFamily="34" charset="0"/>
                <a:cs typeface="Arial" pitchFamily="34" charset="0"/>
              </a:rPr>
              <a:t> состоит в ограничении прав налогоплательщика-организации в отношении его имущества, при котором владение, пользование и распоряжение этим имуществом осуществляются с разрешения и под контролем налогового органа.</a:t>
            </a:r>
          </a:p>
          <a:p>
            <a:pPr algn="just"/>
            <a:r>
              <a:rPr lang="ru-RU" sz="2800" dirty="0">
                <a:solidFill>
                  <a:srgbClr val="000000"/>
                </a:solidFill>
                <a:latin typeface="Arial" pitchFamily="34" charset="0"/>
                <a:cs typeface="Arial" pitchFamily="34" charset="0"/>
              </a:rPr>
              <a:t> 	Для этого налогоплательщик обращается в налоговый орган с соответствующей просьбой. Кроме того, если речь идет о продаже имущества, требующего обязательной регистрации (недвижимости), такая регистрация не может проводиться в отношении арестованного имущества при отсутствии соответствующего разрешения налогового органа.</a:t>
            </a:r>
          </a:p>
        </p:txBody>
      </p:sp>
    </p:spTree>
    <p:extLst>
      <p:ext uri="{BB962C8B-B14F-4D97-AF65-F5344CB8AC3E}">
        <p14:creationId xmlns:p14="http://schemas.microsoft.com/office/powerpoint/2010/main" val="28147300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251520" y="625332"/>
            <a:ext cx="889248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Арест может быть применен только для обеспечения исполнения обязанности по уплате налога, пеней, штрафа за счет имущества налогоплательщика-организации не ранее принятия налоговым органом решения о взыскании налога, пеней, штрафа и при недостаточности или отсутствии денежных средств на счетах налогоплательщика-организации или его электронных денежных средств либо при отсутствии информации о счетах налогоплательщика-организации.</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Арест может быть наложен на все имущество налогоплательщика-организации.</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Аресту подлежит только то имущество, которое необходимо и достаточно для исполнения обязанности по уплате налога, пеней и штрафов.</a:t>
            </a:r>
            <a:endParaRPr kumimoji="0" lang="ru-RU"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251520" y="584101"/>
            <a:ext cx="889248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Решение о наложении ареста на имущество налогоплательщика-организации принимается руководителем (его заместителем) налогового или таможенного органа в форме соответствующего постановления. </a:t>
            </a:r>
            <a:r>
              <a:rPr kumimoji="0" lang="ru-RU" sz="2400" b="0" i="0" u="none" strike="noStrike" cap="none" normalizeH="0" baseline="0" dirty="0">
                <a:ln>
                  <a:noFill/>
                </a:ln>
                <a:solidFill>
                  <a:srgbClr val="000000"/>
                </a:solidFill>
                <a:effectLst/>
                <a:latin typeface="Calibri"/>
                <a:ea typeface="Calibri" pitchFamily="34" charset="0"/>
                <a:cs typeface="Arial" pitchFamily="34" charset="0"/>
              </a:rPr>
              <a:t> </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 Арест имущества налогоплательщика-организации производится с участием понятых. Орган, производящий арест имущества, не вправе отказать налогоплательщику-организации присутствовать при аресте имущества.</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Лицам, участвующим в производстве ареста имущества в качестве понятых, а также налогоплательщику-организации (его представителю) разъясняются их права и обязанности.</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Проведение ареста имущества в ночное время</a:t>
            </a:r>
            <a:r>
              <a:rPr kumimoji="0" lang="ru-RU" sz="2400" b="0" i="0" u="none" strike="noStrike" cap="none" normalizeH="0" baseline="0" dirty="0">
                <a:ln>
                  <a:noFill/>
                </a:ln>
                <a:solidFill>
                  <a:srgbClr val="000000"/>
                </a:solidFill>
                <a:effectLst/>
                <a:latin typeface="Calibri"/>
                <a:ea typeface="Calibri" pitchFamily="34" charset="0"/>
                <a:cs typeface="Arial" pitchFamily="34" charset="0"/>
              </a:rPr>
              <a:t>  </a:t>
            </a: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не допускается, за исключением случаев, не терпящих отлагательства.</a:t>
            </a:r>
            <a:endParaRPr kumimoji="0" lang="ru-RU"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ChangeArrowheads="1"/>
          </p:cNvSpPr>
          <p:nvPr/>
        </p:nvSpPr>
        <p:spPr bwMode="auto">
          <a:xfrm>
            <a:off x="251520" y="692696"/>
            <a:ext cx="8892480" cy="526297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Перед арестом имущества должностные лица, производящие арест, обязаны предъявить налогоплательщику-организации (его представителю) решение о наложении ареста, санкцию прокурора и документы, удостоверяющие их полномочия.</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При производстве ареста составляется протокол </a:t>
            </a:r>
            <a:r>
              <a:rPr kumimoji="0" lang="ru-RU" sz="2400" b="0" i="0" u="none" strike="noStrike" cap="none" normalizeH="0" baseline="0" dirty="0">
                <a:ln>
                  <a:noFill/>
                </a:ln>
                <a:solidFill>
                  <a:srgbClr val="000000"/>
                </a:solidFill>
                <a:effectLst/>
                <a:latin typeface="Calibri"/>
                <a:ea typeface="Calibri" pitchFamily="34" charset="0"/>
                <a:cs typeface="Arial" pitchFamily="34" charset="0"/>
              </a:rPr>
              <a:t>  </a:t>
            </a: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об аресте имущества. В этом протоколе либо в прилагаемой к нему описи перечисляется и описывается имущество, подлежащее аресту, с точным указанием наименования, количества и индивидуальных признаков предметов, а при возможности - их стоимости.</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Все предметы, подлежащие аресту, предъявляются понятым и налогоплательщику-организации (его представителю).</a:t>
            </a:r>
            <a:endParaRPr kumimoji="0" lang="ru-RU"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251520" y="260648"/>
            <a:ext cx="8892480" cy="612475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Руководитель (заместитель) налогового или таможенного органа, вынесший постановление о наложении ареста на имущество, определяет место, где должно находиться имущество, на которое наложен арест.</a:t>
            </a:r>
            <a:endParaRPr kumimoji="0" lang="ru-RU" sz="28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a:ln>
                  <a:noFill/>
                </a:ln>
                <a:solidFill>
                  <a:srgbClr val="000000"/>
                </a:solidFill>
                <a:effectLst/>
                <a:latin typeface="Arial" pitchFamily="34" charset="0"/>
                <a:ea typeface="Calibri" pitchFamily="34" charset="0"/>
                <a:cs typeface="Arial" pitchFamily="34" charset="0"/>
              </a:rPr>
              <a:t>Отчуждение (за исключением производимого под контролем либо с разрешения налогового или таможенного органа, применившего арест), растрата или сокрытие имущества, на которое наложен арест, не допускаются. Несоблюдение установленного порядка владения, пользования и распоряжения имуществом, на которое наложен арест, является основанием для привлечения виновных лиц к ответственности.</a:t>
            </a:r>
            <a:endParaRPr kumimoji="0" lang="ru-RU"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395536" y="408727"/>
            <a:ext cx="8748464" cy="526297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По просьбе налогоплательщика-организации, в отношении которого было принято решение о наложении ареста на имущество, налоговый орган вправе принять решение о замене ареста имущества на:</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1) банковскую гарантию, подтверждающую, что банк обязуется уплатить указанную в решении о взыскании налога, пеней и штрафов сумму недоимки;</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2) залог имущества налогоплательщика-организации;</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3) поручительство третьего лица.</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a:ln>
                  <a:noFill/>
                </a:ln>
                <a:solidFill>
                  <a:srgbClr val="000000"/>
                </a:solidFill>
                <a:effectLst/>
                <a:latin typeface="Arial" pitchFamily="34" charset="0"/>
                <a:ea typeface="Calibri" pitchFamily="34" charset="0"/>
                <a:cs typeface="Arial" pitchFamily="34" charset="0"/>
              </a:rPr>
              <a:t>Решение об аресте имущества отменяется уполномоченным должностным лицом налогового или таможенного органа при прекращении обязанности по уплате налога, пеней и штрафов или принятии решения о замене ареста.</a:t>
            </a:r>
            <a:endParaRPr kumimoji="0" lang="ru-RU"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323528" y="206788"/>
            <a:ext cx="8424936" cy="62324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95000"/>
              </a:lnSpc>
            </a:pPr>
            <a:r>
              <a:rPr lang="ru-RU" sz="2800" dirty="0"/>
              <a:t>	Налогоплательщик обязан самостоятельно исполнить обязанность по уплате налога.</a:t>
            </a:r>
          </a:p>
          <a:p>
            <a:pPr algn="just">
              <a:lnSpc>
                <a:spcPct val="95000"/>
              </a:lnSpc>
            </a:pPr>
            <a:r>
              <a:rPr lang="ru-RU" sz="2800" dirty="0"/>
              <a:t>	Обязанность по уплате налога должна быть выполнена в срок, установленный в соответствии с НК. Налогоплательщик вправе исполнить обязанность по уплате налога досрочно.</a:t>
            </a:r>
          </a:p>
          <a:p>
            <a:pPr algn="just">
              <a:lnSpc>
                <a:spcPct val="95000"/>
              </a:lnSpc>
            </a:pPr>
            <a:r>
              <a:rPr lang="ru-RU" sz="2800" dirty="0"/>
              <a:t>	Неисполнение или ненадлежащее исполнение обязанности по уплате налога является основанием для направления налоговым органом налогоплательщику </a:t>
            </a:r>
            <a:r>
              <a:rPr lang="ru-RU" sz="2800" b="1" dirty="0"/>
              <a:t>требования об уплате налога.</a:t>
            </a:r>
            <a:endParaRPr lang="ru-RU" sz="2800" dirty="0"/>
          </a:p>
          <a:p>
            <a:pPr algn="just">
              <a:lnSpc>
                <a:spcPct val="95000"/>
              </a:lnSpc>
            </a:pPr>
            <a:r>
              <a:rPr lang="ru-RU" sz="2800" dirty="0"/>
              <a:t>	Уплата налога может быть произведена за налогоплательщика иным лицом.</a:t>
            </a:r>
          </a:p>
          <a:p>
            <a:pPr algn="just">
              <a:lnSpc>
                <a:spcPct val="95000"/>
              </a:lnSpc>
            </a:pPr>
            <a:r>
              <a:rPr lang="ru-RU" sz="2800" dirty="0"/>
              <a:t>	Иное лицо не вправе требовать возврата из бюджетной системы РФ уплаченного за налогоплательщика налога.</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179512" y="91372"/>
            <a:ext cx="8568952" cy="64633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ru-RU" sz="2400" dirty="0"/>
              <a:t>	</a:t>
            </a:r>
          </a:p>
          <a:p>
            <a:pPr algn="just"/>
            <a:r>
              <a:rPr lang="ru-RU" sz="2400" dirty="0"/>
              <a:t>	</a:t>
            </a:r>
            <a:r>
              <a:rPr lang="ru-RU" sz="2600" dirty="0"/>
              <a:t>В случае неуплаты или неполной уплаты налога в установленный срок обязанность по уплате налога исполняется в принудительном порядке путем обращения взыскания на денежные средства (драгоценные металлы) на счетах налогоплательщика (налогового агента) - организации или ИП в банках и его электронные денежные средства.</a:t>
            </a:r>
          </a:p>
          <a:p>
            <a:pPr algn="just"/>
            <a:r>
              <a:rPr lang="ru-RU" sz="2600" dirty="0"/>
              <a:t>	Взыскание налога производится по решению налогового органа путем направления на бумажном носителе или в электронной форме в банк, в котором открыты счета налогоплательщика (налогового агента) - организации или ИП, поручения налогового органа на списание и перечисление в бюджетную систему РФ необходимых денежных средств со счетов налогоплательщика.</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323528" y="332656"/>
            <a:ext cx="864096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ru-RU" sz="2400" dirty="0"/>
              <a:t>	Решение о взыскании принимается после истечения срока, установленного в требовании об уплате налога, но не позднее двух месяцев после истечения указанного срока. Решение о взыскании, принятое после истечения указанного срока считается недействительным и исполнению не подлежит. 	В этом случае налоговый орган может обратиться в суд с заявлением о взыскании с налогоплательщика (налогового агента) - организации или индивидуального предпринимателя причитающейся к уплате суммы налога. Заявление может быть подано в суд в течение шести месяцев после истечения соответственно срока исполнения требования об уплате налога. Пропущенный по уважительной причине срок подачи заявления может быть восстановлен судом.</a:t>
            </a:r>
          </a:p>
          <a:p>
            <a:pPr algn="just"/>
            <a:r>
              <a:rPr lang="ru-RU" sz="2400" dirty="0"/>
              <a:t>	Решение о взыскании принимается, если общая сумма налога, сбора, страховых взносов, пеней, штрафов, подлежащая взысканию, превышает 3000 рублей.</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18E6DD63-E80D-4260-B7B5-C6C1631E7AE5}"/>
              </a:ext>
            </a:extLst>
          </p:cNvPr>
          <p:cNvPicPr>
            <a:picLocks noChangeAspect="1"/>
          </p:cNvPicPr>
          <p:nvPr/>
        </p:nvPicPr>
        <p:blipFill>
          <a:blip r:embed="rId2"/>
          <a:stretch>
            <a:fillRect/>
          </a:stretch>
        </p:blipFill>
        <p:spPr>
          <a:xfrm>
            <a:off x="827584" y="476672"/>
            <a:ext cx="7848872" cy="6264696"/>
          </a:xfrm>
          <a:prstGeom prst="rect">
            <a:avLst/>
          </a:prstGeom>
        </p:spPr>
      </p:pic>
    </p:spTree>
    <p:extLst>
      <p:ext uri="{BB962C8B-B14F-4D97-AF65-F5344CB8AC3E}">
        <p14:creationId xmlns:p14="http://schemas.microsoft.com/office/powerpoint/2010/main" val="1684739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Рисунок 2">
            <a:extLst>
              <a:ext uri="{FF2B5EF4-FFF2-40B4-BE49-F238E27FC236}">
                <a16:creationId xmlns:a16="http://schemas.microsoft.com/office/drawing/2014/main" id="{5F19ABA9-FB2C-4079-9704-3FC0D3AE22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333375"/>
            <a:ext cx="7634287" cy="619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637</TotalTime>
  <Words>1392</Words>
  <Application>Microsoft Office PowerPoint</Application>
  <PresentationFormat>Экран (4:3)</PresentationFormat>
  <Paragraphs>148</Paragraphs>
  <Slides>49</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49</vt:i4>
      </vt:variant>
    </vt:vector>
  </HeadingPairs>
  <TitlesOfParts>
    <vt:vector size="52" baseType="lpstr">
      <vt:lpstr>Arial</vt:lpstr>
      <vt:lpstr>Calibri</vt:lpstr>
      <vt:lpstr>Тема Office</vt:lpstr>
      <vt:lpstr>Тема 3 Исполнение обязанности по уплате налогов, сборов, страховых взносов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Koroleva</dc:creator>
  <cp:lastModifiedBy>Елена Владимировна Королёва</cp:lastModifiedBy>
  <cp:revision>39</cp:revision>
  <dcterms:created xsi:type="dcterms:W3CDTF">2021-08-31T13:25:43Z</dcterms:created>
  <dcterms:modified xsi:type="dcterms:W3CDTF">2023-01-31T11:42:23Z</dcterms:modified>
</cp:coreProperties>
</file>