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C14E4-C76E-4498-8148-471B17563DCE}" type="datetimeFigureOut">
              <a:rPr lang="ru-RU" smtClean="0"/>
              <a:pPr/>
              <a:t>28.03.2020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53DA4F7-8E4E-49E1-817C-7A1D94DE5A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C14E4-C76E-4498-8148-471B17563DCE}" type="datetimeFigureOut">
              <a:rPr lang="ru-RU" smtClean="0"/>
              <a:pPr/>
              <a:t>28.03.2020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DA4F7-8E4E-49E1-817C-7A1D94DE5A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C14E4-C76E-4498-8148-471B17563DCE}" type="datetimeFigureOut">
              <a:rPr lang="ru-RU" smtClean="0"/>
              <a:pPr/>
              <a:t>28.03.2020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DA4F7-8E4E-49E1-817C-7A1D94DE5A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C14E4-C76E-4498-8148-471B17563DCE}" type="datetimeFigureOut">
              <a:rPr lang="ru-RU" smtClean="0"/>
              <a:pPr/>
              <a:t>28.03.2020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53DA4F7-8E4E-49E1-817C-7A1D94DE5A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C14E4-C76E-4498-8148-471B17563DCE}" type="datetimeFigureOut">
              <a:rPr lang="ru-RU" smtClean="0"/>
              <a:pPr/>
              <a:t>28.03.2020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DA4F7-8E4E-49E1-817C-7A1D94DE5A5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C14E4-C76E-4498-8148-471B17563DCE}" type="datetimeFigureOut">
              <a:rPr lang="ru-RU" smtClean="0"/>
              <a:pPr/>
              <a:t>28.03.2020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DA4F7-8E4E-49E1-817C-7A1D94DE5A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C14E4-C76E-4498-8148-471B17563DCE}" type="datetimeFigureOut">
              <a:rPr lang="ru-RU" smtClean="0"/>
              <a:pPr/>
              <a:t>28.03.2020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253DA4F7-8E4E-49E1-817C-7A1D94DE5A5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C14E4-C76E-4498-8148-471B17563DCE}" type="datetimeFigureOut">
              <a:rPr lang="ru-RU" smtClean="0"/>
              <a:pPr/>
              <a:t>28.03.2020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DA4F7-8E4E-49E1-817C-7A1D94DE5A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C14E4-C76E-4498-8148-471B17563DCE}" type="datetimeFigureOut">
              <a:rPr lang="ru-RU" smtClean="0"/>
              <a:pPr/>
              <a:t>28.03.2020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DA4F7-8E4E-49E1-817C-7A1D94DE5A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C14E4-C76E-4498-8148-471B17563DCE}" type="datetimeFigureOut">
              <a:rPr lang="ru-RU" smtClean="0"/>
              <a:pPr/>
              <a:t>28.03.2020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DA4F7-8E4E-49E1-817C-7A1D94DE5A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C14E4-C76E-4498-8148-471B17563DCE}" type="datetimeFigureOut">
              <a:rPr lang="ru-RU" smtClean="0"/>
              <a:pPr/>
              <a:t>28.03.2020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DA4F7-8E4E-49E1-817C-7A1D94DE5A5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85C14E4-C76E-4498-8148-471B17563DCE}" type="datetimeFigureOut">
              <a:rPr lang="ru-RU" smtClean="0"/>
              <a:pPr/>
              <a:t>28.03.2020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53DA4F7-8E4E-49E1-817C-7A1D94DE5A5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Кожные паразиты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29058" y="0"/>
            <a:ext cx="5214942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857364"/>
            <a:ext cx="3929058" cy="3143272"/>
          </a:xfrm>
        </p:spPr>
        <p:txBody>
          <a:bodyPr/>
          <a:lstStyle/>
          <a:p>
            <a:pPr algn="ctr"/>
            <a:r>
              <a:rPr lang="ru-RU" dirty="0" err="1" smtClean="0"/>
              <a:t>ДемоДекоз</a:t>
            </a:r>
            <a:r>
              <a:rPr lang="ru-RU" dirty="0" smtClean="0"/>
              <a:t> </a:t>
            </a:r>
            <a:r>
              <a:rPr lang="ru-RU" dirty="0" smtClean="0"/>
              <a:t>собак </a:t>
            </a:r>
            <a:endParaRPr lang="ru-RU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0" y="5500702"/>
            <a:ext cx="8458200" cy="914400"/>
          </a:xfrm>
        </p:spPr>
        <p:txBody>
          <a:bodyPr>
            <a:normAutofit/>
          </a:bodyPr>
          <a:lstStyle/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Выбираем собаку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"/>
            <a:ext cx="9144000" cy="7312174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857760"/>
            <a:ext cx="8686800" cy="841248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Спасибо за внимание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457200" y="214290"/>
            <a:ext cx="8686800" cy="841248"/>
          </a:xfrm>
        </p:spPr>
        <p:txBody>
          <a:bodyPr>
            <a:normAutofit/>
          </a:bodyPr>
          <a:lstStyle/>
          <a:p>
            <a:r>
              <a:rPr lang="ru-RU" sz="2800" b="1" dirty="0" smtClean="0"/>
              <a:t>Возбудитель.</a:t>
            </a:r>
            <a:endParaRPr lang="ru-RU" sz="28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714348" y="1214422"/>
            <a:ext cx="778674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err="1">
                <a:solidFill>
                  <a:srgbClr val="002060"/>
                </a:solidFill>
              </a:rPr>
              <a:t>Тромбидиформный</a:t>
            </a:r>
            <a:r>
              <a:rPr lang="ru-RU" dirty="0">
                <a:solidFill>
                  <a:srgbClr val="002060"/>
                </a:solidFill>
              </a:rPr>
              <a:t> клещ </a:t>
            </a:r>
            <a:r>
              <a:rPr lang="ru-RU" dirty="0" err="1">
                <a:solidFill>
                  <a:srgbClr val="002060"/>
                </a:solidFill>
              </a:rPr>
              <a:t>Demodex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canis</a:t>
            </a:r>
            <a:r>
              <a:rPr lang="ru-RU" dirty="0">
                <a:solidFill>
                  <a:srgbClr val="002060"/>
                </a:solidFill>
              </a:rPr>
              <a:t>. </a:t>
            </a:r>
            <a:endParaRPr lang="ru-RU" dirty="0" smtClean="0">
              <a:solidFill>
                <a:srgbClr val="002060"/>
              </a:solidFill>
            </a:endParaRPr>
          </a:p>
          <a:p>
            <a:pPr algn="ctr"/>
            <a:r>
              <a:rPr lang="ru-RU" dirty="0" smtClean="0">
                <a:solidFill>
                  <a:srgbClr val="002060"/>
                </a:solidFill>
              </a:rPr>
              <a:t>Тело </a:t>
            </a:r>
            <a:r>
              <a:rPr lang="ru-RU" dirty="0">
                <a:solidFill>
                  <a:srgbClr val="002060"/>
                </a:solidFill>
              </a:rPr>
              <a:t>клеща сигарообразной формы длиной 0,2-0,26 мм. </a:t>
            </a:r>
            <a:endParaRPr lang="ru-RU" dirty="0" smtClean="0">
              <a:solidFill>
                <a:srgbClr val="002060"/>
              </a:solidFill>
            </a:endParaRPr>
          </a:p>
          <a:p>
            <a:pPr algn="ctr"/>
            <a:r>
              <a:rPr lang="ru-RU" dirty="0" smtClean="0">
                <a:solidFill>
                  <a:srgbClr val="002060"/>
                </a:solidFill>
              </a:rPr>
              <a:t>Паразитирует </a:t>
            </a:r>
            <a:r>
              <a:rPr lang="ru-RU" dirty="0">
                <a:solidFill>
                  <a:srgbClr val="002060"/>
                </a:solidFill>
              </a:rPr>
              <a:t>в волосяных фолликулах и сальных железах. В своем развитии клещ проходит пять стадий: яйцо, личинка, </a:t>
            </a:r>
            <a:r>
              <a:rPr lang="ru-RU" dirty="0" err="1">
                <a:solidFill>
                  <a:srgbClr val="002060"/>
                </a:solidFill>
              </a:rPr>
              <a:t>протонимфа</a:t>
            </a:r>
            <a:r>
              <a:rPr lang="ru-RU" dirty="0">
                <a:solidFill>
                  <a:srgbClr val="002060"/>
                </a:solidFill>
              </a:rPr>
              <a:t>, </a:t>
            </a:r>
            <a:r>
              <a:rPr lang="ru-RU" dirty="0" err="1">
                <a:solidFill>
                  <a:srgbClr val="002060"/>
                </a:solidFill>
              </a:rPr>
              <a:t>дейтонимфа</a:t>
            </a:r>
            <a:r>
              <a:rPr lang="ru-RU" dirty="0">
                <a:solidFill>
                  <a:srgbClr val="002060"/>
                </a:solidFill>
              </a:rPr>
              <a:t> и имаго. Полный цикл завершается за 20-35 дней</a:t>
            </a:r>
          </a:p>
        </p:txBody>
      </p:sp>
      <p:pic>
        <p:nvPicPr>
          <p:cNvPr id="11266" name="Picture 2" descr="Ушной клещ у кошек и демодекоз у собак Ветшанс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14546" y="2643182"/>
            <a:ext cx="5048250" cy="40195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1" dirty="0" smtClean="0"/>
              <a:t>Эпизоотологические данные.</a:t>
            </a:r>
            <a:endParaRPr lang="ru-RU" sz="32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14282" y="1285860"/>
            <a:ext cx="8715436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>
                <a:solidFill>
                  <a:srgbClr val="002060"/>
                </a:solidFill>
              </a:rPr>
              <a:t>Чаще </a:t>
            </a:r>
            <a:r>
              <a:rPr lang="ru-RU" sz="2800" dirty="0" err="1">
                <a:solidFill>
                  <a:srgbClr val="002060"/>
                </a:solidFill>
              </a:rPr>
              <a:t>демодекозом</a:t>
            </a:r>
            <a:r>
              <a:rPr lang="ru-RU" sz="2800" dirty="0">
                <a:solidFill>
                  <a:srgbClr val="002060"/>
                </a:solidFill>
              </a:rPr>
              <a:t> болеют короткошерстные </a:t>
            </a:r>
            <a:r>
              <a:rPr lang="ru-RU" sz="2800" u="sng" dirty="0">
                <a:solidFill>
                  <a:srgbClr val="002060"/>
                </a:solidFill>
              </a:rPr>
              <a:t>породы собак</a:t>
            </a:r>
            <a:r>
              <a:rPr lang="ru-RU" sz="2800" dirty="0">
                <a:solidFill>
                  <a:srgbClr val="002060"/>
                </a:solidFill>
              </a:rPr>
              <a:t> в возрасте от 6 месяцев до 2 лет</a:t>
            </a:r>
            <a:r>
              <a:rPr lang="ru-RU" sz="2800" dirty="0" smtClean="0">
                <a:solidFill>
                  <a:srgbClr val="002060"/>
                </a:solidFill>
              </a:rPr>
              <a:t>.</a:t>
            </a:r>
          </a:p>
          <a:p>
            <a:pPr algn="ctr"/>
            <a:r>
              <a:rPr lang="ru-RU" sz="2800" dirty="0" smtClean="0">
                <a:solidFill>
                  <a:srgbClr val="002060"/>
                </a:solidFill>
              </a:rPr>
              <a:t> </a:t>
            </a:r>
            <a:r>
              <a:rPr lang="ru-RU" sz="2800" dirty="0">
                <a:solidFill>
                  <a:srgbClr val="002060"/>
                </a:solidFill>
              </a:rPr>
              <a:t>Источник инвазии - больные собаки</a:t>
            </a:r>
            <a:r>
              <a:rPr lang="ru-RU" sz="2800" dirty="0" smtClean="0">
                <a:solidFill>
                  <a:srgbClr val="002060"/>
                </a:solidFill>
              </a:rPr>
              <a:t>.</a:t>
            </a:r>
          </a:p>
          <a:p>
            <a:pPr algn="ctr"/>
            <a:r>
              <a:rPr lang="ru-RU" sz="2800" dirty="0" smtClean="0">
                <a:solidFill>
                  <a:srgbClr val="002060"/>
                </a:solidFill>
              </a:rPr>
              <a:t> </a:t>
            </a:r>
            <a:r>
              <a:rPr lang="ru-RU" sz="2800" dirty="0">
                <a:solidFill>
                  <a:srgbClr val="002060"/>
                </a:solidFill>
              </a:rPr>
              <a:t>Передача возможна через предметы ухода. Неполноценное кормление, сопутствующие заболевания, а также наследственный дефицит Т- и В-лимфоцитов также способствуют развитию болезни.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Травматин для кошек Товары для животных германия Сухие корма для собак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86116" y="2285992"/>
            <a:ext cx="5715000" cy="428625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Симптомы.</a:t>
            </a:r>
            <a:r>
              <a:rPr lang="ru-RU" dirty="0" smtClean="0"/>
              <a:t> 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14282" y="1214422"/>
            <a:ext cx="2856231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Формы </a:t>
            </a:r>
            <a:r>
              <a:rPr lang="ru-RU" dirty="0" err="1"/>
              <a:t>демодекоза</a:t>
            </a:r>
            <a:r>
              <a:rPr lang="ru-RU" dirty="0"/>
              <a:t> </a:t>
            </a:r>
            <a:r>
              <a:rPr lang="ru-RU" dirty="0" smtClean="0"/>
              <a:t>собак:</a:t>
            </a:r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85720" y="1714488"/>
            <a:ext cx="435771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dirty="0" smtClean="0"/>
              <a:t>чешуйчатую </a:t>
            </a:r>
            <a:r>
              <a:rPr lang="ru-RU" dirty="0"/>
              <a:t>(</a:t>
            </a:r>
            <a:r>
              <a:rPr lang="ru-RU" dirty="0" smtClean="0"/>
              <a:t>сквамозную)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узелковую </a:t>
            </a:r>
            <a:r>
              <a:rPr lang="ru-RU" dirty="0"/>
              <a:t>(</a:t>
            </a:r>
            <a:r>
              <a:rPr lang="ru-RU" dirty="0" smtClean="0"/>
              <a:t>папулезную)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пустулезную </a:t>
            </a:r>
            <a:r>
              <a:rPr lang="ru-RU" dirty="0"/>
              <a:t>(</a:t>
            </a:r>
            <a:r>
              <a:rPr lang="ru-RU" dirty="0" err="1"/>
              <a:t>пиодемодекоз</a:t>
            </a:r>
            <a:r>
              <a:rPr lang="ru-RU" dirty="0"/>
              <a:t>) 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смешанную</a:t>
            </a:r>
            <a:r>
              <a:rPr lang="ru-RU" dirty="0"/>
              <a:t> 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572000" y="500042"/>
            <a:ext cx="4572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/>
              <a:t>При чешуйчатой форме </a:t>
            </a:r>
            <a:r>
              <a:rPr lang="ru-RU" dirty="0" err="1" smtClean="0"/>
              <a:t>демодекоза</a:t>
            </a:r>
            <a:r>
              <a:rPr lang="ru-RU" dirty="0" smtClean="0"/>
              <a:t> </a:t>
            </a:r>
            <a:r>
              <a:rPr lang="ru-RU" dirty="0"/>
              <a:t>на коже появляются небольшие, мозаично расположенные участки поражения, покрытые отрубевидными чешуйками. В дальнейшем они сливаются, в местах поражения выпадает волос. </a:t>
            </a:r>
          </a:p>
          <a:p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00166" y="5286388"/>
            <a:ext cx="6072230" cy="9286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/>
              <a:t>При папулезной форме на различных участках тела образуются округлые и отчетливо ограниченные от окружающей ткани узелки диаметром 1-6 мм.</a:t>
            </a:r>
            <a:endParaRPr lang="ru-RU" b="1" dirty="0"/>
          </a:p>
        </p:txBody>
      </p:sp>
      <p:pic>
        <p:nvPicPr>
          <p:cNvPr id="8194" name="Picture 2" descr="Демодекоз фото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7290" y="357166"/>
            <a:ext cx="6096000" cy="4572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82" y="3500438"/>
            <a:ext cx="892971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smtClean="0">
                <a:solidFill>
                  <a:srgbClr val="002060"/>
                </a:solidFill>
              </a:rPr>
              <a:t>Пустулезная форма характеризуется образованием в коже гнойничков, при этом они лопаются, содержимое вытекает наружу и засыхает. Кожа краснеет, становится складчатой, приобретает неприятный запах. Животные худеют и могут погибнуть от истощения и </a:t>
            </a:r>
            <a:r>
              <a:rPr lang="ru-RU" sz="2800" dirty="0" smtClean="0">
                <a:solidFill>
                  <a:srgbClr val="002060"/>
                </a:solidFill>
              </a:rPr>
              <a:t>сепсиса.</a:t>
            </a:r>
            <a:endParaRPr lang="ru-RU" sz="2800" dirty="0">
              <a:solidFill>
                <a:srgbClr val="002060"/>
              </a:solidFill>
            </a:endParaRPr>
          </a:p>
        </p:txBody>
      </p:sp>
      <p:pic>
        <p:nvPicPr>
          <p:cNvPr id="7170" name="Picture 2" descr="Ivermectin To Treat Mange A Guide For Treating A Dog Foto Model Telanja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00166" y="428604"/>
            <a:ext cx="5686425" cy="280035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14290"/>
            <a:ext cx="8686800" cy="841248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/>
              <a:t>Диагностика</a:t>
            </a:r>
            <a:endParaRPr lang="ru-RU" sz="2800" dirty="0"/>
          </a:p>
        </p:txBody>
      </p:sp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357158" y="1000108"/>
            <a:ext cx="8429684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ms Rmn"/>
                <a:cs typeface="Times New Roman" pitchFamily="18" charset="0"/>
              </a:rPr>
              <a:t>Демодекоз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ms Rmn"/>
                <a:cs typeface="Times New Roman" pitchFamily="18" charset="0"/>
              </a:rPr>
              <a:t> обычно нетрудно диагностировать, если провести несколько глубоких (до появления крови) соскобов кожи, при этом кожу следует сдавить с боков пальцами, чтобы выгнать клещей из волосяного фолликула. Для подтверждения диагноза необходимо выводить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ms Rmn"/>
                <a:cs typeface="Times New Roman" pitchFamily="18" charset="0"/>
              </a:rPr>
              <a:t>акарограмму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ms Rmn"/>
                <a:cs typeface="Times New Roman" pitchFamily="18" charset="0"/>
              </a:rPr>
              <a:t> (подсчет яиц, личинок, нимф и имаго), потому что случайный клещ может быть найдет в соскобах кожи и клинически здоровых собак.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ms Rmn"/>
                <a:cs typeface="Times New Roman" pitchFamily="18" charset="0"/>
              </a:rPr>
              <a:t>Если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ms Rmn"/>
                <a:cs typeface="Times New Roman" pitchFamily="18" charset="0"/>
              </a:rPr>
              <a:t>найденный клещ является случайным (обычно в соскобе 1-2 особи), то соскоб кожи должен быть повторен в других местах, и особенно в области морды и лап.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ms Rmn"/>
                <a:cs typeface="Times New Roman" pitchFamily="18" charset="0"/>
              </a:rPr>
              <a:t>При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ms Rmn"/>
                <a:cs typeface="Times New Roman" pitchFamily="18" charset="0"/>
              </a:rPr>
              <a:t>локализованной форме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ms Rmn"/>
                <a:cs typeface="Times New Roman" pitchFamily="18" charset="0"/>
              </a:rPr>
              <a:t>демодекоза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ms Rmn"/>
                <a:cs typeface="Times New Roman" pitchFamily="18" charset="0"/>
              </a:rPr>
              <a:t> имеет смысл взять соскоб и со здоровой кожи; большое количество клещей может указать на опасность последующей генерализации 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ms Rmn"/>
                <a:cs typeface="Times New Roman" pitchFamily="18" charset="0"/>
              </a:rPr>
              <a:t>В запущенных случаях с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ms Rmn"/>
                <a:cs typeface="Times New Roman" pitchFamily="18" charset="0"/>
              </a:rPr>
              <a:t>лишасподобными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ms Rmn"/>
                <a:cs typeface="Times New Roman" pitchFamily="18" charset="0"/>
              </a:rPr>
              <a:t> и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ms Rmn"/>
                <a:cs typeface="Times New Roman" pitchFamily="18" charset="0"/>
              </a:rPr>
              <a:t>фибротическими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ms Rmn"/>
                <a:cs typeface="Times New Roman" pitchFamily="18" charset="0"/>
              </a:rPr>
              <a:t> поражениями, особенно в области лап, диагноз может быть поставлен микроскопическим исследованием материала биопсии.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Болезни и лечение животных * Sevastopol.inf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29000" y="1214422"/>
            <a:ext cx="5715000" cy="428625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Лечение.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14282" y="1500174"/>
            <a:ext cx="3428992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Лечение </a:t>
            </a:r>
            <a:r>
              <a:rPr lang="ru-RU" dirty="0" err="1"/>
              <a:t>демодекоза</a:t>
            </a:r>
            <a:r>
              <a:rPr lang="ru-RU" dirty="0"/>
              <a:t> должно быть комплексным и направленным на подавление жизнедеятельности клещей, а также на нормализацию функции кожи, улучшение роста волос, усиление иммунных реакций, ликвидацию гормональных отклонений.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286380" y="142852"/>
            <a:ext cx="385762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При сквамозной форме эффективна 2%-ная эмульсия мыла К, а также </a:t>
            </a:r>
            <a:r>
              <a:rPr lang="ru-RU" dirty="0" err="1"/>
              <a:t>гиподерминхлорофос</a:t>
            </a:r>
            <a:r>
              <a:rPr lang="ru-RU" dirty="0"/>
              <a:t> и </a:t>
            </a:r>
            <a:r>
              <a:rPr lang="ru-RU" dirty="0" err="1"/>
              <a:t>гипхлофос</a:t>
            </a:r>
            <a:r>
              <a:rPr lang="ru-RU" dirty="0"/>
              <a:t>, которые наносят на пораженные участки в дозе 0,15 мл/кг массы тела четырехкратно, с интервалом 7 дней.</a:t>
            </a:r>
          </a:p>
          <a:p>
            <a:r>
              <a:rPr lang="ru-RU" dirty="0"/>
              <a:t>Для лечения </a:t>
            </a:r>
            <a:r>
              <a:rPr lang="ru-RU" dirty="0" err="1"/>
              <a:t>демодекоза</a:t>
            </a:r>
            <a:r>
              <a:rPr lang="ru-RU" dirty="0"/>
              <a:t> собак </a:t>
            </a:r>
            <a:r>
              <a:rPr lang="ru-RU" dirty="0" err="1"/>
              <a:t>генерализованной</a:t>
            </a:r>
            <a:r>
              <a:rPr lang="ru-RU" dirty="0"/>
              <a:t> пустулезной формы применяют комплексный метод, включающий подкожное введение </a:t>
            </a:r>
            <a:r>
              <a:rPr lang="ru-RU" dirty="0" err="1"/>
              <a:t>ивомека</a:t>
            </a:r>
            <a:r>
              <a:rPr lang="ru-RU" dirty="0"/>
              <a:t>, наружное применение серно-дегтярного линимента и скармливание элементарной серы. Серу дают внутрь в дозе 40 мг/кг массы тела в течение 30 дней.</a:t>
            </a:r>
          </a:p>
        </p:txBody>
      </p:sp>
      <p:pic>
        <p:nvPicPr>
          <p:cNvPr id="4098" name="Picture 2" descr="UaVet - Форум * Просмотр темы - Демодекоз. Святошино-необходима помощь руками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142984"/>
            <a:ext cx="5334037" cy="4000528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357158" y="5103674"/>
            <a:ext cx="835824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Ушные раковины собак обрабатывают аэрозолями </a:t>
            </a:r>
            <a:r>
              <a:rPr lang="ru-RU" dirty="0" err="1"/>
              <a:t>акродекса</a:t>
            </a:r>
            <a:r>
              <a:rPr lang="ru-RU" dirty="0"/>
              <a:t>, </a:t>
            </a:r>
            <a:r>
              <a:rPr lang="ru-RU" dirty="0" err="1"/>
              <a:t>дерматозоля</a:t>
            </a:r>
            <a:r>
              <a:rPr lang="ru-RU" dirty="0"/>
              <a:t>, </a:t>
            </a:r>
            <a:r>
              <a:rPr lang="ru-RU" dirty="0" err="1"/>
              <a:t>циодрина</a:t>
            </a:r>
            <a:r>
              <a:rPr lang="ru-RU" dirty="0"/>
              <a:t>, </a:t>
            </a:r>
            <a:r>
              <a:rPr lang="ru-RU" dirty="0" err="1"/>
              <a:t>акрозоля</a:t>
            </a:r>
            <a:r>
              <a:rPr lang="ru-RU" dirty="0"/>
              <a:t> и др.</a:t>
            </a:r>
          </a:p>
          <a:p>
            <a:r>
              <a:rPr lang="ru-RU" dirty="0"/>
              <a:t>Наряду с применением акарицидов собакам назначают витамины по </a:t>
            </a:r>
            <a:r>
              <a:rPr lang="ru-RU" dirty="0" err="1"/>
              <a:t>Рыссу</a:t>
            </a:r>
            <a:r>
              <a:rPr lang="ru-RU" dirty="0"/>
              <a:t>, иммуностимулирующие препараты.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37</TotalTime>
  <Words>443</Words>
  <Application>Microsoft Office PowerPoint</Application>
  <PresentationFormat>Экран (4:3)</PresentationFormat>
  <Paragraphs>31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Трек</vt:lpstr>
      <vt:lpstr>ДемоДекоз собак </vt:lpstr>
      <vt:lpstr>Возбудитель.</vt:lpstr>
      <vt:lpstr>Эпизоотологические данные.</vt:lpstr>
      <vt:lpstr>Симптомы. </vt:lpstr>
      <vt:lpstr>Слайд 5</vt:lpstr>
      <vt:lpstr>Слайд 6</vt:lpstr>
      <vt:lpstr>Диагностика</vt:lpstr>
      <vt:lpstr>Лечение.</vt:lpstr>
      <vt:lpstr>Слайд 9</vt:lpstr>
      <vt:lpstr>Спасибо за внимание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Демотекоз собак </dc:title>
  <dc:creator>home</dc:creator>
  <cp:lastModifiedBy>Пользователь</cp:lastModifiedBy>
  <cp:revision>6</cp:revision>
  <dcterms:created xsi:type="dcterms:W3CDTF">2015-11-21T10:32:40Z</dcterms:created>
  <dcterms:modified xsi:type="dcterms:W3CDTF">2020-03-28T08:51:13Z</dcterms:modified>
</cp:coreProperties>
</file>