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85" r:id="rId9"/>
    <p:sldId id="286" r:id="rId10"/>
    <p:sldId id="287" r:id="rId11"/>
    <p:sldId id="288" r:id="rId12"/>
    <p:sldId id="261" r:id="rId13"/>
    <p:sldId id="262" r:id="rId14"/>
    <p:sldId id="263" r:id="rId15"/>
    <p:sldId id="264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13B6-F022-453D-8EF4-E10E9FDF3B0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EBFE-B764-47E9-BC15-BB835FF3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7"/>
            <a:ext cx="7772400" cy="157163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Влажность почвы и влагообеспеченность растений.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715304" cy="35719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</a:rPr>
              <a:t>1. Почвенная влага и водный баланс почвы </a:t>
            </a:r>
          </a:p>
          <a:p>
            <a:pPr algn="l"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</a:rPr>
              <a:t>2. Понятие продуктивной и непродуктивной влаги </a:t>
            </a:r>
          </a:p>
          <a:p>
            <a:pPr algn="l"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</a:rPr>
              <a:t>3. Потребность растений во влаге и влагообеспеченность растений. </a:t>
            </a:r>
          </a:p>
          <a:p>
            <a:pPr algn="l"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</a:rPr>
              <a:t>4. Динамика запасов продуктивной влаги. Понятие почвенной засухи. </a:t>
            </a:r>
          </a:p>
          <a:p>
            <a:pPr algn="l"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</a:rPr>
              <a:t>5. Регулирование водного режима почвы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2800" b="1" dirty="0" smtClean="0"/>
              <a:t>Выпотной тип водного режима </a:t>
            </a:r>
            <a:r>
              <a:rPr lang="ru-RU" altLang="ru-RU" sz="2800" dirty="0" smtClean="0"/>
              <a:t>характерен местности с непромывным типом и близким залеганием грунтовых вод.</a:t>
            </a:r>
          </a:p>
        </p:txBody>
      </p:sp>
      <p:sp>
        <p:nvSpPr>
          <p:cNvPr id="38915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400420" cy="4900634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400" dirty="0" smtClean="0"/>
              <a:t>При </a:t>
            </a:r>
            <a:r>
              <a:rPr lang="ru-RU" altLang="ru-RU" sz="2400" dirty="0" smtClean="0"/>
              <a:t>этом происходит интенсивный подъем влаги по капиллярам от грунтовых к поверхности и её испарение, особенно в зоне полупустынь и пустынь. </a:t>
            </a:r>
            <a:endParaRPr lang="ru-RU" altLang="ru-RU" sz="2400" dirty="0" smtClean="0"/>
          </a:p>
          <a:p>
            <a:r>
              <a:rPr lang="ru-RU" altLang="ru-RU" sz="2400" dirty="0" smtClean="0"/>
              <a:t>При </a:t>
            </a:r>
            <a:r>
              <a:rPr lang="ru-RU" altLang="ru-RU" sz="2400" dirty="0" smtClean="0"/>
              <a:t>большом содержание в грунтовых водах минеральных веществ, формируются засоленные, прежде всего солончаковые и солонцеватые почвы.</a:t>
            </a:r>
          </a:p>
          <a:p>
            <a:endParaRPr lang="ru-RU" altLang="ru-RU" dirty="0" smtClean="0"/>
          </a:p>
        </p:txBody>
      </p:sp>
      <p:pic>
        <p:nvPicPr>
          <p:cNvPr id="39938" name="Picture 2" descr="C:\Users\Risha\Desktop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3578606" cy="49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ru-RU" sz="2800" b="1" dirty="0" smtClean="0"/>
              <a:t>Ирригационный тип</a:t>
            </a:r>
            <a:r>
              <a:rPr lang="ru-RU" altLang="ru-RU" sz="2800" dirty="0" smtClean="0"/>
              <a:t> характерен для территорий с искусственным орошением земель.</a:t>
            </a:r>
          </a:p>
        </p:txBody>
      </p:sp>
      <p:sp>
        <p:nvSpPr>
          <p:cNvPr id="40963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2971792" cy="4900634"/>
          </a:xfrm>
        </p:spPr>
        <p:txBody>
          <a:bodyPr>
            <a:normAutofit/>
          </a:bodyPr>
          <a:lstStyle/>
          <a:p>
            <a:r>
              <a:rPr lang="ru-RU" altLang="ru-RU" sz="2400" dirty="0" smtClean="0"/>
              <a:t>В </a:t>
            </a:r>
            <a:r>
              <a:rPr lang="ru-RU" altLang="ru-RU" sz="2400" dirty="0" smtClean="0"/>
              <a:t>течение года водный режим может меняться от промывного до непромывного, и даже выпотного в зависимости от интенсивности, сроков и </a:t>
            </a:r>
            <a:r>
              <a:rPr lang="ru-RU" altLang="ru-RU" sz="2400" dirty="0" smtClean="0"/>
              <a:t>вод </a:t>
            </a:r>
            <a:r>
              <a:rPr lang="ru-RU" altLang="ru-RU" sz="2400" dirty="0" smtClean="0"/>
              <a:t>орошения.</a:t>
            </a:r>
          </a:p>
        </p:txBody>
      </p:sp>
      <p:pic>
        <p:nvPicPr>
          <p:cNvPr id="2" name="Picture 2" descr="https://i.pinimg.com/736x/77/88/96/7788965b7600e22a8990f3c3c19e66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539705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Совокупность всех величин прихода влаги в почву и расхода из неё называется </a:t>
            </a:r>
            <a:r>
              <a:rPr lang="ru-RU" sz="2800" i="1" dirty="0" smtClean="0"/>
              <a:t>водным балансом почвы</a:t>
            </a:r>
            <a:endParaRPr lang="ru-RU" sz="2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8634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err="1" smtClean="0"/>
              <a:t>Wк</a:t>
            </a:r>
            <a:r>
              <a:rPr lang="ru-RU" b="1" dirty="0" smtClean="0"/>
              <a:t> – </a:t>
            </a:r>
            <a:r>
              <a:rPr lang="ru-RU" b="1" dirty="0" err="1" smtClean="0"/>
              <a:t>Wн</a:t>
            </a:r>
            <a:r>
              <a:rPr lang="ru-RU" b="1" dirty="0" smtClean="0"/>
              <a:t> = (Ос + ПГВ + </a:t>
            </a:r>
            <a:r>
              <a:rPr lang="ru-RU" b="1" dirty="0" err="1" smtClean="0"/>
              <a:t>ППр</a:t>
            </a:r>
            <a:r>
              <a:rPr lang="ru-RU" b="1" dirty="0" smtClean="0"/>
              <a:t> +</a:t>
            </a:r>
            <a:r>
              <a:rPr lang="ru-RU" b="1" dirty="0" err="1" smtClean="0"/>
              <a:t>ВППр</a:t>
            </a:r>
            <a:r>
              <a:rPr lang="ru-RU" b="1" dirty="0" smtClean="0"/>
              <a:t> + К) – (</a:t>
            </a:r>
            <a:r>
              <a:rPr lang="ru-RU" b="1" dirty="0" err="1" smtClean="0"/>
              <a:t>Ис</a:t>
            </a:r>
            <a:r>
              <a:rPr lang="ru-RU" b="1" dirty="0" smtClean="0"/>
              <a:t> + </a:t>
            </a:r>
            <a:r>
              <a:rPr lang="ru-RU" b="1" dirty="0" err="1" smtClean="0"/>
              <a:t>Тр</a:t>
            </a:r>
            <a:r>
              <a:rPr lang="ru-RU" b="1" dirty="0" smtClean="0"/>
              <a:t> + ОГВ + ПС + ВПС),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где  </a:t>
            </a:r>
            <a:r>
              <a:rPr lang="ru-RU" dirty="0" err="1" smtClean="0"/>
              <a:t>Wн</a:t>
            </a:r>
            <a:r>
              <a:rPr lang="ru-RU" dirty="0" smtClean="0"/>
              <a:t> и </a:t>
            </a:r>
            <a:r>
              <a:rPr lang="ru-RU" dirty="0" err="1" smtClean="0"/>
              <a:t>Wк</a:t>
            </a:r>
            <a:r>
              <a:rPr lang="ru-RU" dirty="0" smtClean="0"/>
              <a:t> – запасы влаги в почве на начало и конец периода, </a:t>
            </a:r>
            <a:endParaRPr lang="ru-RU" dirty="0" smtClean="0"/>
          </a:p>
          <a:p>
            <a:r>
              <a:rPr lang="ru-RU" dirty="0" smtClean="0"/>
              <a:t>Ос </a:t>
            </a:r>
            <a:r>
              <a:rPr lang="ru-RU" dirty="0" smtClean="0"/>
              <a:t>– осадки, </a:t>
            </a:r>
            <a:endParaRPr lang="ru-RU" dirty="0" smtClean="0"/>
          </a:p>
          <a:p>
            <a:r>
              <a:rPr lang="ru-RU" dirty="0" smtClean="0"/>
              <a:t>ПГВ </a:t>
            </a:r>
            <a:r>
              <a:rPr lang="ru-RU" dirty="0" smtClean="0"/>
              <a:t>– приток из грунтовых вод, </a:t>
            </a:r>
            <a:endParaRPr lang="ru-RU" dirty="0" smtClean="0"/>
          </a:p>
          <a:p>
            <a:r>
              <a:rPr lang="ru-RU" dirty="0" err="1" smtClean="0"/>
              <a:t>ППр</a:t>
            </a:r>
            <a:r>
              <a:rPr lang="ru-RU" dirty="0" smtClean="0"/>
              <a:t> </a:t>
            </a:r>
            <a:r>
              <a:rPr lang="ru-RU" dirty="0" smtClean="0"/>
              <a:t>– поверхностный приток, </a:t>
            </a:r>
            <a:endParaRPr lang="ru-RU" dirty="0" smtClean="0"/>
          </a:p>
          <a:p>
            <a:r>
              <a:rPr lang="ru-RU" dirty="0" err="1" smtClean="0"/>
              <a:t>ВППр</a:t>
            </a:r>
            <a:r>
              <a:rPr lang="ru-RU" dirty="0" smtClean="0"/>
              <a:t> </a:t>
            </a:r>
            <a:r>
              <a:rPr lang="ru-RU" dirty="0" smtClean="0"/>
              <a:t>– внутрипочвенный приток,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smtClean="0"/>
              <a:t>– конденсация влаги из атмосферы (роса, туман); </a:t>
            </a:r>
            <a:endParaRPr lang="ru-RU" dirty="0" smtClean="0"/>
          </a:p>
          <a:p>
            <a:r>
              <a:rPr lang="ru-RU" dirty="0" err="1" smtClean="0"/>
              <a:t>Ис</a:t>
            </a:r>
            <a:r>
              <a:rPr lang="ru-RU" dirty="0" smtClean="0"/>
              <a:t> </a:t>
            </a:r>
            <a:r>
              <a:rPr lang="ru-RU" dirty="0" smtClean="0"/>
              <a:t>– испарение, </a:t>
            </a:r>
            <a:endParaRPr lang="ru-RU" dirty="0" smtClean="0"/>
          </a:p>
          <a:p>
            <a:r>
              <a:rPr lang="ru-RU" dirty="0" err="1" smtClean="0"/>
              <a:t>Тр</a:t>
            </a:r>
            <a:r>
              <a:rPr lang="ru-RU" dirty="0" smtClean="0"/>
              <a:t> </a:t>
            </a:r>
            <a:r>
              <a:rPr lang="ru-RU" dirty="0" smtClean="0"/>
              <a:t>– транспирация, </a:t>
            </a:r>
            <a:endParaRPr lang="ru-RU" dirty="0" smtClean="0"/>
          </a:p>
          <a:p>
            <a:r>
              <a:rPr lang="ru-RU" dirty="0" smtClean="0"/>
              <a:t>ОГВ </a:t>
            </a:r>
            <a:r>
              <a:rPr lang="ru-RU" dirty="0" smtClean="0"/>
              <a:t>– отток в грунтовые воды, </a:t>
            </a:r>
            <a:endParaRPr lang="ru-RU" dirty="0" smtClean="0"/>
          </a:p>
          <a:p>
            <a:r>
              <a:rPr lang="ru-RU" dirty="0" smtClean="0"/>
              <a:t>ПС </a:t>
            </a:r>
            <a:r>
              <a:rPr lang="ru-RU" dirty="0" smtClean="0"/>
              <a:t>– поверхностный сток, </a:t>
            </a:r>
            <a:endParaRPr lang="ru-RU" dirty="0" smtClean="0"/>
          </a:p>
          <a:p>
            <a:r>
              <a:rPr lang="ru-RU" dirty="0" smtClean="0"/>
              <a:t>ВПС </a:t>
            </a:r>
            <a:r>
              <a:rPr lang="ru-RU" dirty="0" smtClean="0"/>
              <a:t>– внутрипочвенный сток.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Предел </a:t>
            </a:r>
            <a:r>
              <a:rPr lang="ru-RU" sz="2400" dirty="0" smtClean="0"/>
              <a:t>влажности почвы, при котором появляются необратимые признаки устойчивого завядания растений, даже если их поместить в темное помещение, в котором воздух близок к насыщению водяными парами, называется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влажностью завядания.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Влажность </a:t>
            </a:r>
            <a:r>
              <a:rPr lang="ru-RU" sz="2400" i="1" dirty="0" smtClean="0"/>
              <a:t>устойчивого завядания зависит от механического состава почвы, количества гумуса и примерно соответствует всему количеству имеющейся в почве связанной воды. </a:t>
            </a:r>
            <a:endParaRPr lang="ru-RU" sz="2400" i="1" dirty="0" smtClean="0"/>
          </a:p>
          <a:p>
            <a:endParaRPr lang="ru-RU" sz="24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Почвенную влагу сверх влажности устойчивого завядания, доступную для растений называют </a:t>
            </a: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продуктивной влагой. </a:t>
            </a:r>
            <a:b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862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600" dirty="0" smtClean="0"/>
              <a:t>Часть </a:t>
            </a:r>
            <a:r>
              <a:rPr lang="ru-RU" sz="2600" dirty="0" smtClean="0"/>
              <a:t>почвенной влаги, которая удерживается почвой и не впитывается корнями, называют  </a:t>
            </a:r>
            <a:r>
              <a:rPr lang="ru-RU" sz="2600" b="1" u="sng" dirty="0" smtClean="0"/>
              <a:t>непродуктивной влагой или мертвым запасом влаги</a:t>
            </a:r>
            <a:r>
              <a:rPr lang="ru-RU" sz="2600" dirty="0" smtClean="0"/>
              <a:t>. </a:t>
            </a:r>
            <a:endParaRPr lang="ru-RU" sz="2600" dirty="0" smtClean="0"/>
          </a:p>
          <a:p>
            <a:r>
              <a:rPr lang="ru-RU" sz="2600" dirty="0" smtClean="0"/>
              <a:t>Количество </a:t>
            </a:r>
            <a:r>
              <a:rPr lang="ru-RU" sz="2600" dirty="0" smtClean="0"/>
              <a:t>продуктивной влаги в почве принято выражать в мм слоя воды, что позволяет сопоставлять ее запасы с расходами воды на испарение и с количеством выпадающих осадков.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Для расчета запасов продуктивной влажности почвы, выраженной в мм применяют следующую формулу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err="1" smtClean="0"/>
              <a:t>Wпр</a:t>
            </a:r>
            <a:r>
              <a:rPr lang="ru-RU" b="1" dirty="0" smtClean="0"/>
              <a:t> </a:t>
            </a:r>
            <a:r>
              <a:rPr lang="ru-RU" b="1" dirty="0" smtClean="0"/>
              <a:t>= 0,1 </a:t>
            </a:r>
            <a:r>
              <a:rPr lang="ru-RU" b="1" dirty="0" err="1" smtClean="0"/>
              <a:t>d</a:t>
            </a:r>
            <a:r>
              <a:rPr lang="ru-RU" b="1" dirty="0" smtClean="0"/>
              <a:t> (W- </a:t>
            </a:r>
            <a:r>
              <a:rPr lang="ru-RU" b="1" dirty="0" err="1" smtClean="0"/>
              <a:t>Вз</a:t>
            </a:r>
            <a:r>
              <a:rPr lang="ru-RU" b="1" dirty="0" smtClean="0"/>
              <a:t>) </a:t>
            </a:r>
            <a:r>
              <a:rPr lang="ru-RU" b="1" dirty="0" err="1" smtClean="0"/>
              <a:t>h</a:t>
            </a: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r>
              <a:rPr lang="ru-RU" dirty="0" err="1" smtClean="0"/>
              <a:t>Wпр</a:t>
            </a:r>
            <a:r>
              <a:rPr lang="ru-RU" dirty="0" smtClean="0"/>
              <a:t> – запасы продуктивной влаги в почве (мм), </a:t>
            </a:r>
            <a:endParaRPr lang="ru-RU" dirty="0" smtClean="0"/>
          </a:p>
          <a:p>
            <a:r>
              <a:rPr lang="ru-RU" dirty="0" err="1" smtClean="0"/>
              <a:t>d</a:t>
            </a:r>
            <a:r>
              <a:rPr lang="ru-RU" dirty="0" smtClean="0"/>
              <a:t> </a:t>
            </a:r>
            <a:r>
              <a:rPr lang="ru-RU" dirty="0" smtClean="0"/>
              <a:t>– объёмный вес почвы, г/см 3 ; </a:t>
            </a:r>
            <a:endParaRPr lang="ru-RU" dirty="0" smtClean="0"/>
          </a:p>
          <a:p>
            <a:r>
              <a:rPr lang="ru-RU" dirty="0" smtClean="0"/>
              <a:t>W- </a:t>
            </a:r>
            <a:r>
              <a:rPr lang="ru-RU" dirty="0" smtClean="0"/>
              <a:t>влажность почвы в % от массы абсолютно сухой почвы; </a:t>
            </a:r>
            <a:endParaRPr lang="ru-RU" dirty="0" smtClean="0"/>
          </a:p>
          <a:p>
            <a:r>
              <a:rPr lang="ru-RU" dirty="0" err="1" smtClean="0"/>
              <a:t>Вз</a:t>
            </a:r>
            <a:r>
              <a:rPr lang="ru-RU" dirty="0" smtClean="0"/>
              <a:t> </a:t>
            </a:r>
            <a:r>
              <a:rPr lang="ru-RU" dirty="0" smtClean="0"/>
              <a:t>– влажность устойчивого завядания в % от абсолютно сухой почвы; </a:t>
            </a:r>
            <a:endParaRPr lang="ru-RU" dirty="0" smtClean="0"/>
          </a:p>
          <a:p>
            <a:r>
              <a:rPr lang="ru-RU" dirty="0" err="1" smtClean="0"/>
              <a:t>h</a:t>
            </a:r>
            <a:r>
              <a:rPr lang="ru-RU" dirty="0" smtClean="0"/>
              <a:t> </a:t>
            </a:r>
            <a:r>
              <a:rPr lang="ru-RU" dirty="0" smtClean="0"/>
              <a:t>– толщина слоя почвы, см;  </a:t>
            </a:r>
            <a:endParaRPr lang="ru-RU" dirty="0" smtClean="0"/>
          </a:p>
          <a:p>
            <a:r>
              <a:rPr lang="ru-RU" dirty="0" smtClean="0"/>
              <a:t>0,1 </a:t>
            </a:r>
            <a:r>
              <a:rPr lang="ru-RU" dirty="0" smtClean="0"/>
              <a:t>– коэффициент для перевода запасов влаги в мм водяного слоя.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Потребность растений во влаге зависит от погоды, фазы развития, мощности корневой системы и т.д. </a:t>
            </a:r>
            <a:endParaRPr lang="ru-RU" dirty="0" smtClean="0"/>
          </a:p>
          <a:p>
            <a:r>
              <a:rPr lang="ru-RU" dirty="0" smtClean="0"/>
              <a:t>Мерой </a:t>
            </a:r>
            <a:r>
              <a:rPr lang="ru-RU" dirty="0" smtClean="0"/>
              <a:t>потребности растений во влаге может служить величина </a:t>
            </a:r>
            <a:r>
              <a:rPr lang="ru-RU" dirty="0" err="1" smtClean="0"/>
              <a:t>транспирационного</a:t>
            </a:r>
            <a:r>
              <a:rPr lang="ru-RU" dirty="0" smtClean="0"/>
              <a:t> коэффициента, равного количеству воды, расходуемой путем транспирации на создание единицы сухого вещества. </a:t>
            </a:r>
            <a:endParaRPr lang="ru-RU" dirty="0" smtClean="0"/>
          </a:p>
          <a:p>
            <a:r>
              <a:rPr lang="ru-RU" dirty="0" smtClean="0"/>
              <a:t>Косвенным </a:t>
            </a:r>
            <a:r>
              <a:rPr lang="ru-RU" dirty="0" smtClean="0"/>
              <a:t>методом потребность растений во влаге определяют по величине испаряемости и рассчитывают по формуле </a:t>
            </a:r>
            <a:r>
              <a:rPr lang="ru-RU" dirty="0" err="1" smtClean="0"/>
              <a:t>Zо</a:t>
            </a:r>
            <a:r>
              <a:rPr lang="ru-RU" dirty="0" smtClean="0"/>
              <a:t> = 0.4*{</a:t>
            </a:r>
            <a:r>
              <a:rPr lang="ru-RU" dirty="0" err="1" smtClean="0"/>
              <a:t>d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Влагообеспеченностью растений называют степень соответствия потребности растений во влаге имеющимся запасам продуктивной влаги в почве.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Количественно </a:t>
            </a:r>
            <a:r>
              <a:rPr lang="ru-RU" dirty="0" smtClean="0"/>
              <a:t>ее рассчитывают как отношение имеющихся ресурсов влаги к потребности растений во влаге.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Общие </a:t>
            </a:r>
            <a:r>
              <a:rPr lang="ru-RU" dirty="0" smtClean="0"/>
              <a:t>ресурсы влаги рассчитывают по уравнению водного баланса: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Z = </a:t>
            </a:r>
            <a:r>
              <a:rPr lang="ru-RU" b="1" dirty="0" err="1" smtClean="0"/>
              <a:t>Wн</a:t>
            </a:r>
            <a:r>
              <a:rPr lang="ru-RU" b="1" dirty="0" smtClean="0"/>
              <a:t> - </a:t>
            </a:r>
            <a:r>
              <a:rPr lang="ru-RU" b="1" dirty="0" err="1" smtClean="0"/>
              <a:t>Wк</a:t>
            </a:r>
            <a:r>
              <a:rPr lang="ru-RU" b="1" dirty="0" smtClean="0"/>
              <a:t> + </a:t>
            </a:r>
            <a:r>
              <a:rPr lang="ru-RU" b="1" dirty="0" err="1" smtClean="0"/>
              <a:t>r</a:t>
            </a:r>
            <a:r>
              <a:rPr lang="ru-RU" dirty="0" smtClean="0"/>
              <a:t> , где </a:t>
            </a:r>
          </a:p>
          <a:p>
            <a:pPr>
              <a:buNone/>
            </a:pPr>
            <a:r>
              <a:rPr lang="ru-RU" dirty="0" smtClean="0"/>
              <a:t>Z – суммарное испарение, мм  </a:t>
            </a:r>
          </a:p>
          <a:p>
            <a:pPr>
              <a:buNone/>
            </a:pPr>
            <a:r>
              <a:rPr lang="ru-RU" dirty="0" err="1" smtClean="0"/>
              <a:t>Wн</a:t>
            </a:r>
            <a:r>
              <a:rPr lang="ru-RU" dirty="0" smtClean="0"/>
              <a:t> – начальные запасы продуктивной влаги в 0-100 см слое почвы;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Wк</a:t>
            </a:r>
            <a:r>
              <a:rPr lang="ru-RU" dirty="0" smtClean="0"/>
              <a:t> </a:t>
            </a:r>
            <a:r>
              <a:rPr lang="ru-RU" dirty="0" smtClean="0"/>
              <a:t>– конечные запасы влаги; 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r</a:t>
            </a:r>
            <a:r>
              <a:rPr lang="ru-RU" dirty="0" smtClean="0"/>
              <a:t> </a:t>
            </a:r>
            <a:r>
              <a:rPr lang="ru-RU" dirty="0" smtClean="0"/>
              <a:t>– сумма осадков за рассчитываемый период, мм.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5000660" cy="62404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условиях жаркой засушливой погоды величина испарения на участках без мелиораций может составлять 3-5 мм в сутки, а в условиях орошения - до 10 мм за сутки. </a:t>
            </a:r>
            <a:endParaRPr lang="ru-RU" dirty="0" smtClean="0"/>
          </a:p>
          <a:p>
            <a:r>
              <a:rPr lang="ru-RU" dirty="0" smtClean="0"/>
              <a:t>Необходимо </a:t>
            </a:r>
            <a:r>
              <a:rPr lang="ru-RU" dirty="0" smtClean="0"/>
              <a:t>отметить, что на испарение (транспирацию) растения расходуют в среднем свыше 95% всего количества поглощаемой ими воды.  </a:t>
            </a:r>
          </a:p>
          <a:p>
            <a:endParaRPr lang="ru-RU" dirty="0"/>
          </a:p>
        </p:txBody>
      </p:sp>
      <p:pic>
        <p:nvPicPr>
          <p:cNvPr id="48130" name="Picture 2" descr="https://91b6be3bd2294a24b7b5-da4c182123f5956a3d22aa43eb816232.ssl.cf1.rackcdn.com/contentItem-4076262-25951291-cnp82xqatam39-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00240"/>
            <a:ext cx="3395618" cy="248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Расчет показателя влагообеспеченности имеет очень важное практическое значение, т.к. с ним тесно связана величина урожая.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4291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частности, на основе этого показателя составляются прогнозы урожайности яровой пшеницы. Кроме того, по данному показателю оценивается степень благоприятности сложившихся в период вегетации агрометеорологических условий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Так, согласно данному показателю, условия вегетации считаются благоприятными, если влагообеспеченность вегетационного периода составляет 80-90% и более.  </a:t>
            </a:r>
          </a:p>
          <a:p>
            <a:r>
              <a:rPr lang="ru-RU" dirty="0" smtClean="0"/>
              <a:t>При V = 60-70% - условия оцениваются как среднезасушливые,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при V= 40-50%  и менее – как сильнозасушливые.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00306"/>
            <a:ext cx="8786874" cy="421484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Почвенная влага является главным источником водоснабжения растений.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 smtClean="0"/>
              <a:t>участвует в процессе фотосинтеза, обеспечивает терморегуляцию растений и снабжает их элементами минерального питания. </a:t>
            </a:r>
            <a:endParaRPr lang="ru-RU" dirty="0" smtClean="0"/>
          </a:p>
          <a:p>
            <a:r>
              <a:rPr lang="ru-RU" dirty="0" smtClean="0"/>
              <a:t>Почвенная </a:t>
            </a:r>
            <a:r>
              <a:rPr lang="ru-RU" dirty="0" smtClean="0"/>
              <a:t>влага всегда является раствором и находится под воздействием сил, зависящих от размеров и формы почвенных пор, а также от природы почвенных частиц, что обусловливает неоднородность её физических и химических свойств и резкое отличие этих свойств от свойств обыкновенной воды.</a:t>
            </a:r>
            <a:endParaRPr lang="ru-RU" dirty="0"/>
          </a:p>
          <a:p>
            <a:endParaRPr lang="ru-RU" dirty="0"/>
          </a:p>
        </p:txBody>
      </p:sp>
      <p:pic>
        <p:nvPicPr>
          <p:cNvPr id="25602" name="Picture 2" descr="https://fb.ru/misc/i/gallery/10809/31829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909" y="71414"/>
            <a:ext cx="330237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49292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800" dirty="0" smtClean="0"/>
              <a:t>Исследование закономерностей формирования почвенной влаги позволило выделить 4 преобладающих типа годового хода запасов продуктивной влаги в почве, которые соответствуют четырём агрогидрологическим зонам: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обводнения, </a:t>
            </a:r>
            <a:br>
              <a:rPr lang="ru-RU" sz="2800" dirty="0" smtClean="0"/>
            </a:br>
            <a:r>
              <a:rPr lang="ru-RU" sz="2800" dirty="0" smtClean="0"/>
              <a:t>2. капиллярного увлажнения, </a:t>
            </a:r>
            <a:br>
              <a:rPr lang="ru-RU" sz="2800" dirty="0" smtClean="0"/>
            </a:br>
            <a:r>
              <a:rPr lang="ru-RU" sz="2800" dirty="0" smtClean="0"/>
              <a:t>3. полного весеннего промачивания  </a:t>
            </a:r>
            <a:br>
              <a:rPr lang="ru-RU" sz="2800" dirty="0" smtClean="0"/>
            </a:br>
            <a:r>
              <a:rPr lang="ru-RU" sz="2800" dirty="0" smtClean="0"/>
              <a:t>4. слабого весеннего промачивания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Зона обводнения охватывает Прибалтику, север Белоруссии, северные районы ЕТР и таежные районы </a:t>
            </a:r>
            <a:r>
              <a:rPr lang="ru-RU" sz="2800" dirty="0" err="1" smtClean="0"/>
              <a:t>Западно-Сибирской</a:t>
            </a:r>
            <a:r>
              <a:rPr lang="ru-RU" sz="2800" dirty="0" smtClean="0"/>
              <a:t> низменности.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Здесь </a:t>
            </a:r>
            <a:r>
              <a:rPr lang="ru-RU" dirty="0" smtClean="0"/>
              <a:t>в течение всего года в корнеобитаемом слое почвы имеется большое количество легкодоступной влаги. </a:t>
            </a:r>
            <a:endParaRPr lang="ru-RU" dirty="0" smtClean="0"/>
          </a:p>
          <a:p>
            <a:r>
              <a:rPr lang="ru-RU" dirty="0" smtClean="0"/>
              <a:t>Наибольшее </a:t>
            </a:r>
            <a:r>
              <a:rPr lang="ru-RU" dirty="0" smtClean="0"/>
              <a:t>количество влаги наблюдается в конце зимы (до 300 мм). </a:t>
            </a:r>
            <a:endParaRPr lang="ru-RU" dirty="0" smtClean="0"/>
          </a:p>
          <a:p>
            <a:r>
              <a:rPr lang="ru-RU" dirty="0" smtClean="0"/>
              <a:t>Весной избыток влаги с оттаиванием почвы уходит с поверхностным стоком и в грунтовые воды.</a:t>
            </a:r>
          </a:p>
          <a:p>
            <a:r>
              <a:rPr lang="ru-RU" dirty="0" smtClean="0"/>
              <a:t> Наименьшие запасы наблюдаются в июле и составляют 150 мм в метровом слое.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Зона капиллярного увлажнения расположена к югу.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Здесь </a:t>
            </a:r>
            <a:r>
              <a:rPr lang="ru-RU" dirty="0" smtClean="0"/>
              <a:t>грунтовые воды достигают корнеобитаемого слоя почвы в период наивысшего стояния, а верхняя граница капиллярной каймы находится в этом слое почвы в течение всего года. </a:t>
            </a:r>
            <a:endParaRPr lang="ru-RU" dirty="0" smtClean="0"/>
          </a:p>
          <a:p>
            <a:r>
              <a:rPr lang="ru-RU" dirty="0" smtClean="0"/>
              <a:t>Накопление </a:t>
            </a:r>
            <a:r>
              <a:rPr lang="ru-RU" dirty="0" smtClean="0"/>
              <a:t>влаги, также как и в зоне обводнения происходит в зимний период. </a:t>
            </a:r>
            <a:endParaRPr lang="ru-RU" dirty="0" smtClean="0"/>
          </a:p>
          <a:p>
            <a:r>
              <a:rPr lang="ru-RU" dirty="0" smtClean="0"/>
              <a:t>Наименьшие </a:t>
            </a:r>
            <a:r>
              <a:rPr lang="ru-RU" dirty="0" smtClean="0"/>
              <a:t>запасы продуктивной влаги бывают в июле и составляют около 100 мм.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Зона полного капиллярного промачивания.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</a:t>
            </a:r>
            <a:r>
              <a:rPr lang="ru-RU" dirty="0" smtClean="0"/>
              <a:t>грунтовые воды залегают глубоко. </a:t>
            </a:r>
            <a:endParaRPr lang="ru-RU" dirty="0" smtClean="0"/>
          </a:p>
          <a:p>
            <a:r>
              <a:rPr lang="ru-RU" dirty="0" smtClean="0"/>
              <a:t>Максимальные </a:t>
            </a:r>
            <a:r>
              <a:rPr lang="ru-RU" dirty="0" err="1" smtClean="0"/>
              <a:t>влагозапасы</a:t>
            </a:r>
            <a:r>
              <a:rPr lang="ru-RU" dirty="0" smtClean="0"/>
              <a:t> наблюдаются весной – почва промачивается на глубину метрового слоя до наименьшей влагоемкости, что составляет от 170 до 200 мм. </a:t>
            </a:r>
            <a:endParaRPr lang="ru-RU" dirty="0" smtClean="0"/>
          </a:p>
          <a:p>
            <a:r>
              <a:rPr lang="ru-RU" dirty="0" smtClean="0"/>
              <a:t>Минимальные </a:t>
            </a:r>
            <a:r>
              <a:rPr lang="ru-RU" dirty="0" smtClean="0"/>
              <a:t>запасы бывают в конце вегетации и составляют </a:t>
            </a:r>
            <a:r>
              <a:rPr lang="ru-RU" dirty="0" smtClean="0"/>
              <a:t>50-100мм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 Зона слабого весеннего промачивания.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Почва </a:t>
            </a:r>
            <a:r>
              <a:rPr lang="ru-RU" dirty="0" smtClean="0"/>
              <a:t>здесь даже весной промачивается на глубину менее 1 м. </a:t>
            </a:r>
            <a:endParaRPr lang="ru-RU" dirty="0" smtClean="0"/>
          </a:p>
          <a:p>
            <a:r>
              <a:rPr lang="ru-RU" dirty="0" smtClean="0"/>
              <a:t>Наименьшие </a:t>
            </a:r>
            <a:r>
              <a:rPr lang="ru-RU" dirty="0" smtClean="0"/>
              <a:t>запасы наблюдаются осенью.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засушливые годы возможно полное иссушение почвы до глубины 50 см и ниже.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800" i="1" u="sng" dirty="0" smtClean="0"/>
              <a:t>Почвенная засуха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5257808" cy="557216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Засуха </a:t>
            </a:r>
            <a:r>
              <a:rPr lang="ru-RU" dirty="0" smtClean="0"/>
              <a:t>– это сложное явление, которое возникает при таком сочетании недостатка осадков и повышенной испаряемости, которое вызывает резкое несоответствие между потребностью растений во влаге и ее поступлением из почвы, в результате чего заметно снижается урожай с/</a:t>
            </a:r>
            <a:r>
              <a:rPr lang="ru-RU" dirty="0" err="1" smtClean="0"/>
              <a:t>х</a:t>
            </a:r>
            <a:r>
              <a:rPr lang="ru-RU" dirty="0" smtClean="0"/>
              <a:t> культур. 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 условиях длительного отсутствия осадков сначала возникает атмосферная засуха, характеризующаяся очень низкой относительной влажностью воздуха и высокими значениями дефицита влажности воздуха.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Почвенная засуха является следствием атмосферной засухи и характеризуется отсутствием в почве физиологически доступной растениям влаги.</a:t>
            </a:r>
            <a:endParaRPr lang="ru-RU" dirty="0"/>
          </a:p>
        </p:txBody>
      </p:sp>
      <p:pic>
        <p:nvPicPr>
          <p:cNvPr id="53250" name="Picture 2" descr="C:\Users\Risha\Desktop\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3535099" cy="2351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i="1" dirty="0" smtClean="0">
                <a:solidFill>
                  <a:srgbClr val="00B050"/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Способы регулирования содержания влаги в почве.</a:t>
            </a:r>
            <a:endParaRPr lang="ru-RU" alt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Объект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Агротехнические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Ирригация ( орошение</a:t>
            </a:r>
            <a:r>
              <a:rPr lang="ru-RU" altLang="ru-RU" dirty="0" smtClean="0"/>
              <a:t>)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Осушение </a:t>
            </a:r>
            <a:r>
              <a:rPr lang="ru-RU" altLang="ru-RU" dirty="0" smtClean="0"/>
              <a:t>— </a:t>
            </a:r>
            <a:r>
              <a:rPr lang="ru-RU" altLang="ru-RU" dirty="0" smtClean="0"/>
              <a:t>прием, направленный на уменьшение избыточного увлажнения почвы. Актуален в северо-западных районах страны.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i="1" dirty="0" smtClean="0">
                <a:solidFill>
                  <a:srgbClr val="00B050"/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Способы регулирования содержания влаги в почве.</a:t>
            </a:r>
            <a:endParaRPr lang="ru-RU" alt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Агротехнические:</a:t>
            </a:r>
          </a:p>
          <a:p>
            <a:r>
              <a:rPr lang="ru-RU" altLang="ru-RU" dirty="0" smtClean="0"/>
              <a:t>Зяблевая вспашка</a:t>
            </a:r>
          </a:p>
          <a:p>
            <a:r>
              <a:rPr lang="ru-RU" altLang="ru-RU" dirty="0" smtClean="0"/>
              <a:t>Ранневесеннее </a:t>
            </a:r>
            <a:r>
              <a:rPr lang="ru-RU" altLang="ru-RU" dirty="0" smtClean="0"/>
              <a:t>боронование</a:t>
            </a:r>
            <a:endParaRPr lang="ru-RU" altLang="ru-RU" sz="1800" dirty="0" smtClean="0"/>
          </a:p>
          <a:p>
            <a:r>
              <a:rPr lang="ru-RU" altLang="ru-RU" dirty="0" smtClean="0"/>
              <a:t>Мульчирование</a:t>
            </a:r>
          </a:p>
          <a:p>
            <a:r>
              <a:rPr lang="ru-RU" altLang="ru-RU" dirty="0" smtClean="0"/>
              <a:t>Кулисы</a:t>
            </a:r>
          </a:p>
          <a:p>
            <a:r>
              <a:rPr lang="ru-RU" altLang="ru-RU" dirty="0" smtClean="0"/>
              <a:t>Снегозадержание</a:t>
            </a:r>
          </a:p>
          <a:p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3200" i="1" dirty="0" smtClean="0">
                <a:solidFill>
                  <a:srgbClr val="0070C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Ирригация ( система </a:t>
            </a:r>
            <a:r>
              <a:rPr lang="ru-RU" altLang="ru-RU" sz="3200" i="1" dirty="0" err="1" smtClean="0">
                <a:solidFill>
                  <a:srgbClr val="0070C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микродождевания</a:t>
            </a:r>
            <a:r>
              <a:rPr lang="ru-RU" altLang="ru-RU" sz="3200" i="1" dirty="0" smtClean="0">
                <a:solidFill>
                  <a:srgbClr val="0070C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  <a:endParaRPr lang="ru-RU" altLang="ru-RU" sz="3200" dirty="0" smtClean="0"/>
          </a:p>
        </p:txBody>
      </p:sp>
      <p:pic>
        <p:nvPicPr>
          <p:cNvPr id="55299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484313"/>
            <a:ext cx="4195763" cy="2808287"/>
          </a:xfrm>
        </p:spPr>
      </p:pic>
      <p:pic>
        <p:nvPicPr>
          <p:cNvPr id="55300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84313"/>
            <a:ext cx="43926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19588"/>
            <a:ext cx="43037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319588"/>
            <a:ext cx="43926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yslide.ru/documents_3/132bff829f9e76d74a2104a16ae0836b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В </a:t>
            </a:r>
            <a:r>
              <a:rPr lang="ru-RU" sz="2800" dirty="0" smtClean="0"/>
              <a:t>почве выделяют 3 различные по физическим и химическим свойствам категории почвенной влаги: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связанную, капиллярную и гравитационную.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Связанная </a:t>
            </a:r>
            <a:r>
              <a:rPr lang="ru-RU" u="sng" dirty="0" smtClean="0"/>
              <a:t>вода </a:t>
            </a:r>
            <a:r>
              <a:rPr lang="ru-RU" dirty="0" smtClean="0"/>
              <a:t>удерживается адсорбционными силами на поверхности почвенных частиц и по своим физическим свойствам близка к твердому телу (неподвижна, не растворяет электролиты и не замерзает даже при очень низких температурах). 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Капиллярная </a:t>
            </a:r>
            <a:r>
              <a:rPr lang="ru-RU" u="sng" dirty="0" smtClean="0"/>
              <a:t>вода </a:t>
            </a:r>
            <a:r>
              <a:rPr lang="ru-RU" dirty="0" smtClean="0"/>
              <a:t>удерживается и перемещается в почве под действием капиллярных сил, возникающих на поверхности раздела вода-воздух за счет разности поверхностных давлений. </a:t>
            </a:r>
            <a:r>
              <a:rPr lang="ru-RU" sz="2900" i="1" dirty="0" smtClean="0"/>
              <a:t>Она способна перемещаться как в вертикальном, так и в горизонтальном направлениях и заполняет почвенные поры до тех пор, пока почва не достигнет состояния капиллярного насыщения</a:t>
            </a:r>
            <a:r>
              <a:rPr lang="ru-RU" sz="2900" i="1" dirty="0" smtClean="0"/>
              <a:t>.</a:t>
            </a:r>
          </a:p>
          <a:p>
            <a:pPr>
              <a:buNone/>
            </a:pPr>
            <a:r>
              <a:rPr lang="ru-RU" sz="2900" i="1" dirty="0" smtClean="0"/>
              <a:t> </a:t>
            </a:r>
            <a:endParaRPr lang="ru-RU" sz="2900" i="1" dirty="0" smtClean="0"/>
          </a:p>
          <a:p>
            <a:r>
              <a:rPr lang="ru-RU" u="sng" dirty="0" smtClean="0"/>
              <a:t>Гравитационная вода </a:t>
            </a:r>
            <a:r>
              <a:rPr lang="ru-RU" dirty="0" smtClean="0"/>
              <a:t>находится вне влияния сорбционных и капиллярных сил и под действием силы тяжести просачивается вниз. По своим свойствам она практически не отличается от обычной воды.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Совокупность всех колебаний содержания влаги в почве называют режимом влажности почвы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3954483"/>
          </a:xfrm>
        </p:spPr>
        <p:txBody>
          <a:bodyPr/>
          <a:lstStyle/>
          <a:p>
            <a:r>
              <a:rPr lang="ru-RU" dirty="0" smtClean="0"/>
              <a:t>Он </a:t>
            </a:r>
            <a:r>
              <a:rPr lang="ru-RU" dirty="0" smtClean="0"/>
              <a:t>зависит от состава и свойств самой почвы – её гигроскопичности, водопроницаемости, влагоемкости и др., а также от климатических и погодных условий, рельефа, приемов обработки почвы, биологических особенностей культур и т.д.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altLang="ru-RU" i="1" dirty="0" smtClean="0">
                <a:solidFill>
                  <a:srgbClr val="00664D"/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Типы водных режимов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Объект 2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4400552" cy="5357850"/>
          </a:xfrm>
        </p:spPr>
        <p:txBody>
          <a:bodyPr>
            <a:normAutofit fontScale="92500"/>
          </a:bodyPr>
          <a:lstStyle/>
          <a:p>
            <a:r>
              <a:rPr lang="ru-RU" altLang="ru-RU" sz="2800" b="1" dirty="0" smtClean="0"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Мерзлотный тип </a:t>
            </a:r>
            <a:r>
              <a:rPr lang="ru-RU" altLang="ru-RU" sz="2800" dirty="0" smtClean="0"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водного режима характерен для районов вечной мерзлоты. Слой вечной мерзлоты служит водоупором, что обуславливает переувлажнение верхнего слоя почвы, оттаивающего в период теплого сезона. По этой причине происходит </a:t>
            </a:r>
            <a:r>
              <a:rPr lang="ru-RU" altLang="ru-RU" sz="2800" dirty="0" err="1" smtClean="0"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оглеение</a:t>
            </a:r>
            <a:r>
              <a:rPr lang="ru-RU" altLang="ru-RU" sz="2800" dirty="0" smtClean="0"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 почв, и поэтому тундровые почвы </a:t>
            </a:r>
            <a:r>
              <a:rPr lang="ru-RU" altLang="ru-RU" sz="2800" dirty="0" err="1" smtClean="0"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оглеены</a:t>
            </a:r>
            <a:r>
              <a:rPr lang="ru-RU" altLang="ru-RU" sz="2800" dirty="0" smtClean="0"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8" y="1214422"/>
            <a:ext cx="288607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100" b="1" dirty="0" smtClean="0"/>
              <a:t>Промывной </a:t>
            </a:r>
            <a:r>
              <a:rPr lang="ru-RU" altLang="ru-RU" sz="3100" b="1" dirty="0" smtClean="0"/>
              <a:t>тип </a:t>
            </a:r>
            <a:r>
              <a:rPr lang="ru-RU" altLang="ru-RU" sz="3100" dirty="0" smtClean="0"/>
              <a:t>водного режима характерен для районов с преобладанием осадков, выпадающих в течение года, на испарением. </a:t>
            </a:r>
            <a:endParaRPr lang="ru-RU" altLang="ru-RU" dirty="0" smtClean="0"/>
          </a:p>
        </p:txBody>
      </p:sp>
      <p:sp>
        <p:nvSpPr>
          <p:cNvPr id="32771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29048" cy="5114948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000" dirty="0" smtClean="0"/>
              <a:t>В </a:t>
            </a:r>
            <a:r>
              <a:rPr lang="ru-RU" altLang="ru-RU" sz="2000" dirty="0" smtClean="0"/>
              <a:t>результате избытка влаги формируется нисходящий ток воды. Встречается в таежно-лесной зоне, полесье, влажных субтропиках и тропиках</a:t>
            </a:r>
            <a:r>
              <a:rPr lang="ru-RU" altLang="ru-RU" sz="2000" dirty="0" smtClean="0"/>
              <a:t>.</a:t>
            </a:r>
          </a:p>
          <a:p>
            <a:r>
              <a:rPr lang="ru-RU" altLang="ru-RU" sz="2000" dirty="0" smtClean="0"/>
              <a:t> </a:t>
            </a:r>
            <a:r>
              <a:rPr lang="ru-RU" altLang="ru-RU" sz="2000" dirty="0" smtClean="0"/>
              <a:t>В годовом цикле </a:t>
            </a:r>
            <a:r>
              <a:rPr lang="ru-RU" altLang="ru-RU" sz="2000" dirty="0" err="1" smtClean="0"/>
              <a:t>влагооборота</a:t>
            </a:r>
            <a:r>
              <a:rPr lang="ru-RU" altLang="ru-RU" sz="2000" dirty="0" smtClean="0"/>
              <a:t> во влажные периоды, преимущественно весной и осенью, наблюдается сквозное промывание почв и материнских горных пород вплоть до грунтовых вод. </a:t>
            </a:r>
            <a:endParaRPr lang="ru-RU" altLang="ru-RU" sz="2000" dirty="0" smtClean="0"/>
          </a:p>
          <a:p>
            <a:r>
              <a:rPr lang="ru-RU" altLang="ru-RU" sz="2000" dirty="0" smtClean="0"/>
              <a:t>Такой </a:t>
            </a:r>
            <a:r>
              <a:rPr lang="ru-RU" altLang="ru-RU" sz="2000" dirty="0" smtClean="0"/>
              <a:t>интенсивный ток воды приводит к выносу продуктов почвообразования вглубь за пределы профиля почвы и образование почв подзолистого типа почвообразования.</a:t>
            </a:r>
          </a:p>
        </p:txBody>
      </p:sp>
      <p:pic>
        <p:nvPicPr>
          <p:cNvPr id="4" name="Объект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3570" y="1643050"/>
            <a:ext cx="2732079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2800" b="1" dirty="0" smtClean="0"/>
              <a:t>Периодически промывной тип </a:t>
            </a:r>
            <a:r>
              <a:rPr lang="ru-RU" altLang="ru-RU" sz="2800" dirty="0" smtClean="0"/>
              <a:t>характерен для районов с примерно равными количествами воды, выпадающей в виде осадков и испаряющейся в течение года. </a:t>
            </a:r>
          </a:p>
        </p:txBody>
      </p:sp>
      <p:sp>
        <p:nvSpPr>
          <p:cNvPr id="34819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00486" cy="504351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dirty="0" smtClean="0"/>
              <a:t>Чередование </a:t>
            </a:r>
            <a:r>
              <a:rPr lang="ru-RU" altLang="ru-RU" sz="2400" dirty="0" smtClean="0"/>
              <a:t>сухих и влажных лет обуславливает чередование непромывного и промывного типов водного режима. Причем последний может происходить один раз в 10 и более лет. </a:t>
            </a:r>
            <a:endParaRPr lang="ru-RU" altLang="ru-RU" sz="2400" dirty="0" smtClean="0"/>
          </a:p>
          <a:p>
            <a:r>
              <a:rPr lang="ru-RU" altLang="ru-RU" sz="2400" dirty="0" smtClean="0"/>
              <a:t>Такой </a:t>
            </a:r>
            <a:r>
              <a:rPr lang="ru-RU" altLang="ru-RU" sz="2400" dirty="0" smtClean="0"/>
              <a:t>тип водного режима способствует формированию серых лесных почв, выщелоченных и оподзоленных черноземов лесостепной зоны.</a:t>
            </a: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2381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00174"/>
            <a:ext cx="202406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2800" b="1" dirty="0" smtClean="0"/>
              <a:t>Непромывной тип водного режима </a:t>
            </a:r>
            <a:r>
              <a:rPr lang="ru-RU" altLang="ru-RU" sz="2800" dirty="0" smtClean="0"/>
              <a:t>характерен для районов, где годовая сумма осадков меньше, чем испарения, при этом вода не достигают грунтовых вод. </a:t>
            </a:r>
          </a:p>
        </p:txBody>
      </p:sp>
      <p:sp>
        <p:nvSpPr>
          <p:cNvPr id="36867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57610" cy="4900634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 smtClean="0"/>
              <a:t>Промачивание </a:t>
            </a:r>
            <a:r>
              <a:rPr lang="ru-RU" altLang="ru-RU" sz="2400" dirty="0" smtClean="0"/>
              <a:t>толщи </a:t>
            </a:r>
            <a:r>
              <a:rPr lang="ru-RU" altLang="ru-RU" sz="2400" dirty="0" err="1" smtClean="0"/>
              <a:t>почвогрунта</a:t>
            </a:r>
            <a:r>
              <a:rPr lang="ru-RU" altLang="ru-RU" sz="2400" dirty="0" smtClean="0"/>
              <a:t> в черноземной степи достигает 4 м, в бурых и серо-бурых почвах полупустынь и пустынь — 1 м. </a:t>
            </a:r>
            <a:endParaRPr lang="ru-RU" altLang="ru-RU" sz="2400" dirty="0" smtClean="0"/>
          </a:p>
          <a:p>
            <a:r>
              <a:rPr lang="ru-RU" altLang="ru-RU" sz="2400" dirty="0" smtClean="0"/>
              <a:t>Между </a:t>
            </a:r>
            <a:r>
              <a:rPr lang="ru-RU" altLang="ru-RU" sz="2400" dirty="0" smtClean="0"/>
              <a:t>грунтовыми водами и верхним увлажненным слоем расположен слой с влажностью, примерно равный величине влажности завядания.</a:t>
            </a:r>
          </a:p>
        </p:txBody>
      </p:sp>
      <p:pic>
        <p:nvPicPr>
          <p:cNvPr id="4" name="Объект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3372" y="1714488"/>
            <a:ext cx="1555750" cy="4114800"/>
          </a:xfrm>
          <a:prstGeom prst="rect">
            <a:avLst/>
          </a:prstGeom>
        </p:spPr>
      </p:pic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2381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1628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Влажность почвы и влагообеспеченность растений.  </vt:lpstr>
      <vt:lpstr>Слайд 2</vt:lpstr>
      <vt:lpstr>Слайд 3</vt:lpstr>
      <vt:lpstr>В почве выделяют 3 различные по физическим и химическим свойствам категории почвенной влаги: связанную, капиллярную и гравитационную. </vt:lpstr>
      <vt:lpstr>Совокупность всех колебаний содержания влаги в почве называют режимом влажности почвы. </vt:lpstr>
      <vt:lpstr>Типы водных режимов</vt:lpstr>
      <vt:lpstr>Промывной тип водного режима характерен для районов с преобладанием осадков, выпадающих в течение года, на испарением. </vt:lpstr>
      <vt:lpstr>Периодически промывной тип характерен для районов с примерно равными количествами воды, выпадающей в виде осадков и испаряющейся в течение года. </vt:lpstr>
      <vt:lpstr>Непромывной тип водного режима характерен для районов, где годовая сумма осадков меньше, чем испарения, при этом вода не достигают грунтовых вод. </vt:lpstr>
      <vt:lpstr>Выпотной тип водного режима характерен местности с непромывным типом и близким залеганием грунтовых вод.</vt:lpstr>
      <vt:lpstr>Ирригационный тип характерен для территорий с искусственным орошением земель.</vt:lpstr>
      <vt:lpstr>Совокупность всех величин прихода влаги в почву и расхода из неё называется водным балансом почвы</vt:lpstr>
      <vt:lpstr>Предел влажности почвы, при котором появляются необратимые признаки устойчивого завядания растений, даже если их поместить в темное помещение, в котором воздух близок к насыщению водяными парами, называется влажностью завядания.  </vt:lpstr>
      <vt:lpstr>Почвенную влагу сверх влажности устойчивого завядания, доступную для растений называют продуктивной влагой.  </vt:lpstr>
      <vt:lpstr>Для расчета запасов продуктивной влажности почвы, выраженной в мм применяют следующую формулу  </vt:lpstr>
      <vt:lpstr>Слайд 16</vt:lpstr>
      <vt:lpstr>Влагообеспеченностью растений называют степень соответствия потребности растений во влаге имеющимся запасам продуктивной влаги в почве. </vt:lpstr>
      <vt:lpstr>Слайд 18</vt:lpstr>
      <vt:lpstr>Расчет показателя влагообеспеченности имеет очень важное практическое значение, т.к. с ним тесно связана величина урожая. </vt:lpstr>
      <vt:lpstr>Исследование закономерностей формирования почвенной влаги позволило выделить 4 преобладающих типа годового хода запасов продуктивной влаги в почве, которые соответствуют четырём агрогидрологическим зонам:   1. обводнения,  2. капиллярного увлажнения,  3. полного весеннего промачивания   4. слабого весеннего промачивания.</vt:lpstr>
      <vt:lpstr>Зона обводнения охватывает Прибалтику, север Белоруссии, северные районы ЕТР и таежные районы Западно-Сибирской низменности. </vt:lpstr>
      <vt:lpstr>Зона капиллярного увлажнения расположена к югу. </vt:lpstr>
      <vt:lpstr>Зона полного капиллярного промачивания. </vt:lpstr>
      <vt:lpstr> Зона слабого весеннего промачивания. </vt:lpstr>
      <vt:lpstr>Почвенная засуха  </vt:lpstr>
      <vt:lpstr>Способы регулирования содержания влаги в почве.</vt:lpstr>
      <vt:lpstr>Способы регулирования содержания влаги в почве.</vt:lpstr>
      <vt:lpstr>Ирригация ( система микродождевания)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воздуха, осадки, снежный покров</dc:title>
  <dc:creator>Иванова</dc:creator>
  <cp:lastModifiedBy>Иванова</cp:lastModifiedBy>
  <cp:revision>21</cp:revision>
  <dcterms:created xsi:type="dcterms:W3CDTF">2021-03-03T13:31:17Z</dcterms:created>
  <dcterms:modified xsi:type="dcterms:W3CDTF">2021-03-18T05:14:50Z</dcterms:modified>
</cp:coreProperties>
</file>