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71" r:id="rId3"/>
    <p:sldId id="272" r:id="rId4"/>
    <p:sldId id="275" r:id="rId5"/>
    <p:sldId id="276" r:id="rId6"/>
    <p:sldId id="274" r:id="rId7"/>
    <p:sldId id="284" r:id="rId8"/>
    <p:sldId id="277" r:id="rId9"/>
    <p:sldId id="285" r:id="rId10"/>
    <p:sldId id="286" r:id="rId11"/>
    <p:sldId id="287" r:id="rId12"/>
    <p:sldId id="280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28" autoAdjust="0"/>
    <p:restoredTop sz="94660"/>
  </p:normalViewPr>
  <p:slideViewPr>
    <p:cSldViewPr>
      <p:cViewPr varScale="1">
        <p:scale>
          <a:sx n="112" d="100"/>
          <a:sy n="112" d="100"/>
        </p:scale>
        <p:origin x="-18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3B0EC-E7D7-4280-BFD4-09AD2D06CD00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B561-2A86-44DC-9B84-17151E223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4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FD55A6-985E-4A18-BC03-E9ACE8483F45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6FFCA2-26F7-4032-9770-E85360908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763688" y="1412776"/>
            <a:ext cx="7272808" cy="1872208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Теоретические основы рыночной экономики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Право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“капитальную стоимость” вещи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предполагающее право на отчуждение, потребление, изменение или уничтожение вещи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2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Право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безопасность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иммунитет от экспроприации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140968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Право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переход вещи по наследству 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по завещанию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293096"/>
            <a:ext cx="3115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Бессрочность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277" y="501317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Запрещение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вредного использования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обязанность воздержаться от использования вещи вредным для других способом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Ответственность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виде взыскания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возможность отобрания вещи в уплату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долга</a:t>
            </a: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2567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Остаточный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ожидание “естественного” возврата переданных кому-либо правомочий по истечении срока передачи или в случае утраты ею силы по любой иной причине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358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14348" y="285728"/>
            <a:ext cx="8001056" cy="6286544"/>
            <a:chOff x="714348" y="285728"/>
            <a:chExt cx="8001056" cy="6286544"/>
          </a:xfrm>
        </p:grpSpPr>
        <p:sp>
          <p:nvSpPr>
            <p:cNvPr id="3" name="Text Box 19"/>
            <p:cNvSpPr txBox="1">
              <a:spLocks noChangeArrowheads="1"/>
            </p:cNvSpPr>
            <p:nvPr/>
          </p:nvSpPr>
          <p:spPr bwMode="auto">
            <a:xfrm>
              <a:off x="4429124" y="285728"/>
              <a:ext cx="2143140" cy="7143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Индивидуальная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19"/>
            <p:cNvSpPr txBox="1">
              <a:spLocks noChangeArrowheads="1"/>
            </p:cNvSpPr>
            <p:nvPr/>
          </p:nvSpPr>
          <p:spPr bwMode="auto">
            <a:xfrm>
              <a:off x="5500694" y="4786322"/>
              <a:ext cx="235745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Федеральная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 Box 19"/>
            <p:cNvSpPr txBox="1">
              <a:spLocks noChangeArrowheads="1"/>
            </p:cNvSpPr>
            <p:nvPr/>
          </p:nvSpPr>
          <p:spPr bwMode="auto">
            <a:xfrm>
              <a:off x="5072066" y="857232"/>
              <a:ext cx="2143140" cy="7143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Семейная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19"/>
            <p:cNvSpPr txBox="1">
              <a:spLocks noChangeArrowheads="1"/>
            </p:cNvSpPr>
            <p:nvPr/>
          </p:nvSpPr>
          <p:spPr bwMode="auto">
            <a:xfrm>
              <a:off x="2786050" y="3357562"/>
              <a:ext cx="2143140" cy="7143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Смешанная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19"/>
            <p:cNvSpPr txBox="1">
              <a:spLocks noChangeArrowheads="1"/>
            </p:cNvSpPr>
            <p:nvPr/>
          </p:nvSpPr>
          <p:spPr bwMode="auto">
            <a:xfrm>
              <a:off x="2285984" y="5286388"/>
              <a:ext cx="2143140" cy="7143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Государственная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2285984" y="1571612"/>
              <a:ext cx="2143140" cy="7143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Частная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714348" y="428604"/>
              <a:ext cx="2357454" cy="6429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Формы собственности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5500694" y="3000372"/>
              <a:ext cx="2714644" cy="6429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Совместная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5429256" y="1428736"/>
              <a:ext cx="2357454" cy="7143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Кооперативная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5786446" y="5214950"/>
              <a:ext cx="235745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Региональная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6072198" y="2000240"/>
              <a:ext cx="2357454" cy="71438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Корпоративная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6072198" y="5643578"/>
              <a:ext cx="235745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Межрегиональная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6357950" y="6072206"/>
              <a:ext cx="2357454" cy="50006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Муниципальная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5786446" y="3571876"/>
              <a:ext cx="2714644" cy="98098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Государственный 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пакет акций</a:t>
              </a:r>
              <a:r>
                <a:rPr kumimoji="0" lang="ru-RU" sz="20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в частных компаниях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 flipV="1">
              <a:off x="4429124" y="1000108"/>
              <a:ext cx="285752" cy="92869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4429124" y="1285860"/>
              <a:ext cx="642942" cy="71438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V="1">
              <a:off x="4429124" y="1857364"/>
              <a:ext cx="1000132" cy="14287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4429124" y="2071678"/>
              <a:ext cx="1643074" cy="35719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stCxn id="6" idx="3"/>
            </p:cNvCxnSpPr>
            <p:nvPr/>
          </p:nvCxnSpPr>
          <p:spPr>
            <a:xfrm flipV="1">
              <a:off x="4929190" y="3214686"/>
              <a:ext cx="571504" cy="50006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6" idx="3"/>
              <a:endCxn id="16" idx="1"/>
            </p:cNvCxnSpPr>
            <p:nvPr/>
          </p:nvCxnSpPr>
          <p:spPr>
            <a:xfrm>
              <a:off x="4929190" y="3714752"/>
              <a:ext cx="857256" cy="347615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endCxn id="4" idx="1"/>
            </p:cNvCxnSpPr>
            <p:nvPr/>
          </p:nvCxnSpPr>
          <p:spPr>
            <a:xfrm flipV="1">
              <a:off x="4429124" y="5036355"/>
              <a:ext cx="1071570" cy="60722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7" idx="3"/>
            </p:cNvCxnSpPr>
            <p:nvPr/>
          </p:nvCxnSpPr>
          <p:spPr>
            <a:xfrm flipV="1">
              <a:off x="4429124" y="5429265"/>
              <a:ext cx="1357322" cy="21431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7" idx="3"/>
              <a:endCxn id="14" idx="1"/>
            </p:cNvCxnSpPr>
            <p:nvPr/>
          </p:nvCxnSpPr>
          <p:spPr>
            <a:xfrm>
              <a:off x="4429124" y="5643578"/>
              <a:ext cx="1643074" cy="25003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stCxn id="7" idx="3"/>
              <a:endCxn id="15" idx="1"/>
            </p:cNvCxnSpPr>
            <p:nvPr/>
          </p:nvCxnSpPr>
          <p:spPr>
            <a:xfrm>
              <a:off x="4429124" y="5643578"/>
              <a:ext cx="1928826" cy="678661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7" idx="0"/>
              <a:endCxn id="6" idx="2"/>
            </p:cNvCxnSpPr>
            <p:nvPr/>
          </p:nvCxnSpPr>
          <p:spPr>
            <a:xfrm rot="5400000" flipH="1" flipV="1">
              <a:off x="3000364" y="4429132"/>
              <a:ext cx="1214446" cy="50006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8" idx="2"/>
              <a:endCxn id="6" idx="0"/>
            </p:cNvCxnSpPr>
            <p:nvPr/>
          </p:nvCxnSpPr>
          <p:spPr>
            <a:xfrm rot="16200000" flipH="1">
              <a:off x="3071802" y="2571744"/>
              <a:ext cx="1071570" cy="500066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stCxn id="9" idx="2"/>
              <a:endCxn id="8" idx="0"/>
            </p:cNvCxnSpPr>
            <p:nvPr/>
          </p:nvCxnSpPr>
          <p:spPr>
            <a:xfrm rot="16200000" flipH="1">
              <a:off x="2375281" y="589339"/>
              <a:ext cx="500066" cy="146447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stCxn id="9" idx="2"/>
            </p:cNvCxnSpPr>
            <p:nvPr/>
          </p:nvCxnSpPr>
          <p:spPr>
            <a:xfrm rot="16200000" flipH="1">
              <a:off x="-17893" y="2982513"/>
              <a:ext cx="4214844" cy="39290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29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39828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2.1 Рыночная экономика как система национального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хозяйства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2.2 Предпосылки построения теоретической системы рыночной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экономики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Собственность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3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b="1" dirty="0"/>
              <a:t>Теоретические основы рыночной экономики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248" y="188640"/>
            <a:ext cx="85692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2.1 Рыночная экономика как система национального хозяйства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34076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Именно в Европе, особенно в Англии, в XV-XVII веках бурный рост ремесленничества и мануфактур сформировал базу для предпринимательства и массового производства товаров для продажи. В стране возник национальный рынок, который связал экономически все уголки страны.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Наряду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господством частной собственности повсеместно распространялся наемный труд. В результате рынок товаров дополнился рынком труда, а наемный труд стал господствующей формой труда в 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Наемный труд возник в материальном производстве, где выпускались необходимые для потребителей товары.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20486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Личная независимость работника от предпринимателя способствовала постепенному усилению его экономической зависимости от работодателя, так как только имея ту или иную работу, человек получал средства для существования себя и своей семьи.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0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25319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         Формирование </a:t>
            </a: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рынка </a:t>
            </a: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капитала способствовал: Отношения </a:t>
            </a:r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между наемными работниками и предпринимателем стали источником увеличения капитала, который предстал как в материальной форме, в качестве принадлежащих собственникам (капиталистам) товаров, зданий и имущества мануфактур, так и в денежной форме, помещенной в банке</a:t>
            </a:r>
            <a:r>
              <a:rPr lang="ru-RU" sz="3200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643998" cy="6001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Государство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- особый вариант властных отношений, возникающих в результате передачи гражданам части прав по контролю за своей деятельностью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сферах:</a:t>
            </a:r>
          </a:p>
          <a:p>
            <a:pPr algn="just">
              <a:buFont typeface="Symbol" pitchFamily="18" charset="2"/>
              <a:buChar char="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спецификации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и защиты прав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собственности;</a:t>
            </a:r>
          </a:p>
          <a:p>
            <a:pPr algn="just">
              <a:buFont typeface="Symbol" pitchFamily="18" charset="2"/>
              <a:buChar char="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создания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каналов обмена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информацией;</a:t>
            </a:r>
          </a:p>
          <a:p>
            <a:pPr algn="just">
              <a:buFont typeface="Symbol" pitchFamily="18" charset="2"/>
              <a:buChar char="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разработке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стандартов, мер и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весов;</a:t>
            </a:r>
          </a:p>
          <a:p>
            <a:pPr algn="just">
              <a:buFont typeface="Symbol" pitchFamily="18" charset="2"/>
              <a:buChar char="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создания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каналов физического обмена товарами и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услугами;</a:t>
            </a:r>
          </a:p>
          <a:p>
            <a:pPr algn="just">
              <a:buFont typeface="Symbol" pitchFamily="18" charset="2"/>
              <a:buChar char=""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правоохранительной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деятельности и производства общественных благ.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8478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Рыночная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экономика как историческое явление заявляет о себе тогда, когда складывается национальное хозяйство, которое образует систему взаимосвязей всех домохозяйств страны при регулируемых государством правилах игры — свободный рынок, свободная конкуренция, неприкосновенность собственности, в том числе частной.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2.2 Предпосылки построения теоретической системы рыночной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4671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12776"/>
            <a:ext cx="84969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Собственность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это исторически определенный способ  присвоения людьми предметов производительного и непроизводительного потребления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3"/>
            <a:ext cx="3899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2.3   Собственность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8777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Право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владения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исключительного физического контроля над вещью (ресурсами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Право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пользования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личного использования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вещи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85293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Право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управления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решения, как и кем вещь может быть использована;</a:t>
            </a:r>
            <a:endParaRPr lang="ru-RU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149080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Право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доход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на блага, проистекающее из предшествующего личного пользования вещью или от разрешения другим лицам пользоваться ею;</a:t>
            </a:r>
          </a:p>
        </p:txBody>
      </p:sp>
    </p:spTree>
    <p:extLst>
      <p:ext uri="{BB962C8B-B14F-4D97-AF65-F5344CB8AC3E}">
        <p14:creationId xmlns:p14="http://schemas.microsoft.com/office/powerpoint/2010/main" val="7775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</TotalTime>
  <Words>515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Тема 2 Теоретические основы рыночной экономики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Voran &amp; C'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Рынки факторов производства.  Рынок труда.</dc:title>
  <dc:creator>Admin</dc:creator>
  <cp:lastModifiedBy>Пользователь Windows</cp:lastModifiedBy>
  <cp:revision>70</cp:revision>
  <cp:lastPrinted>2016-09-26T20:09:59Z</cp:lastPrinted>
  <dcterms:created xsi:type="dcterms:W3CDTF">2011-12-07T16:59:13Z</dcterms:created>
  <dcterms:modified xsi:type="dcterms:W3CDTF">2016-09-26T20:11:13Z</dcterms:modified>
</cp:coreProperties>
</file>