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handoutMasterIdLst>
    <p:handoutMasterId r:id="rId44"/>
  </p:handoutMasterIdLst>
  <p:sldIdLst>
    <p:sldId id="256" r:id="rId2"/>
    <p:sldId id="271" r:id="rId3"/>
    <p:sldId id="313" r:id="rId4"/>
    <p:sldId id="314" r:id="rId5"/>
    <p:sldId id="315" r:id="rId6"/>
    <p:sldId id="317" r:id="rId7"/>
    <p:sldId id="316" r:id="rId8"/>
    <p:sldId id="318" r:id="rId9"/>
    <p:sldId id="319" r:id="rId10"/>
    <p:sldId id="320" r:id="rId11"/>
    <p:sldId id="321" r:id="rId12"/>
    <p:sldId id="323" r:id="rId13"/>
    <p:sldId id="324" r:id="rId14"/>
    <p:sldId id="322" r:id="rId15"/>
    <p:sldId id="325" r:id="rId16"/>
    <p:sldId id="327" r:id="rId17"/>
    <p:sldId id="328" r:id="rId18"/>
    <p:sldId id="326" r:id="rId19"/>
    <p:sldId id="334" r:id="rId20"/>
    <p:sldId id="335" r:id="rId21"/>
    <p:sldId id="333" r:id="rId22"/>
    <p:sldId id="329" r:id="rId23"/>
    <p:sldId id="330" r:id="rId24"/>
    <p:sldId id="331" r:id="rId25"/>
    <p:sldId id="332" r:id="rId26"/>
    <p:sldId id="336" r:id="rId27"/>
    <p:sldId id="339" r:id="rId28"/>
    <p:sldId id="338" r:id="rId29"/>
    <p:sldId id="340" r:id="rId30"/>
    <p:sldId id="341" r:id="rId31"/>
    <p:sldId id="343" r:id="rId32"/>
    <p:sldId id="342" r:id="rId33"/>
    <p:sldId id="344" r:id="rId34"/>
    <p:sldId id="346" r:id="rId35"/>
    <p:sldId id="347" r:id="rId36"/>
    <p:sldId id="348" r:id="rId37"/>
    <p:sldId id="349" r:id="rId38"/>
    <p:sldId id="353" r:id="rId39"/>
    <p:sldId id="350" r:id="rId40"/>
    <p:sldId id="351" r:id="rId41"/>
    <p:sldId id="354" r:id="rId42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28" autoAdjust="0"/>
    <p:restoredTop sz="92784" autoAdjust="0"/>
  </p:normalViewPr>
  <p:slideViewPr>
    <p:cSldViewPr>
      <p:cViewPr varScale="1">
        <p:scale>
          <a:sx n="85" d="100"/>
          <a:sy n="85" d="100"/>
        </p:scale>
        <p:origin x="134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C3B0EC-E7D7-4280-BFD4-09AD2D06CD00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F9B561-2A86-44DC-9B84-17151E223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240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AFE5B2-8C5B-439D-AC7D-4E1B696391FE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27968-3685-45F0-A79B-3523E55A0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106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7FD55A6-985E-4A18-BC03-E9ACE8483F45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55A6-985E-4A18-BC03-E9ACE8483F45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55A6-985E-4A18-BC03-E9ACE8483F45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7FD55A6-985E-4A18-BC03-E9ACE8483F45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7FD55A6-985E-4A18-BC03-E9ACE8483F45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55A6-985E-4A18-BC03-E9ACE8483F45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55A6-985E-4A18-BC03-E9ACE8483F45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FD55A6-985E-4A18-BC03-E9ACE8483F45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55A6-985E-4A18-BC03-E9ACE8483F45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7FD55A6-985E-4A18-BC03-E9ACE8483F45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FD55A6-985E-4A18-BC03-E9ACE8483F45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7FD55A6-985E-4A18-BC03-E9ACE8483F45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63688" y="620688"/>
            <a:ext cx="727280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r>
              <a:rPr lang="ru-RU" sz="5400" b="1" dirty="0"/>
              <a:t>Анализ производственно-хозяйственной деятельности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6834" y="188640"/>
            <a:ext cx="84969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финансовому анализу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относятся </a:t>
            </a:r>
            <a:r>
              <a:rPr lang="ru-RU" sz="3200" i="1" u="sng" dirty="0">
                <a:latin typeface="Times New Roman" pitchFamily="18" charset="0"/>
                <a:cs typeface="Times New Roman" pitchFamily="18" charset="0"/>
              </a:rPr>
              <a:t>внутрихозяйственный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200" i="1" u="sng" dirty="0">
                <a:latin typeface="Times New Roman" pitchFamily="18" charset="0"/>
                <a:cs typeface="Times New Roman" pitchFamily="18" charset="0"/>
              </a:rPr>
              <a:t>внешний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финансовый анализ, которые заключаются в исследовании следующих аспектов деятельности организаций: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6834" y="5520134"/>
            <a:ext cx="788355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эффективность использования заемных средств.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6835" y="2708920"/>
            <a:ext cx="84548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абсолютные показатели по прибыли;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6835" y="3284984"/>
            <a:ext cx="83876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рентабельность производства и реализации;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6834" y="3861048"/>
            <a:ext cx="84548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ликвидность, платежеспособность и финансовая устойчивость;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6835" y="4869160"/>
            <a:ext cx="84548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использование собственного капитала;</a:t>
            </a:r>
          </a:p>
        </p:txBody>
      </p:sp>
    </p:spTree>
    <p:extLst>
      <p:ext uri="{BB962C8B-B14F-4D97-AF65-F5344CB8AC3E}">
        <p14:creationId xmlns:p14="http://schemas.microsoft.com/office/powerpoint/2010/main" val="201724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04664"/>
            <a:ext cx="84969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 algn="just"/>
            <a:r>
              <a:rPr lang="ru-RU" sz="2800" b="1" i="1" u="sng" dirty="0">
                <a:latin typeface="Times New Roman" pitchFamily="18" charset="0"/>
                <a:cs typeface="Times New Roman" pitchFamily="18" charset="0"/>
              </a:rPr>
              <a:t>Основные средства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подразделяются на производственные и непроизводственные, активные (машины и оборудование, транспортные средства, участвующие в процессе производства и реализации продукции) и пассивные (здания и сооружения).</a:t>
            </a:r>
          </a:p>
        </p:txBody>
      </p:sp>
    </p:spTree>
    <p:extLst>
      <p:ext uri="{BB962C8B-B14F-4D97-AF65-F5344CB8AC3E}">
        <p14:creationId xmlns:p14="http://schemas.microsoft.com/office/powerpoint/2010/main" val="188705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404664"/>
            <a:ext cx="38491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1. Отраслевой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признак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052736"/>
            <a:ext cx="849694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Отраслевой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Проводится с учетом специфики отдельных отраслей экономики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564904"/>
            <a:ext cx="849694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Межотраслевой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Применяется во всех отраслях национальной экономики</a:t>
            </a:r>
          </a:p>
        </p:txBody>
      </p:sp>
    </p:spTree>
    <p:extLst>
      <p:ext uri="{BB962C8B-B14F-4D97-AF65-F5344CB8AC3E}">
        <p14:creationId xmlns:p14="http://schemas.microsoft.com/office/powerpoint/2010/main" val="267158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8349" y="404664"/>
            <a:ext cx="33575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2. Признак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времени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052736"/>
            <a:ext cx="84249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Предварительный (прогнозный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Проводится до осуществления хозяйственных операций для обоснования управленческих решений и плановых заданий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3140968"/>
            <a:ext cx="84249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Последующий (ретроспективный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Проводится после совершения хозяйственных операций для оценки результатов деятельности предприятия. Подразделяется на оперативный (ситуационный) и итоговый (заключительный)</a:t>
            </a:r>
          </a:p>
        </p:txBody>
      </p:sp>
    </p:spTree>
    <p:extLst>
      <p:ext uri="{BB962C8B-B14F-4D97-AF65-F5344CB8AC3E}">
        <p14:creationId xmlns:p14="http://schemas.microsoft.com/office/powerpoint/2010/main" val="1368078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1735" y="548680"/>
            <a:ext cx="51464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3. Пространственный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признак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3" y="1268760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b="1" i="1" dirty="0" smtClean="0">
                <a:latin typeface="Times New Roman"/>
                <a:ea typeface="Times New Roman"/>
              </a:rPr>
              <a:t>Внутрихозяйственный</a:t>
            </a:r>
          </a:p>
          <a:p>
            <a:pPr algn="just"/>
            <a:r>
              <a:rPr lang="ru-RU" sz="2800" dirty="0" smtClean="0">
                <a:latin typeface="Times New Roman"/>
                <a:ea typeface="Times New Roman"/>
              </a:rPr>
              <a:t>Изучает </a:t>
            </a:r>
            <a:r>
              <a:rPr lang="ru-RU" sz="2800" dirty="0">
                <a:latin typeface="Times New Roman"/>
                <a:ea typeface="Times New Roman"/>
              </a:rPr>
              <a:t>деятельность только исследуемого предприятия и его структурных подразделений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3" y="2924944"/>
            <a:ext cx="849694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b="1" i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Межхозяйственный</a:t>
            </a:r>
          </a:p>
          <a:p>
            <a:r>
              <a:rPr lang="ru-RU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В </a:t>
            </a:r>
            <a:r>
              <a:rPr lang="ru-RU" sz="2800" dirty="0">
                <a:latin typeface="Times New Roman" pitchFamily="18" charset="0"/>
                <a:ea typeface="Times New Roman"/>
                <a:cs typeface="Times New Roman" pitchFamily="18" charset="0"/>
              </a:rPr>
              <a:t>процессе анализа сравниваются результаты деятельности двух и более предприятий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05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48680"/>
            <a:ext cx="45664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4. По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объектам управления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96752"/>
            <a:ext cx="8424937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b="1" i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Технико-экономический</a:t>
            </a:r>
          </a:p>
          <a:p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Изучает взаимодействие технических и экономических процессов, их влияние на результаты ХД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708920"/>
            <a:ext cx="842493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Финансово-экономический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Анализ финансовых результатов деятельности предприятия, финансового состояния предприятия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4348261"/>
            <a:ext cx="842493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Управленческий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Проводится в целях планирования, контроля и принятия оптимальных управленческих решений</a:t>
            </a:r>
          </a:p>
        </p:txBody>
      </p:sp>
    </p:spTree>
    <p:extLst>
      <p:ext uri="{BB962C8B-B14F-4D97-AF65-F5344CB8AC3E}">
        <p14:creationId xmlns:p14="http://schemas.microsoft.com/office/powerpoint/2010/main" val="1791457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76672"/>
            <a:ext cx="84969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Социально-экономический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Изучает взаимосвязь социальных и экономических процессов, их влияние друг на друга и на результаты ХД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420888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Экономико-статистический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Применяется для изучения массовых общественных явлений на разных уровнях управления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3933056"/>
            <a:ext cx="84969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Экономико-экологический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Исследует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взаимодействие экономических и экологических процессов, связанных с сохранением и улучшением окружающей среды и затратами на экологию</a:t>
            </a:r>
          </a:p>
        </p:txBody>
      </p:sp>
    </p:spTree>
    <p:extLst>
      <p:ext uri="{BB962C8B-B14F-4D97-AF65-F5344CB8AC3E}">
        <p14:creationId xmlns:p14="http://schemas.microsoft.com/office/powerpoint/2010/main" val="256953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821030"/>
            <a:ext cx="84969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Маркетинговый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Применяется для изучения внешней и внутренней среды функционирования предприятия, разработки тактики и стратегии маркетинговой деятельности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852936"/>
            <a:ext cx="84969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Сопоставительный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Применяется для сравнения отчетных показателей с показателями плана, данными прошлых лет, передовых предприятий</a:t>
            </a:r>
          </a:p>
        </p:txBody>
      </p:sp>
    </p:spTree>
    <p:extLst>
      <p:ext uri="{BB962C8B-B14F-4D97-AF65-F5344CB8AC3E}">
        <p14:creationId xmlns:p14="http://schemas.microsoft.com/office/powerpoint/2010/main" val="203521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60648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atin typeface="Times New Roman"/>
                <a:ea typeface="Times New Roman"/>
              </a:rPr>
              <a:t>5. По </a:t>
            </a:r>
            <a:r>
              <a:rPr lang="ru-RU" sz="2800" b="1" i="1" dirty="0">
                <a:latin typeface="Times New Roman"/>
                <a:ea typeface="Times New Roman"/>
              </a:rPr>
              <a:t>методике изучения объектов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908720"/>
            <a:ext cx="849694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0"/>
              </a:spcAft>
              <a:buFont typeface="Arial" pitchFamily="34" charset="0"/>
              <a:buChar char="•"/>
            </a:pPr>
            <a:r>
              <a:rPr lang="ru-RU" sz="2800" b="1" i="1" dirty="0">
                <a:latin typeface="Times New Roman"/>
                <a:ea typeface="Times New Roman"/>
              </a:rPr>
              <a:t>Сопоставительный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Применяется для сравнения отчетных показателей с показателями плана, данными прошлых лет, передовых предприятий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2852936"/>
            <a:ext cx="849694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0"/>
              </a:spcAft>
              <a:buFont typeface="Arial" pitchFamily="34" charset="0"/>
              <a:buChar char="•"/>
            </a:pPr>
            <a:r>
              <a:rPr lang="ru-RU" sz="2800" b="1" i="1" dirty="0">
                <a:latin typeface="Times New Roman"/>
                <a:ea typeface="Times New Roman"/>
              </a:rPr>
              <a:t>Факторный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Направлен на выявление величины влияния факторов на прирост и уровень результативных показателей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4365104"/>
            <a:ext cx="84969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0"/>
              </a:spcAft>
              <a:buFont typeface="Arial" pitchFamily="34" charset="0"/>
              <a:buChar char="•"/>
            </a:pPr>
            <a:r>
              <a:rPr lang="ru-RU" sz="2800" b="1" i="1" dirty="0">
                <a:latin typeface="Times New Roman"/>
                <a:ea typeface="Times New Roman"/>
              </a:rPr>
              <a:t>Функционально-стоимостной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Метод выявления резервов и предупреждения лишних затрат в процессе производства продукции, оказания услуг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81175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4249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0"/>
              </a:spcAft>
              <a:buFont typeface="Arial" pitchFamily="34" charset="0"/>
              <a:buChar char="•"/>
            </a:pPr>
            <a:r>
              <a:rPr lang="ru-RU" sz="2800" b="1" i="1" dirty="0">
                <a:latin typeface="Times New Roman"/>
                <a:ea typeface="Times New Roman"/>
              </a:rPr>
              <a:t>Маржинальный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Метод оценки и обоснования эффективности управленческих решений в бизнесе на основании взаимосвязи объема продаж, себестоимости и прибыли и деления затрат на постоянные и переменные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3429000"/>
            <a:ext cx="84249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0"/>
              </a:spcAft>
              <a:buFont typeface="Arial" pitchFamily="34" charset="0"/>
              <a:buChar char="•"/>
            </a:pPr>
            <a:r>
              <a:rPr lang="ru-RU" sz="2800" b="1" i="1" dirty="0">
                <a:latin typeface="Times New Roman"/>
                <a:ea typeface="Times New Roman"/>
              </a:rPr>
              <a:t>Экономико-математический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Применяется для выбора наиболее оптимального варианта решения экономической задачи, выявления резервов повышения эффективности производства за счет более полного использования имеющихся ресурсов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3723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492896"/>
            <a:ext cx="85689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6.1  Понятие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 значение анализа хозяйственной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деятельности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6.2  Виды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анализа хозяйственной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деятельности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6.3  Анализ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рисков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932527"/>
            <a:ext cx="85689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Тема 6 </a:t>
            </a:r>
            <a:r>
              <a:rPr lang="ru-RU" sz="3600" b="1" dirty="0"/>
              <a:t>Анализ производственно-хозяйственной деятельности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399574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i="1" dirty="0" smtClean="0">
                <a:latin typeface="Times New Roman"/>
                <a:ea typeface="Times New Roman"/>
              </a:rPr>
              <a:t>6. По </a:t>
            </a:r>
            <a:r>
              <a:rPr lang="ru-RU" sz="2800" b="1" i="1" dirty="0">
                <a:latin typeface="Times New Roman"/>
                <a:ea typeface="Times New Roman"/>
              </a:rPr>
              <a:t>субъектам (пользователям</a:t>
            </a:r>
            <a:r>
              <a:rPr lang="ru-RU" sz="2800" b="1" i="1" dirty="0" smtClean="0">
                <a:latin typeface="Times New Roman"/>
                <a:ea typeface="Times New Roman"/>
              </a:rPr>
              <a:t>) анализа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368535"/>
            <a:ext cx="84249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0"/>
              </a:spcAft>
              <a:buFont typeface="Arial" pitchFamily="34" charset="0"/>
              <a:buChar char="•"/>
            </a:pPr>
            <a:r>
              <a:rPr lang="ru-RU" sz="2800" b="1" i="1" dirty="0">
                <a:latin typeface="Times New Roman"/>
                <a:ea typeface="Times New Roman"/>
              </a:rPr>
              <a:t>Внутренний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Проводится непосредственно на предприятии для нужд оперативного, краткосрочного и долгосрочного управления ХД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3429000"/>
            <a:ext cx="84249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b="1" i="1" dirty="0">
                <a:latin typeface="Times New Roman"/>
                <a:ea typeface="Times New Roman"/>
              </a:rPr>
              <a:t>Внешний</a:t>
            </a:r>
          </a:p>
          <a:p>
            <a:r>
              <a:rPr lang="ru-RU" sz="2800" dirty="0">
                <a:latin typeface="Times New Roman"/>
                <a:ea typeface="Times New Roman"/>
              </a:rPr>
              <a:t>Проводится на основании финансовой и статистической отчетности внешними организациями (банками, акционерами, инвесторами и др.)</a:t>
            </a:r>
          </a:p>
        </p:txBody>
      </p:sp>
    </p:spTree>
    <p:extLst>
      <p:ext uri="{BB962C8B-B14F-4D97-AF65-F5344CB8AC3E}">
        <p14:creationId xmlns:p14="http://schemas.microsoft.com/office/powerpoint/2010/main" val="4161897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14072"/>
            <a:ext cx="7632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atin typeface="Times New Roman"/>
                <a:ea typeface="Times New Roman"/>
              </a:rPr>
              <a:t>7. По </a:t>
            </a:r>
            <a:r>
              <a:rPr lang="ru-RU" sz="2800" b="1" i="1" dirty="0">
                <a:latin typeface="Times New Roman"/>
                <a:ea typeface="Times New Roman"/>
              </a:rPr>
              <a:t>охвату изучаемых объектов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556792"/>
            <a:ext cx="83529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0"/>
              </a:spcAft>
              <a:buFont typeface="Arial" pitchFamily="34" charset="0"/>
              <a:buChar char="•"/>
            </a:pPr>
            <a:r>
              <a:rPr lang="ru-RU" sz="2800" b="1" i="1" dirty="0">
                <a:latin typeface="Times New Roman"/>
                <a:ea typeface="Times New Roman"/>
              </a:rPr>
              <a:t>Сплошной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Проводится по результатам обследования всех без исключения объектов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3284984"/>
            <a:ext cx="83529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b="1" i="1" dirty="0">
                <a:latin typeface="Times New Roman"/>
                <a:ea typeface="Times New Roman"/>
              </a:rPr>
              <a:t>Выборочный</a:t>
            </a:r>
          </a:p>
          <a:p>
            <a:r>
              <a:rPr lang="ru-RU" sz="2800" dirty="0">
                <a:latin typeface="Times New Roman"/>
                <a:ea typeface="Times New Roman"/>
              </a:rPr>
              <a:t>Проводится по результатам обследования только части объектов</a:t>
            </a:r>
          </a:p>
        </p:txBody>
      </p:sp>
    </p:spTree>
    <p:extLst>
      <p:ext uri="{BB962C8B-B14F-4D97-AF65-F5344CB8AC3E}">
        <p14:creationId xmlns:p14="http://schemas.microsoft.com/office/powerpoint/2010/main" val="2882780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20688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8. По </a:t>
            </a:r>
            <a:r>
              <a:rPr lang="ru-RU" sz="3200" b="1" i="1" dirty="0">
                <a:latin typeface="Times New Roman" pitchFamily="18" charset="0"/>
                <a:ea typeface="Times New Roman"/>
                <a:cs typeface="Times New Roman" pitchFamily="18" charset="0"/>
              </a:rPr>
              <a:t>содержанию программы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3" y="1700808"/>
            <a:ext cx="849694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b="1" i="1" dirty="0" smtClean="0">
                <a:latin typeface="Times New Roman"/>
                <a:ea typeface="Times New Roman"/>
              </a:rPr>
              <a:t>Комплексный</a:t>
            </a:r>
          </a:p>
          <a:p>
            <a:r>
              <a:rPr lang="ru-RU" sz="2800" dirty="0">
                <a:latin typeface="Times New Roman"/>
                <a:ea typeface="Times New Roman"/>
              </a:rPr>
              <a:t>В процессе анализа деятельность предприятия изучается </a:t>
            </a:r>
            <a:r>
              <a:rPr lang="ru-RU" sz="2800" dirty="0" smtClean="0">
                <a:latin typeface="Times New Roman"/>
                <a:ea typeface="Times New Roman"/>
              </a:rPr>
              <a:t>всесторонне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3" y="3429000"/>
            <a:ext cx="85689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b="1" i="1" dirty="0" smtClean="0">
                <a:latin typeface="Times New Roman"/>
                <a:ea typeface="Times New Roman"/>
              </a:rPr>
              <a:t>Тематический</a:t>
            </a:r>
          </a:p>
          <a:p>
            <a:r>
              <a:rPr lang="ru-RU" sz="2800" dirty="0">
                <a:latin typeface="Times New Roman"/>
                <a:ea typeface="Times New Roman"/>
              </a:rPr>
              <a:t>В процессе анализа изучаются только отдельные стороны ХД предприятия, представляющие в определенный момент наибольший интерес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44878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72918"/>
            <a:ext cx="8064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atin typeface="Times New Roman"/>
                <a:ea typeface="Times New Roman"/>
              </a:rPr>
              <a:t>9. Анализируемая </a:t>
            </a:r>
            <a:r>
              <a:rPr lang="ru-RU" sz="2800" b="1" i="1" dirty="0">
                <a:latin typeface="Times New Roman"/>
                <a:ea typeface="Times New Roman"/>
              </a:rPr>
              <a:t>подсистема предприятия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19" y="1344712"/>
            <a:ext cx="842493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b="1" i="1" dirty="0" smtClean="0">
                <a:latin typeface="Times New Roman"/>
                <a:ea typeface="Times New Roman"/>
              </a:rPr>
              <a:t>Производственный</a:t>
            </a:r>
          </a:p>
          <a:p>
            <a:r>
              <a:rPr lang="ru-RU" sz="2800" dirty="0" smtClean="0">
                <a:latin typeface="Times New Roman"/>
                <a:ea typeface="Times New Roman"/>
              </a:rPr>
              <a:t>В </a:t>
            </a:r>
            <a:r>
              <a:rPr lang="ru-RU" sz="2800" dirty="0">
                <a:latin typeface="Times New Roman"/>
                <a:ea typeface="Times New Roman"/>
              </a:rPr>
              <a:t>процессе анализа изучается производственная деятельность </a:t>
            </a:r>
            <a:r>
              <a:rPr lang="ru-RU" sz="2800" dirty="0" smtClean="0">
                <a:latin typeface="Times New Roman"/>
                <a:ea typeface="Times New Roman"/>
              </a:rPr>
              <a:t>предприятия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284984"/>
            <a:ext cx="842493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b="1" i="1" dirty="0" smtClean="0">
                <a:latin typeface="Times New Roman"/>
                <a:ea typeface="Times New Roman"/>
              </a:rPr>
              <a:t>Финансовый</a:t>
            </a:r>
          </a:p>
          <a:p>
            <a:r>
              <a:rPr lang="ru-RU" sz="2800" dirty="0" smtClean="0">
                <a:latin typeface="Times New Roman"/>
                <a:ea typeface="Times New Roman"/>
              </a:rPr>
              <a:t>В </a:t>
            </a:r>
            <a:r>
              <a:rPr lang="ru-RU" sz="2800" dirty="0">
                <a:latin typeface="Times New Roman"/>
                <a:ea typeface="Times New Roman"/>
              </a:rPr>
              <a:t>процессе анализа изучается финансовая сторона деятельности </a:t>
            </a:r>
            <a:r>
              <a:rPr lang="ru-RU" sz="2800" dirty="0" smtClean="0">
                <a:latin typeface="Times New Roman"/>
                <a:ea typeface="Times New Roman"/>
              </a:rPr>
              <a:t>предприятия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4138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92696"/>
            <a:ext cx="36238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10. Горизонт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анализа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484784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Оперативный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Осуществляется контроль текущей, повседневной деятельности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предприятия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3446026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Тактический,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стратегический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Анализ в долгосрочной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перспективе.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31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9136" y="548680"/>
            <a:ext cx="39959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6.3 Анализ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рисков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484784"/>
            <a:ext cx="8568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Риск – это нежелательная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возможность.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7009" y="2492896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Методы анализа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управления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рисками базируются на методах прогнозирования будущего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развития.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79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7094" y="4725144"/>
            <a:ext cx="844936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риски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возникающие на уровне государства и мировой экономики в целом.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34459" y="764704"/>
            <a:ext cx="84419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производственные риски (внутренние риски), связанные непосредственно с деятельностью предприятия;</a:t>
            </a: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4459" y="2132856"/>
            <a:ext cx="84419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коммерческие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риски, вызванные неполной предсказуемостью динамики рынка, т.е. действий потребителей и конкурентов;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573016"/>
            <a:ext cx="84419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финансовые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риски, определяемые макроэкономической ситуацией;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27095" y="116632"/>
            <a:ext cx="8466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Классификация рисков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от частного к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общему):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4050" y="5858108"/>
            <a:ext cx="8466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Классификация рисков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степень их влияния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10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129916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производственные и технологические риски.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476672"/>
            <a:ext cx="40759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Внутренние риски:</a:t>
            </a:r>
            <a:endParaRPr lang="ru-RU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323925"/>
            <a:ext cx="84249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buFont typeface="Arial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недостаточный уровень финансирования со стороны 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предприятия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 собственных 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заемных 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средств;</a:t>
            </a: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049796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организационные риски, дефицит кадров;</a:t>
            </a:r>
          </a:p>
        </p:txBody>
      </p:sp>
    </p:spTree>
    <p:extLst>
      <p:ext uri="{BB962C8B-B14F-4D97-AF65-F5344CB8AC3E}">
        <p14:creationId xmlns:p14="http://schemas.microsoft.com/office/powerpoint/2010/main" val="385390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832" y="2980109"/>
            <a:ext cx="847862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изменения внешнеэкономической ситуации, которые могут привести к изменению квот и таможенных пошлин;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404664"/>
            <a:ext cx="31390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Внешние риски: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2514" y="1323925"/>
            <a:ext cx="84439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колебания рыночной конъюнктуры, которые могут привести к изменению цен на сырье, энергоресурсы, колебаниям спроса на продукцию;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4534" y="4653136"/>
            <a:ext cx="84819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риск недобросовестной конкуренции.</a:t>
            </a:r>
          </a:p>
        </p:txBody>
      </p:sp>
    </p:spTree>
    <p:extLst>
      <p:ext uri="{BB962C8B-B14F-4D97-AF65-F5344CB8AC3E}">
        <p14:creationId xmlns:p14="http://schemas.microsoft.com/office/powerpoint/2010/main" val="31820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Риски, возникающие на этапе осуществления капитальных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вложений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412776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возможное недофинансирование проекта;</a:t>
            </a: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916832"/>
            <a:ext cx="84249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возможное повышение стоимости строительно-монтажных и других работ по проекту;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2852936"/>
            <a:ext cx="84249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невыполнение обязательств поставщиками и подрядчиками;</a:t>
            </a: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3861048"/>
            <a:ext cx="84249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возможное повышение цен на закупаемое оборудование и затрат на его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доставку;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4922004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риск увеличения сроков реализации проекта.</a:t>
            </a:r>
          </a:p>
        </p:txBody>
      </p:sp>
    </p:spTree>
    <p:extLst>
      <p:ext uri="{BB962C8B-B14F-4D97-AF65-F5344CB8AC3E}">
        <p14:creationId xmlns:p14="http://schemas.microsoft.com/office/powerpoint/2010/main" val="58509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6.1  Понятие и значение анализа хозяйственной деятельности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59340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>"Анализ</a:t>
            </a:r>
            <a:r>
              <a:rPr lang="ru-RU" sz="3200" b="1" i="1" u="sng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происходит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от греческого слова 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analyzis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что в переводе означает 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разделяю"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расчленяю" .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6854" y="3630503"/>
            <a:ext cx="852960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Чем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детальнее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разложен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прирост </a:t>
            </a:r>
            <a:r>
              <a:rPr lang="ru-RU" sz="2800" b="1" i="1" u="sng" dirty="0">
                <a:latin typeface="Times New Roman" pitchFamily="18" charset="0"/>
                <a:cs typeface="Times New Roman" pitchFamily="18" charset="0"/>
              </a:rPr>
              <a:t>себестоимости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по элементам и факторам, тем больше мы будем знать об этом экономическом явлении и более эффективно управлять процессом формирования себестоимости продукции.</a:t>
            </a:r>
          </a:p>
        </p:txBody>
      </p:sp>
    </p:spTree>
    <p:extLst>
      <p:ext uri="{BB962C8B-B14F-4D97-AF65-F5344CB8AC3E}">
        <p14:creationId xmlns:p14="http://schemas.microsoft.com/office/powerpoint/2010/main" val="421126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2060848"/>
            <a:ext cx="82821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несложная схема финансирования;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332656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Степень возникновения данных рисков может быть снижена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412776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возможное недофинансирование проекта;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4132237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строительно-монтажные работы по проекту будут осуществляться профессиональной подрядной организацией;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80139" y="3050957"/>
            <a:ext cx="84249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возможное повышение стоимости строительно-монтажных и других работ по проекту;</a:t>
            </a:r>
          </a:p>
        </p:txBody>
      </p:sp>
    </p:spTree>
    <p:extLst>
      <p:ext uri="{BB962C8B-B14F-4D97-AF65-F5344CB8AC3E}">
        <p14:creationId xmlns:p14="http://schemas.microsoft.com/office/powerpoint/2010/main" val="281109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4249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невыполнение обязательств поставщиками и подрядчиками;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196752"/>
            <a:ext cx="84249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поставщики оборудования и техники являются надежными партнерами, точно выполняющим свои обязательства по контракту, давно работающие и хорошо зарекомендовавшие себя на 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рынке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3501008"/>
            <a:ext cx="84249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приобретение полнокомплектной техники и оборудования облегчает монтаж, обеспечивает технологическую совместимость;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5085184"/>
            <a:ext cx="84249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установку оборудования сопровождает шеф-монтаж фирмы-поставщика;</a:t>
            </a:r>
          </a:p>
        </p:txBody>
      </p:sp>
    </p:spTree>
    <p:extLst>
      <p:ext uri="{BB962C8B-B14F-4D97-AF65-F5344CB8AC3E}">
        <p14:creationId xmlns:p14="http://schemas.microsoft.com/office/powerpoint/2010/main" val="228749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4249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возможное повышение цен на закупаемое оборудование и затрат на его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доставку;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9532" y="3789040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риск увеличения сроков реализации проекта.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05526" y="1340768"/>
            <a:ext cx="831692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>
              <a:buFont typeface="Arial" pitchFamily="34" charset="0"/>
              <a:buChar char="•"/>
            </a:pPr>
            <a:r>
              <a:rPr lang="ru-RU" sz="2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риск </a:t>
            </a: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возможного повышения цен на закупаемое оборудование и стоимости строительно-монтажных работ в определенной мере должны быть учтены при оценке проекта путем использования рекомендуемого метода «умеренно- пессимистических цен».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9532" y="4444663"/>
            <a:ext cx="8262918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>
              <a:buFont typeface="Arial" pitchFamily="34" charset="0"/>
              <a:buChar char="•"/>
            </a:pPr>
            <a:r>
              <a:rPr lang="ru-RU" sz="2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риск </a:t>
            </a: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невыполнения обязательств поставщиками и подрядчиками учитывается через включение непредвиденных расходов в смету расходов. Кроме того, предусматриваются штрафные санкции за нарушение договоров.</a:t>
            </a:r>
          </a:p>
        </p:txBody>
      </p:sp>
    </p:spTree>
    <p:extLst>
      <p:ext uri="{BB962C8B-B14F-4D97-AF65-F5344CB8AC3E}">
        <p14:creationId xmlns:p14="http://schemas.microsoft.com/office/powerpoint/2010/main" val="22184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Риски, связанные с эксплуатацией предприятия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96752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1. Отраслевые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риски: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916832"/>
            <a:ext cx="849694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>
              <a:buFont typeface="Arial" pitchFamily="34" charset="0"/>
              <a:buChar char="•"/>
            </a:pP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состояние рынка по отрасли;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708920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>
              <a:buFont typeface="Arial" pitchFamily="34" charset="0"/>
              <a:buChar char="•"/>
            </a:pP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низкий уровень государственной поддержки или ее отсутствие;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3933056"/>
            <a:ext cx="849694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>
              <a:buFont typeface="Arial" pitchFamily="34" charset="0"/>
              <a:buChar char="•"/>
            </a:pP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риск недобросовестной конкуренции.</a:t>
            </a:r>
          </a:p>
        </p:txBody>
      </p:sp>
    </p:spTree>
    <p:extLst>
      <p:ext uri="{BB962C8B-B14F-4D97-AF65-F5344CB8AC3E}">
        <p14:creationId xmlns:p14="http://schemas.microsoft.com/office/powerpoint/2010/main" val="32427450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20688"/>
            <a:ext cx="84249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2. Риски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, связанные с регулированием деятельности предприятия: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841049"/>
            <a:ext cx="842493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>
              <a:buFont typeface="Arial" pitchFamily="34" charset="0"/>
              <a:buChar char="•"/>
            </a:pP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подчиненность (внешняя финансовая структура);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03920" y="2708920"/>
            <a:ext cx="842493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>
              <a:buFont typeface="Arial" pitchFamily="34" charset="0"/>
              <a:buChar char="•"/>
            </a:pP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льготы и риски их отмены;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58579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>
              <a:buFont typeface="Arial" pitchFamily="34" charset="0"/>
              <a:buChar char="•"/>
            </a:pP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возможность изменения в законодательной и нормативной базе;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03920" y="4793377"/>
            <a:ext cx="842493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>
              <a:buFont typeface="Arial" pitchFamily="34" charset="0"/>
              <a:buChar char="•"/>
            </a:pP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риски штрафов и санкций.</a:t>
            </a:r>
          </a:p>
        </p:txBody>
      </p:sp>
    </p:spTree>
    <p:extLst>
      <p:ext uri="{BB962C8B-B14F-4D97-AF65-F5344CB8AC3E}">
        <p14:creationId xmlns:p14="http://schemas.microsoft.com/office/powerpoint/2010/main" val="5942428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3. Производственные и управленческие риски: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24744"/>
            <a:ext cx="842493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>
              <a:buFont typeface="Arial" pitchFamily="34" charset="0"/>
              <a:buChar char="•"/>
            </a:pP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технологический уровень производства;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347407"/>
            <a:ext cx="842493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>
              <a:buFont typeface="Arial" pitchFamily="34" charset="0"/>
              <a:buChar char="•"/>
            </a:pP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риски возникновения болезней растений, снижения урожайности – использование высокопродуктивных сортов, семян высших репродукций, применение удобрений и химических средств защиты растений от вредителей и болезней снижают данные риски;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802140"/>
            <a:ext cx="8424936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>
              <a:buFont typeface="Arial" pitchFamily="34" charset="0"/>
              <a:buChar char="•"/>
            </a:pP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риски возникновения заболеваний животных (можно снизить при правильной организации ветеринарно-профилактических мероприятий);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5589240"/>
            <a:ext cx="849694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>
              <a:buFont typeface="Arial" pitchFamily="34" charset="0"/>
              <a:buChar char="•"/>
            </a:pP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риски снабженческой инфраструктуры;</a:t>
            </a:r>
          </a:p>
        </p:txBody>
      </p:sp>
    </p:spTree>
    <p:extLst>
      <p:ext uri="{BB962C8B-B14F-4D97-AF65-F5344CB8AC3E}">
        <p14:creationId xmlns:p14="http://schemas.microsoft.com/office/powerpoint/2010/main" val="11972594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499535"/>
            <a:ext cx="842493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>
              <a:buFont typeface="Arial" pitchFamily="34" charset="0"/>
              <a:buChar char="•"/>
            </a:pP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маркетинговые риски – проведение серьезного маркетингового исследования, превышение спроса на продукцию над предложением, отсутствие проблем с поиском клиентов; предварительное заключение договоров с потребителями.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3920" y="683404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>
              <a:buFont typeface="Arial" pitchFamily="34" charset="0"/>
              <a:buChar char="•"/>
            </a:pP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риски, связанные с банками в которых открыты счета;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03920" y="1913057"/>
            <a:ext cx="842493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>
              <a:buFont typeface="Arial" pitchFamily="34" charset="0"/>
              <a:buChar char="•"/>
            </a:pP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деловая репутация (кредитная история и др.);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03920" y="2810252"/>
            <a:ext cx="8424936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>
              <a:buFont typeface="Arial" pitchFamily="34" charset="0"/>
              <a:buChar char="•"/>
            </a:pPr>
            <a:r>
              <a:rPr lang="ru-RU" sz="2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качество </a:t>
            </a: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управления (характеристики квалификации и опыта персонала должны соответствовать уровню предстоящих задач или требуется обучение персонала);</a:t>
            </a:r>
          </a:p>
        </p:txBody>
      </p:sp>
    </p:spTree>
    <p:extLst>
      <p:ext uri="{BB962C8B-B14F-4D97-AF65-F5344CB8AC3E}">
        <p14:creationId xmlns:p14="http://schemas.microsoft.com/office/powerpoint/2010/main" val="7111615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6415" y="476672"/>
            <a:ext cx="80680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4. Природно-климатические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риски: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547500"/>
            <a:ext cx="835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•  заморозки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6414" y="4653136"/>
            <a:ext cx="80680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5. Риск форс-мажорных обстоятельств.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348880"/>
            <a:ext cx="85053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•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засуха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3212976"/>
            <a:ext cx="835292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•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сильное переувлажнение почвы вследствие обильных осадков.</a:t>
            </a:r>
          </a:p>
        </p:txBody>
      </p:sp>
    </p:spTree>
    <p:extLst>
      <p:ext uri="{BB962C8B-B14F-4D97-AF65-F5344CB8AC3E}">
        <p14:creationId xmlns:p14="http://schemas.microsoft.com/office/powerpoint/2010/main" val="39228744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268760"/>
            <a:ext cx="84249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возможность увеличения процентной ставки по кредиту;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620688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Финансовые </a:t>
            </a:r>
            <a:r>
              <a:rPr lang="ru-RU" sz="32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риски:</a:t>
            </a:r>
            <a:endParaRPr lang="ru-RU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689756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валютный риск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625860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риск кредиторов.</a:t>
            </a:r>
          </a:p>
        </p:txBody>
      </p:sp>
    </p:spTree>
    <p:extLst>
      <p:ext uri="{BB962C8B-B14F-4D97-AF65-F5344CB8AC3E}">
        <p14:creationId xmlns:p14="http://schemas.microsoft.com/office/powerpoint/2010/main" val="1560374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853478"/>
            <a:ext cx="84969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3. Экологические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риски. Проверка на соответствие экологическим требованиям приобретаемого сырья и материалов и производимой продукции, соблюдение технологического процесса.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251937"/>
            <a:ext cx="27853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Прочие </a:t>
            </a:r>
            <a:r>
              <a:rPr lang="ru-RU" sz="32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риски</a:t>
            </a:r>
            <a:endParaRPr lang="ru-RU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843677"/>
            <a:ext cx="84969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1. Юридические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риски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. Нестабильность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законодательства и проведение реформ могут создать непредвиденные юридические проблемы в ходе реализации проекта. Основным методом снижения данного вида риска служит использование услуг хорошо зарекомендовавших себя юридических агентов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3484165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2. Риски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форс-мажорных обстоятельств (эпидемии, пожар). Предусмотрена мера – страхование имущественных объектов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417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886068"/>
            <a:ext cx="84969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 algn="just"/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>Экономический </a:t>
            </a:r>
            <a:r>
              <a:rPr lang="ru-RU" sz="3200" b="1" i="1" u="sng" dirty="0">
                <a:latin typeface="Times New Roman" pitchFamily="18" charset="0"/>
                <a:cs typeface="Times New Roman" pitchFamily="18" charset="0"/>
              </a:rPr>
              <a:t>анализ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позволяет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разработать конкретную стратегию и тактику по развитию организации, выявлению имеющихся резервов повышения производства продукции (работ, услуг) и увеличению прибыли.</a:t>
            </a:r>
          </a:p>
        </p:txBody>
      </p:sp>
    </p:spTree>
    <p:extLst>
      <p:ext uri="{BB962C8B-B14F-4D97-AF65-F5344CB8AC3E}">
        <p14:creationId xmlns:p14="http://schemas.microsoft.com/office/powerpoint/2010/main" val="162310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352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Оценить степень риска можно рассчитав уровень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безубыточности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6429109"/>
              </p:ext>
            </p:extLst>
          </p:nvPr>
        </p:nvGraphicFramePr>
        <p:xfrm>
          <a:off x="1928731" y="1700808"/>
          <a:ext cx="4011421" cy="750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Формула" r:id="rId3" imgW="1180588" imgH="241195" progId="Equation.3">
                  <p:embed/>
                </p:oleObj>
              </mc:Choice>
              <mc:Fallback>
                <p:oleObj name="Формула" r:id="rId3" imgW="1180588" imgH="241195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731" y="1700808"/>
                        <a:ext cx="4011421" cy="7505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22002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51520" y="4273932"/>
            <a:ext cx="8352928" cy="52322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 </a:t>
            </a:r>
            <a:r>
              <a:rPr lang="ru-RU" sz="2800" b="1" i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цена продукции, руб./кг;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4555867"/>
            <a:ext cx="7040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1520" y="2618909"/>
            <a:ext cx="84249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err="1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ru-RU" sz="2800" b="1" i="1" baseline="-25000" dirty="0" err="1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без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объем реализации продукции в год для обеспечения безубыточности проекта, кг(т, шт и т.п.);</a:t>
            </a: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87524" y="4869160"/>
            <a:ext cx="835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lang="ru-RU" sz="2800" b="1" i="1" baseline="-250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уд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удельные переменные затраты, руб./кг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1520" y="3645024"/>
            <a:ext cx="835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–  постоянные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затраты, руб. в год.;</a:t>
            </a: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0171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2056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170637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Становление АХД обусловлено общими объективными требо­ваниями и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условиями: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166843"/>
            <a:ext cx="84969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i="1" u="sng" dirty="0">
                <a:latin typeface="Times New Roman" pitchFamily="18" charset="0"/>
                <a:cs typeface="Times New Roman" pitchFamily="18" charset="0"/>
              </a:rPr>
              <a:t>Во-первых</a:t>
            </a:r>
            <a:r>
              <a:rPr lang="ru-RU" sz="2800" u="sng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это удовлетворение практической потребности, которая возникла в связи с развитием производительных сил, совер­шенствованием производственных отношений, расширением мас­штабов производства.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Без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комплексного всестороннего АХД невозможно управлять сложными экономическими процессами, принимать оптимальные решения.</a:t>
            </a:r>
          </a:p>
        </p:txBody>
      </p:sp>
    </p:spTree>
    <p:extLst>
      <p:ext uri="{BB962C8B-B14F-4D97-AF65-F5344CB8AC3E}">
        <p14:creationId xmlns:p14="http://schemas.microsoft.com/office/powerpoint/2010/main" val="154521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826834"/>
            <a:ext cx="84969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u="sng" dirty="0">
                <a:latin typeface="Times New Roman" pitchFamily="18" charset="0"/>
                <a:cs typeface="Times New Roman" pitchFamily="18" charset="0"/>
              </a:rPr>
              <a:t>Во-вторых,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это связано с развитием экономической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науки.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обоснования текущих и перспективных планов предприятий появилась потребность в комплексном исследовании деятельности предприятий. Роль </a:t>
            </a:r>
            <a:r>
              <a:rPr lang="ru-RU" sz="2800" b="1" i="1" u="sng" dirty="0">
                <a:latin typeface="Times New Roman" pitchFamily="18" charset="0"/>
                <a:cs typeface="Times New Roman" pitchFamily="18" charset="0"/>
              </a:rPr>
              <a:t>экономического анализа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возрастала соответственно цене ошибки в хозяйственной деятельности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Анализ стал важным средством управления экономикой предприятия, выявления резервов повышения эффективности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321576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3846527"/>
            <a:ext cx="85240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проведения тщательного анализа бывают необходимы и дополнительные показатели, но для большинства субъектов хозяйственной деятельности для этой цели достаточно наличия квартальной или годовой финансовой (бухгалтерской) отчетности.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2400" y="260648"/>
            <a:ext cx="852405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 algn="just"/>
            <a:r>
              <a:rPr lang="ru-RU" sz="2800" dirty="0"/>
              <a:t>Собственники (учредители) организаций анализируют финансовые отчеты в целях повышения доходности вложенного капитала, а также обеспечения стабильности работы организации, инвесторы и кредиторы - для исключения рисков по предоставленным займам и вкладам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22704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556792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 algn="just">
              <a:tabLst>
                <a:tab pos="354013" algn="l"/>
              </a:tabLst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Анализ хозяйственной деятельности организации состоит из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управленческого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анализа и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финансового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анализа.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332656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6.2  Виды анализа хозяйственной деятельности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2924944"/>
            <a:ext cx="84969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управленческому анализу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можно отнести </a:t>
            </a:r>
            <a:r>
              <a:rPr lang="ru-RU" sz="28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внутрихозяйственный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производственный 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финансовый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анализ, которые заключаются в исследовании следующих аспектов деятельности организаций:</a:t>
            </a:r>
          </a:p>
        </p:txBody>
      </p:sp>
    </p:spTree>
    <p:extLst>
      <p:ext uri="{BB962C8B-B14F-4D97-AF65-F5344CB8AC3E}">
        <p14:creationId xmlns:p14="http://schemas.microsoft.com/office/powerpoint/2010/main" val="278976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467961"/>
            <a:ext cx="8496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обоснованность 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реализация бизнес-планов;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3386" y="1116033"/>
            <a:ext cx="84630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маркетинг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764105"/>
            <a:ext cx="8496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эффективность 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деятельности организации;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3386" y="2420888"/>
            <a:ext cx="84630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условия производства;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3140968"/>
            <a:ext cx="8496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использование производственных ресурсов;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3861048"/>
            <a:ext cx="84630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производство продукции;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4581128"/>
            <a:ext cx="84630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экономическая эффективность производства и реализации прибыли.</a:t>
            </a:r>
          </a:p>
        </p:txBody>
      </p:sp>
    </p:spTree>
    <p:extLst>
      <p:ext uri="{BB962C8B-B14F-4D97-AF65-F5344CB8AC3E}">
        <p14:creationId xmlns:p14="http://schemas.microsoft.com/office/powerpoint/2010/main" val="14847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3761</TotalTime>
  <Words>1565</Words>
  <Application>Microsoft Office PowerPoint</Application>
  <PresentationFormat>Экран (4:3)</PresentationFormat>
  <Paragraphs>176</Paragraphs>
  <Slides>41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9" baseType="lpstr">
      <vt:lpstr>Arial</vt:lpstr>
      <vt:lpstr>Calibri</vt:lpstr>
      <vt:lpstr>Century Schoolbook</vt:lpstr>
      <vt:lpstr>Times New Roman</vt:lpstr>
      <vt:lpstr>Wingdings</vt:lpstr>
      <vt:lpstr>Wingdings 2</vt:lpstr>
      <vt:lpstr>Эркер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Voran &amp; C'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Рынки факторов производства.  Рынок труда.</dc:title>
  <dc:creator>Admin</dc:creator>
  <cp:lastModifiedBy>V</cp:lastModifiedBy>
  <cp:revision>149</cp:revision>
  <cp:lastPrinted>2016-10-23T21:14:26Z</cp:lastPrinted>
  <dcterms:created xsi:type="dcterms:W3CDTF">2011-12-07T16:59:13Z</dcterms:created>
  <dcterms:modified xsi:type="dcterms:W3CDTF">2019-09-17T20:53:38Z</dcterms:modified>
</cp:coreProperties>
</file>