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B08AF-21BF-4D87-A67C-E7560AE16AF5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D2E3-7FA2-4C6F-92EC-AFBDD655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4. Биологический и хозяйственный вынос питательных веществ сельскохозяйственными </a:t>
            </a:r>
            <a:r>
              <a:rPr lang="ru-RU" dirty="0" smtClean="0"/>
              <a:t>культурами. </a:t>
            </a:r>
            <a:endParaRPr lang="ru-RU" dirty="0"/>
          </a:p>
          <a:p>
            <a:pPr>
              <a:buNone/>
            </a:pPr>
            <a:r>
              <a:rPr lang="ru-RU" dirty="0"/>
              <a:t>5. Требования растений к условиям питания в различные периоды их роста. </a:t>
            </a:r>
          </a:p>
          <a:p>
            <a:pPr>
              <a:buNone/>
            </a:pPr>
            <a:r>
              <a:rPr lang="ru-RU" dirty="0"/>
              <a:t>6. Диагностика минерального питания растений.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3. </a:t>
            </a:r>
            <a:r>
              <a:rPr lang="ru-RU" b="1" u="sng" dirty="0"/>
              <a:t>Основы питания растений в связи с применением удобрений </a:t>
            </a:r>
            <a:endParaRPr lang="ru-RU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vov.ru/tw_files2/urls_1/33/d-32848/32848_html_7aa800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000372"/>
            <a:ext cx="8431199" cy="328614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3082924"/>
          </a:xfrm>
        </p:spPr>
        <p:txBody>
          <a:bodyPr>
            <a:normAutofit/>
          </a:bodyPr>
          <a:lstStyle/>
          <a:p>
            <a:pPr algn="just"/>
            <a:r>
              <a:rPr lang="ru-RU" sz="3200" i="1" dirty="0" smtClean="0"/>
              <a:t>озимая рожь уже за осенний период поглощает 25-30% всего количества питательных элементов, тогда как сухая масса растений за это время достигает лишь 10% конечного урожая.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Диагностика минерального питания растений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357718" cy="49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143504" y="1500175"/>
            <a:ext cx="3714776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азотного голодания растений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кукуруза: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– типичные симптомы недостатка азота; б, в – острый недостаток азота;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– томаты: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– острый недостаток азота на старых листьях;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– острый недостаток азота на молодых листьях;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– земляника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– сахарная свекла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– огурцы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фосфорного голодания растений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b="5374"/>
          <a:stretch>
            <a:fillRect/>
          </a:stretch>
        </p:blipFill>
        <p:spPr bwMode="auto">
          <a:xfrm>
            <a:off x="285720" y="1714488"/>
            <a:ext cx="4000528" cy="470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72066" y="1571612"/>
            <a:ext cx="38576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кукуруза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нормальный лист;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лист с сильно выраженным недостатком фосфора;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молодое растение с острым недостатком фосфора;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ячмень;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овес;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пшеница;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рожь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признаками острого недостатка фосфора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калийного голодания растений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429024" cy="495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628" y="1785926"/>
            <a:ext cx="38576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кукуруза: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– сильный верхушечный некроз;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– начальная стадия недостатка калия;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– томаты: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 б – острый недостаток калия;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– слабый недостаток калия;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– клевер луговой;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– картофель;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– свекла кормовая;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– капуста кормовая;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– красная смородина;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– яблоня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Общая потребность сельскохозяйственных культур в элементах минерального питания характеризуется размерами биологического выноса – количеством этих элементов во всей формируемой биомассе растений, то есть в надземных органах и корнях.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33685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Биологический вынос можно разделить условно на хозяйственный и остаточный.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Хозяйственный </a:t>
            </a:r>
            <a:r>
              <a:rPr lang="ru-RU" sz="2400" dirty="0"/>
              <a:t>вынос включает содержание питательных веществ в отчуждаемой с поля основной и побочной продукцией.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Остаточный </a:t>
            </a:r>
            <a:r>
              <a:rPr lang="ru-RU" sz="2400" dirty="0"/>
              <a:t>вынос включает питательные элементы, которые остаются в поле в составе корневых и пожнивных остатков, листовом опаде, потерях </a:t>
            </a:r>
            <a:r>
              <a:rPr lang="ru-RU" sz="2400" dirty="0" smtClean="0"/>
              <a:t>зерна.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500858" cy="583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welikepotato.ru/assets/images/presentation/Agroforum-2013/Udobrenia/Slajd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5834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welikepotato.ru/assets/images/presentation/Agroforum-2013/Udobrenia/Slajd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8001056" cy="5995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229600" cy="1143000"/>
          </a:xfrm>
        </p:spPr>
        <p:txBody>
          <a:bodyPr/>
          <a:lstStyle/>
          <a:p>
            <a:r>
              <a:rPr lang="ru-RU" dirty="0" smtClean="0"/>
              <a:t>Круговорот веществ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Внесение минеральных удобрений позволяет вводить в круговорот веществ в земледелии новые количества элементов питания растений, а внесение навоза и других отходов животноводства и растениеводства – повторно использовать часть питательных веществ, уже входивших в состав предыдущих урожаев. </a:t>
            </a:r>
          </a:p>
          <a:p>
            <a:endParaRPr lang="ru-RU" dirty="0" smtClean="0"/>
          </a:p>
          <a:p>
            <a:pPr>
              <a:buNone/>
            </a:pPr>
            <a:r>
              <a:rPr lang="ru-RU" u="sng" dirty="0" smtClean="0"/>
              <a:t>баланс </a:t>
            </a:r>
            <a:r>
              <a:rPr lang="ru-RU" u="sng" dirty="0" smtClean="0"/>
              <a:t>элементов питания в почве состоит из приходной и расходной частей.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Приходные </a:t>
            </a:r>
            <a:r>
              <a:rPr lang="ru-RU" dirty="0" smtClean="0">
                <a:solidFill>
                  <a:srgbClr val="00B050"/>
                </a:solidFill>
              </a:rPr>
              <a:t>статьи баланса </a:t>
            </a:r>
            <a:r>
              <a:rPr lang="ru-RU" dirty="0" smtClean="0"/>
              <a:t>включают в себя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900" i="1" dirty="0" smtClean="0"/>
              <a:t>поступление </a:t>
            </a:r>
            <a:r>
              <a:rPr lang="ru-RU" sz="2900" i="1" dirty="0" smtClean="0"/>
              <a:t>питательных элементов с минеральными и органическими удобрениями, </a:t>
            </a:r>
            <a:endParaRPr lang="ru-RU" sz="2900" i="1" dirty="0" smtClean="0"/>
          </a:p>
          <a:p>
            <a:pPr>
              <a:buFont typeface="Wingdings" pitchFamily="2" charset="2"/>
              <a:buChar char="ü"/>
            </a:pPr>
            <a:r>
              <a:rPr lang="ru-RU" sz="2900" i="1" dirty="0" smtClean="0"/>
              <a:t>с </a:t>
            </a:r>
            <a:r>
              <a:rPr lang="ru-RU" sz="2900" i="1" dirty="0" smtClean="0"/>
              <a:t>семенами, </a:t>
            </a:r>
            <a:endParaRPr lang="ru-RU" sz="2900" i="1" dirty="0" smtClean="0"/>
          </a:p>
          <a:p>
            <a:pPr>
              <a:buFont typeface="Wingdings" pitchFamily="2" charset="2"/>
              <a:buChar char="ü"/>
            </a:pPr>
            <a:r>
              <a:rPr lang="ru-RU" sz="2900" i="1" dirty="0" smtClean="0"/>
              <a:t>атмосферными </a:t>
            </a:r>
            <a:r>
              <a:rPr lang="ru-RU" sz="2900" i="1" dirty="0" smtClean="0"/>
              <a:t>осадками, </a:t>
            </a:r>
            <a:endParaRPr lang="ru-RU" sz="2900" i="1" dirty="0" smtClean="0"/>
          </a:p>
          <a:p>
            <a:pPr>
              <a:buFont typeface="Wingdings" pitchFamily="2" charset="2"/>
              <a:buChar char="ü"/>
            </a:pPr>
            <a:r>
              <a:rPr lang="ru-RU" sz="2900" i="1" dirty="0" smtClean="0"/>
              <a:t>а </a:t>
            </a:r>
            <a:r>
              <a:rPr lang="ru-RU" sz="2900" i="1" dirty="0" smtClean="0"/>
              <a:t>также азот, фиксируемый симбиотическими клубеньковыми бактериями бобовых культур и </a:t>
            </a:r>
            <a:r>
              <a:rPr lang="ru-RU" sz="2900" i="1" dirty="0" err="1" smtClean="0"/>
              <a:t>несимбиотическими</a:t>
            </a:r>
            <a:r>
              <a:rPr lang="ru-RU" sz="2900" i="1" dirty="0" smtClean="0"/>
              <a:t> свободноживущими бактериями. </a:t>
            </a:r>
            <a:endParaRPr lang="ru-RU" sz="2900" i="1" dirty="0" smtClean="0"/>
          </a:p>
          <a:p>
            <a:endParaRPr lang="ru-RU" sz="2900" i="1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Расходные </a:t>
            </a:r>
            <a:r>
              <a:rPr lang="ru-RU" dirty="0" smtClean="0">
                <a:solidFill>
                  <a:srgbClr val="00B050"/>
                </a:solidFill>
              </a:rPr>
              <a:t>статьи баланса </a:t>
            </a:r>
            <a:r>
              <a:rPr lang="ru-RU" dirty="0" smtClean="0"/>
              <a:t>включают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900" i="1" dirty="0" smtClean="0"/>
              <a:t>отчуждение </a:t>
            </a:r>
            <a:r>
              <a:rPr lang="ru-RU" sz="2900" i="1" dirty="0" smtClean="0"/>
              <a:t>элементов питания с урожаями, </a:t>
            </a:r>
            <a:endParaRPr lang="ru-RU" sz="2900" i="1" dirty="0" smtClean="0"/>
          </a:p>
          <a:p>
            <a:pPr>
              <a:buFont typeface="Wingdings" pitchFamily="2" charset="2"/>
              <a:buChar char="ü"/>
            </a:pPr>
            <a:r>
              <a:rPr lang="ru-RU" sz="2900" i="1" dirty="0" smtClean="0"/>
              <a:t>потери </a:t>
            </a:r>
            <a:r>
              <a:rPr lang="ru-RU" sz="2900" i="1" dirty="0" smtClean="0"/>
              <a:t>от эрозии почв, </a:t>
            </a:r>
            <a:endParaRPr lang="ru-RU" sz="2900" i="1" dirty="0" smtClean="0"/>
          </a:p>
          <a:p>
            <a:pPr>
              <a:buFont typeface="Wingdings" pitchFamily="2" charset="2"/>
              <a:buChar char="ü"/>
            </a:pPr>
            <a:r>
              <a:rPr lang="ru-RU" sz="2900" i="1" dirty="0" smtClean="0"/>
              <a:t>Вымывания </a:t>
            </a:r>
          </a:p>
          <a:p>
            <a:pPr>
              <a:buFont typeface="Wingdings" pitchFamily="2" charset="2"/>
              <a:buChar char="ü"/>
            </a:pPr>
            <a:r>
              <a:rPr lang="ru-RU" sz="2900" i="1" dirty="0" smtClean="0"/>
              <a:t>денитрификации </a:t>
            </a:r>
            <a:r>
              <a:rPr lang="ru-RU" sz="2900" i="1" dirty="0" smtClean="0"/>
              <a:t>азота.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критический период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питания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dirty="0" smtClean="0"/>
              <a:t>недостаток </a:t>
            </a:r>
            <a:r>
              <a:rPr lang="ru-RU" dirty="0" smtClean="0"/>
              <a:t>элементов питания в это время резко ухудшает рост и развитие </a:t>
            </a:r>
            <a:r>
              <a:rPr lang="ru-RU" dirty="0" smtClean="0"/>
              <a:t>растений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период максимального поглощения</a:t>
            </a:r>
            <a:r>
              <a:rPr lang="ru-RU" dirty="0" smtClean="0"/>
              <a:t>, который характеризуется наиболее интенсивным потреблением питательных элементов.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u="sng" dirty="0" smtClean="0"/>
              <a:t>Требования </a:t>
            </a:r>
            <a:r>
              <a:rPr lang="ru-RU" sz="2700" u="sng" dirty="0" smtClean="0"/>
              <a:t>растений к условиям питания  в различные периоды их роста. Динамика потребления питательных веществ в онтогенезе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всех растений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 критическим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периодом </a:t>
            </a:r>
            <a:r>
              <a:rPr lang="ru-RU" dirty="0" smtClean="0"/>
              <a:t>является фаза всходов, когда корневая система слабо развита и не может усваивать достаточно питательных веществ из почвы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Вторым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критическим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периодом</a:t>
            </a:r>
            <a:r>
              <a:rPr lang="ru-RU" dirty="0" smtClean="0"/>
              <a:t>, </a:t>
            </a:r>
            <a:r>
              <a:rPr lang="ru-RU" dirty="0" smtClean="0"/>
              <a:t>является </a:t>
            </a:r>
            <a:r>
              <a:rPr lang="ru-RU" dirty="0" smtClean="0"/>
              <a:t>период интенсивного накопления вегетативной </a:t>
            </a:r>
            <a:r>
              <a:rPr lang="ru-RU" dirty="0" smtClean="0"/>
              <a:t>массы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у </a:t>
            </a:r>
            <a:r>
              <a:rPr lang="ru-RU" sz="2800" i="1" dirty="0" smtClean="0"/>
              <a:t>зерновых выход в трубку – колошение, </a:t>
            </a:r>
            <a:endParaRPr lang="ru-RU" sz="2800" i="1" dirty="0" smtClean="0"/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у </a:t>
            </a:r>
            <a:r>
              <a:rPr lang="ru-RU" sz="2800" i="1" dirty="0" smtClean="0"/>
              <a:t>зернобобовых и бобовых – цветение, </a:t>
            </a:r>
            <a:endParaRPr lang="ru-RU" sz="2800" i="1" dirty="0" smtClean="0"/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у </a:t>
            </a:r>
            <a:r>
              <a:rPr lang="ru-RU" sz="2800" i="1" dirty="0" smtClean="0"/>
              <a:t>кормовых корнеплодов – начало образования корнеплода, </a:t>
            </a:r>
            <a:endParaRPr lang="ru-RU" sz="2800" i="1" dirty="0" smtClean="0"/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у </a:t>
            </a:r>
            <a:r>
              <a:rPr lang="ru-RU" sz="2800" i="1" dirty="0" smtClean="0"/>
              <a:t>огурцов, томатов – начало плодоношения.</a:t>
            </a:r>
            <a:endParaRPr lang="ru-RU" sz="28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26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www.syngenta.ru/sites/g/files/zhg216/f/articles.20170403-high-yielding-crops-of-corn-without-pests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14686"/>
            <a:ext cx="6286544" cy="3517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530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3. Основы питания растений в связи с применением удобрений </vt:lpstr>
      <vt:lpstr>Слайд 2</vt:lpstr>
      <vt:lpstr>Слайд 3</vt:lpstr>
      <vt:lpstr>Слайд 4</vt:lpstr>
      <vt:lpstr>Слайд 5</vt:lpstr>
      <vt:lpstr>Круговорот веществ</vt:lpstr>
      <vt:lpstr>  Требования растений к условиям питания  в различные периоды их роста. Динамика потребления питательных веществ в онтогенезе   </vt:lpstr>
      <vt:lpstr>Слайд 8</vt:lpstr>
      <vt:lpstr>Слайд 9</vt:lpstr>
      <vt:lpstr>озимая рожь уже за осенний период поглощает 25-30% всего количества питательных элементов, тогда как сухая масса растений за это время достигает лишь 10% конечного урожая.</vt:lpstr>
      <vt:lpstr>Диагностика минерального питания растений</vt:lpstr>
      <vt:lpstr>Признаки фосфорного голодания растений</vt:lpstr>
      <vt:lpstr>Признаки калийного голодания растений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Основы питания растений в связи с применением удобрений</dc:title>
  <dc:creator>Иванова</dc:creator>
  <cp:lastModifiedBy>Иванова</cp:lastModifiedBy>
  <cp:revision>13</cp:revision>
  <dcterms:created xsi:type="dcterms:W3CDTF">2020-08-17T14:53:09Z</dcterms:created>
  <dcterms:modified xsi:type="dcterms:W3CDTF">2020-08-18T12:21:43Z</dcterms:modified>
</cp:coreProperties>
</file>