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  <p:sldId id="267" r:id="rId10"/>
    <p:sldId id="266" r:id="rId11"/>
    <p:sldId id="265" r:id="rId12"/>
    <p:sldId id="264" r:id="rId13"/>
    <p:sldId id="268" r:id="rId14"/>
    <p:sldId id="269" r:id="rId15"/>
    <p:sldId id="273" r:id="rId16"/>
    <p:sldId id="272" r:id="rId17"/>
    <p:sldId id="271" r:id="rId18"/>
    <p:sldId id="270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40240-BCA9-42E8-B556-EE2E1AB2BBBB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DC08F-77AC-4F0D-A0D9-A48C66F9A4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opedia.ru/10_140196_mezofilnie-batsilli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udopedia.ru/3_170737_salmonelli.html" TargetMode="External"/><Relationship Id="rId3" Type="http://schemas.openxmlformats.org/officeDocument/2006/relationships/hyperlink" Target="https://studopedia.ru/13_49263_dizenteriya.html" TargetMode="External"/><Relationship Id="rId7" Type="http://schemas.openxmlformats.org/officeDocument/2006/relationships/hyperlink" Target="https://studopedia.ru/10_148325_viyavlenie-zolotistogo-stafilokokka.html" TargetMode="External"/><Relationship Id="rId2" Type="http://schemas.openxmlformats.org/officeDocument/2006/relationships/hyperlink" Target="https://studopedia.ru/10_148276_enterokokk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opedia.ru/10_2855_tuberkulez.html" TargetMode="External"/><Relationship Id="rId5" Type="http://schemas.openxmlformats.org/officeDocument/2006/relationships/hyperlink" Target="https://studopedia.ru/3_71120_hronicheskiy-brutsellez.html" TargetMode="External"/><Relationship Id="rId4" Type="http://schemas.openxmlformats.org/officeDocument/2006/relationships/hyperlink" Target="https://studopedia.ru/5_55132_bryushnoy-tif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opedia.ru/7_101122_pasterizatsiy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34679"/>
          </a:xfrm>
        </p:spPr>
        <p:txBody>
          <a:bodyPr/>
          <a:lstStyle/>
          <a:p>
            <a:r>
              <a:rPr lang="ru-RU" b="1" dirty="0" smtClean="0"/>
              <a:t>Микробиология молока и молочных продуктов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Микрофлора кисломолочных продуктов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Кисломолочные продукты </a:t>
            </a:r>
            <a:r>
              <a:rPr lang="ru-RU" dirty="0"/>
              <a:t>играют большую роль в питании человека, так как, кроме пищевой ценности, они имеют диетическое, а некоторые – лечебное значение. Кисломолочные продукты усваиваются лучше, чем цельное молоко, и значительно быстрее.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dirty="0"/>
              <a:t>Производство многих молочных продуктов (кисломолочные напитки, творог, сыр) основано на биохимических процессах брожения молочного сахара (лактозы) и коагуляции казеина молока. Брожение лактозы, т. е. превращение в соединения с меньшей молекулярной массой, происходит под воздействием молочнокислых, </a:t>
            </a:r>
            <a:r>
              <a:rPr lang="ru-RU" dirty="0" err="1"/>
              <a:t>пропионовокислых</a:t>
            </a:r>
            <a:r>
              <a:rPr lang="ru-RU" dirty="0"/>
              <a:t>, уксуснокислых бактерий и дрожжей.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ru-RU" dirty="0"/>
              <a:t>К молочнокислым бактериям, вызывающим молочнокислое брожение, относятся молочнокислые стрептококки и палочки. В группу молочнокислых стрептококков входят </a:t>
            </a:r>
            <a:r>
              <a:rPr lang="ru-RU" dirty="0" err="1"/>
              <a:t>мезофильный</a:t>
            </a:r>
            <a:r>
              <a:rPr lang="ru-RU" dirty="0"/>
              <a:t> (молочнокислый, сливочный и ароматобразующий) и термофильный стрептококк, а в группу молочнокислых палочек – болгарская и ацидофильная, а также палочки, используемые в сыроделии.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Пропионовокислые</a:t>
            </a:r>
            <a:r>
              <a:rPr lang="ru-RU" dirty="0"/>
              <a:t> бактерии </a:t>
            </a:r>
            <a:r>
              <a:rPr lang="ru-RU" dirty="0" err="1"/>
              <a:t>сбраживают</a:t>
            </a:r>
            <a:r>
              <a:rPr lang="ru-RU" dirty="0"/>
              <a:t> глюкозу, молочную кислоту в </a:t>
            </a:r>
            <a:r>
              <a:rPr lang="ru-RU" dirty="0" err="1"/>
              <a:t>пропионовую</a:t>
            </a:r>
            <a:r>
              <a:rPr lang="ru-RU" dirty="0"/>
              <a:t> кислоту и другие продукты, которые обогащают вкус и запах продукта. В процессе размножения эти бактерии могут синтезировать витамин B12. Уксуснокислые бактерии являются возбудителями уксуснокислого брожения, в результате которого образуется уксусная кислота.</a:t>
            </a:r>
          </a:p>
          <a:p>
            <a:r>
              <a:rPr lang="ru-RU" dirty="0"/>
              <a:t>Чистые культуры молочнокислых бактерий и другие микроорганизмы (дрожжи) получают в специальных лабораториях чистых культур из молока, высококачественных молочных продуктов и растений. Для бактериальных заквасок должны быть подобраны такие культуры микроорганизмов, в результате деятельности которых получаются высококачественные молочные продукты.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433467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/>
              <a:t>Подбор отдельных штаммов и заквасок для кисломолочных продуктов осуществляется по следующим показателям:</a:t>
            </a:r>
          </a:p>
          <a:p>
            <a:r>
              <a:rPr lang="ru-RU" sz="4400" dirty="0"/>
              <a:t>- соответствие микробиологической чистоты штаммов и заквасок по микроскопическому препарату (отбраковка образцов, загрязненных посторонней микрофлорой);</a:t>
            </a:r>
          </a:p>
          <a:p>
            <a:r>
              <a:rPr lang="ru-RU" sz="4400" dirty="0"/>
              <a:t>- активность штаммов и заквасок, характеризуемая продолжительностью сквашивания и органолептической оценкой (характер сгустка, вкус, запах);</a:t>
            </a:r>
          </a:p>
          <a:p>
            <a:r>
              <a:rPr lang="ru-RU" sz="4400" dirty="0"/>
              <a:t>- </a:t>
            </a:r>
            <a:r>
              <a:rPr lang="ru-RU" sz="4400" dirty="0" err="1"/>
              <a:t>влагоудерживающая</a:t>
            </a:r>
            <a:r>
              <a:rPr lang="ru-RU" sz="4400" dirty="0"/>
              <a:t> способность (влагоотдача);</a:t>
            </a:r>
          </a:p>
          <a:p>
            <a:r>
              <a:rPr lang="ru-RU" sz="4400" dirty="0"/>
              <a:t>- предел кислотообразования, определяемый по титруемой кислотности;</a:t>
            </a:r>
          </a:p>
          <a:p>
            <a:r>
              <a:rPr lang="ru-RU" sz="4400" dirty="0"/>
              <a:t>- устойчивость к поливалентному бактериофагу;</a:t>
            </a:r>
          </a:p>
          <a:p>
            <a:r>
              <a:rPr lang="ru-RU" sz="4400" dirty="0"/>
              <a:t>- антибиотическая и антагонистическая активность по отношению к условно-патогенной и патогенной микрофлоре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Подбор </a:t>
            </a:r>
            <a:r>
              <a:rPr lang="ru-RU" dirty="0" err="1"/>
              <a:t>бифидобактерий</a:t>
            </a:r>
            <a:r>
              <a:rPr lang="ru-RU" dirty="0"/>
              <a:t>, используемых для приготовления молочных продуктов лечебно-профилактического назначения, производят с учетом особенностей их свойств. </a:t>
            </a:r>
            <a:r>
              <a:rPr lang="ru-RU" dirty="0" err="1"/>
              <a:t>Бифидобактерии</a:t>
            </a:r>
            <a:r>
              <a:rPr lang="ru-RU" dirty="0"/>
              <a:t> медленно размножаются в молоке, отдельные штаммы этих бактерий сквашивают молоко при оптимальной температуре развития за 2–4 суток, что неприемлемо в технологии молочных продуктов. Поэтому производят подбор штаммов </a:t>
            </a:r>
            <a:r>
              <a:rPr lang="ru-RU" dirty="0" err="1"/>
              <a:t>бифидобактерий</a:t>
            </a:r>
            <a:r>
              <a:rPr lang="ru-RU" dirty="0"/>
              <a:t>, обладающих повышенной кислотообразующей способностью. Профилактическая и лечебная ценность молочных продуктов определяется не только количеством полученной заквасочной микрофлоры, но также и способностью приживаться в кишечнике человека.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Косвенным показателем способности микроорганизмов приживаться в кишечнике является их устойчивость к фенолу, который всегда находится в содержимом кишечника. Штаммы </a:t>
            </a:r>
            <a:r>
              <a:rPr lang="ru-RU" dirty="0" err="1"/>
              <a:t>бифидобактерий</a:t>
            </a:r>
            <a:r>
              <a:rPr lang="ru-RU" dirty="0"/>
              <a:t> сильно различаются по этому свойству. Поэтому существует необходимость подбора </a:t>
            </a:r>
            <a:r>
              <a:rPr lang="ru-RU" dirty="0" err="1"/>
              <a:t>бифидобактерий</a:t>
            </a:r>
            <a:r>
              <a:rPr lang="ru-RU" dirty="0"/>
              <a:t> по данному признаку. Кроме того, необходимо подбирать </a:t>
            </a:r>
            <a:r>
              <a:rPr lang="ru-RU" dirty="0" err="1"/>
              <a:t>бифидобактерии</a:t>
            </a:r>
            <a:r>
              <a:rPr lang="ru-RU" dirty="0"/>
              <a:t> по их способности образовывать антибиотические вещества. В настоящее время определены следующие критерии подбора </a:t>
            </a:r>
            <a:r>
              <a:rPr lang="ru-RU" dirty="0" err="1"/>
              <a:t>бифидобактерий</a:t>
            </a:r>
            <a:r>
              <a:rPr lang="ru-RU" dirty="0"/>
              <a:t> в состав заквасок: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- продолжительность свертывания молока, ч;</a:t>
            </a:r>
          </a:p>
          <a:p>
            <a:r>
              <a:rPr lang="ru-RU" dirty="0"/>
              <a:t>- прирост титруемой кислотности за 24 ч, °Т;</a:t>
            </a:r>
          </a:p>
          <a:p>
            <a:r>
              <a:rPr lang="ru-RU" dirty="0"/>
              <a:t>- количество жизнеспособных клеток </a:t>
            </a:r>
            <a:r>
              <a:rPr lang="ru-RU" dirty="0" err="1"/>
              <a:t>бифидобактерий</a:t>
            </a:r>
            <a:r>
              <a:rPr lang="ru-RU" dirty="0"/>
              <a:t> в производственной закваске;</a:t>
            </a:r>
          </a:p>
          <a:p>
            <a:r>
              <a:rPr lang="ru-RU" dirty="0"/>
              <a:t>- антагонистическая активность по отношению к кишечной палочке;</a:t>
            </a:r>
          </a:p>
          <a:p>
            <a:r>
              <a:rPr lang="ru-RU" dirty="0"/>
              <a:t>- устойчивость к фенолу, </a:t>
            </a:r>
            <a:r>
              <a:rPr lang="ru-RU" dirty="0" err="1"/>
              <a:t>pH</a:t>
            </a:r>
            <a:r>
              <a:rPr lang="ru-RU" dirty="0"/>
              <a:t>;</a:t>
            </a:r>
          </a:p>
          <a:p>
            <a:r>
              <a:rPr lang="ru-RU" dirty="0"/>
              <a:t>- органолептические показатели сгустка.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 Специализированные лаборатории и </a:t>
            </a:r>
            <a:r>
              <a:rPr lang="ru-RU" dirty="0" err="1"/>
              <a:t>биофабрики</a:t>
            </a:r>
            <a:r>
              <a:rPr lang="ru-RU" dirty="0"/>
              <a:t> выпускают закваски в зависимости от их физического состояния и способа производства следующих видов: жидкие (обозначаются буквой Ж); сухие (обозначаются буквой С); замороженные (обозначаются буквой З); на плотных питательных средах (обозначаются буквами ПС).</a:t>
            </a:r>
          </a:p>
          <a:p>
            <a:r>
              <a:rPr lang="ru-RU" dirty="0"/>
              <a:t>В зависимости от количества жизнеспособных клеток и способа производства различают бактериальные закваски (БЗ) и бактериальные концентраты (БК).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При изготовлении бактериальных заквасок не производят концентрирование микробных клеток, поэтому количество жизнеспособных клеток в 1 см</a:t>
            </a:r>
            <a:r>
              <a:rPr lang="ru-RU" baseline="30000" dirty="0"/>
              <a:t>3</a:t>
            </a:r>
            <a:r>
              <a:rPr lang="ru-RU" dirty="0"/>
              <a:t> или 1 г заквасок составляет не более 10 млрд.</a:t>
            </a:r>
          </a:p>
          <a:p>
            <a:r>
              <a:rPr lang="ru-RU" dirty="0"/>
              <a:t>При изготовлении бактериальных концентратов проводят обязательное концентрирование микробной массы, поэтому численность жизнеспособных клеток в 1 см3 или 1 г концентрата составляет сотни миллиардов.</a:t>
            </a:r>
          </a:p>
          <a:p>
            <a:r>
              <a:rPr lang="ru-RU" dirty="0"/>
              <a:t>Жидкие закваски представляют собой чистые культуры, находящиеся в активном состоянии и выращенные в стерильном молоке. Срок годности их составляет 2 недели при температуре хранения 3–6 °С. При длительном транспортировании без соблюдения режима охлаждения активность культур, входящих в жидкие закваски, быстро снижается.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Микрофлора молока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сыром молоке даже при соблюдении санитарно-гигиенических условий его получения обычно обнаруживается некоторое количество бактерий. При несоблюдении условий доения молоко может быть обильно обсеменено микроорганизмами из-за инфицирования микробами, находящимися на поверхности вымени, попадающими из протоков молочной железы, с рук </a:t>
            </a:r>
            <a:r>
              <a:rPr lang="ru-RU" dirty="0" smtClean="0"/>
              <a:t>доильщиков</a:t>
            </a:r>
            <a:r>
              <a:rPr lang="ru-RU" dirty="0"/>
              <a:t>, с доильной аппаратуры и посуды, из воздуха и т. д. По данным ВНИМИ, в сборном молоке, отобранном непосредственно на фермах, общее количество бактерий колеблется от 4,6· 10</a:t>
            </a:r>
            <a:r>
              <a:rPr lang="ru-RU" baseline="30000" dirty="0"/>
              <a:t>4</a:t>
            </a:r>
            <a:r>
              <a:rPr lang="ru-RU" dirty="0"/>
              <a:t> до 1,2· 10</a:t>
            </a:r>
            <a:r>
              <a:rPr lang="ru-RU" baseline="30000" dirty="0"/>
              <a:t>6</a:t>
            </a:r>
            <a:r>
              <a:rPr lang="ru-RU" dirty="0"/>
              <a:t> в 1 см</a:t>
            </a:r>
            <a:r>
              <a:rPr lang="ru-RU" baseline="30000" dirty="0"/>
              <a:t>3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 целью повышения сроков хранения заквасок, их активности и увеличения в заквасках количества бактериальных клеток вырабатываются сухие закваски, а также жидкий и сухой бактериальный концентрат. Жидкий бактериальный концентрат приготавливается путем культивирования молочнокислых бактерий в питательной среде, их концентрирования (</a:t>
            </a:r>
            <a:r>
              <a:rPr lang="ru-RU" dirty="0" err="1"/>
              <a:t>центрифужным</a:t>
            </a:r>
            <a:r>
              <a:rPr lang="ru-RU" dirty="0"/>
              <a:t> способом) и смешивания полученной биомассы с защитной средой.</a:t>
            </a:r>
          </a:p>
          <a:p>
            <a:r>
              <a:rPr lang="ru-RU" dirty="0"/>
              <a:t>Сухой бактериальный концентрат вырабатывается из жидкого препарата (с защитной средой) путем его сублимационной сушки.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Способ сублимационной сушки заключается в высушивании бактериального препарата в замороженном состоянии при глубоком вакууме. При этом содержание микробных клеток в 1 г сухого бактериального препарата повышается до сотен миллиардов клеток, а срок хранения увеличивается до 4 мес.</a:t>
            </a:r>
          </a:p>
          <a:p>
            <a:r>
              <a:rPr lang="ru-RU" dirty="0"/>
              <a:t>Сухие закваски вырабатывают из жидких путем их сушки методом распыления или сублимации. При производстве сухих заквасок с помощью распылительных сушилок активность чистых культур сохраняется до 3 мес. При сублимационном способе сушки </a:t>
            </a:r>
            <a:r>
              <a:rPr lang="ru-RU" dirty="0" err="1"/>
              <a:t>сохраняемость</a:t>
            </a:r>
            <a:r>
              <a:rPr lang="ru-RU" dirty="0"/>
              <a:t> живых клеток достигает 90% в течение нескольких месяцев и даже лет.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Сухие бактериальные закваски и концентраты в отличие от жидких являются наиболее транспортабельными и могут сохраняться в течение длительного времени. При использовании сухого бактериального концентрата упрощается схема приготовления заквасок беспересадочным способам. Сухой бактериальный концентрат активизируется путем растворения его в стерилизованном обезжиренном молоке и выдержки в течение 1,5–5 ч при оптимальной температуре развития бактериальных клеток. После активации бактериальный препарат направляется непосредственно в производство или для получения первичной производственной закваски, приготовленной на пастеризованном молоке.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состав закваски для изготовления простокваши обыкновенной, сметаны и творога входят </a:t>
            </a:r>
            <a:r>
              <a:rPr lang="ru-RU" dirty="0" err="1"/>
              <a:t>мезофильные</a:t>
            </a:r>
            <a:r>
              <a:rPr lang="ru-RU" dirty="0"/>
              <a:t> </a:t>
            </a:r>
            <a:r>
              <a:rPr lang="ru-RU" dirty="0" err="1"/>
              <a:t>гомоферментативные</a:t>
            </a:r>
            <a:r>
              <a:rPr lang="ru-RU" dirty="0"/>
              <a:t> молочнокислые стрептококки (S. </a:t>
            </a:r>
            <a:r>
              <a:rPr lang="ru-RU" dirty="0" err="1"/>
              <a:t>lactis</a:t>
            </a:r>
            <a:r>
              <a:rPr lang="ru-RU" dirty="0"/>
              <a:t>, S. </a:t>
            </a:r>
            <a:r>
              <a:rPr lang="ru-RU" dirty="0" err="1"/>
              <a:t>cremoris</a:t>
            </a:r>
            <a:r>
              <a:rPr lang="ru-RU" dirty="0"/>
              <a:t>) и </a:t>
            </a:r>
            <a:r>
              <a:rPr lang="ru-RU" dirty="0" err="1"/>
              <a:t>ароматообразующие</a:t>
            </a:r>
            <a:r>
              <a:rPr lang="ru-RU" dirty="0"/>
              <a:t> стрептококки (</a:t>
            </a:r>
            <a:r>
              <a:rPr lang="ru-RU" dirty="0" err="1"/>
              <a:t>S.Jactis</a:t>
            </a:r>
            <a:r>
              <a:rPr lang="ru-RU" dirty="0"/>
              <a:t> </a:t>
            </a:r>
            <a:r>
              <a:rPr lang="ru-RU" dirty="0" err="1"/>
              <a:t>subsp</a:t>
            </a:r>
            <a:r>
              <a:rPr lang="ru-RU" dirty="0"/>
              <a:t>. </a:t>
            </a:r>
            <a:r>
              <a:rPr lang="ru-RU" dirty="0" err="1"/>
              <a:t>diacetylactis</a:t>
            </a:r>
            <a:r>
              <a:rPr lang="ru-RU" dirty="0"/>
              <a:t>).</a:t>
            </a:r>
          </a:p>
          <a:p>
            <a:r>
              <a:rPr lang="ru-RU" dirty="0"/>
              <a:t>При изготовлении творога, кроме закваски, применяют сычужный фермент, который активизирует процесс. Иногда творог вырабатывают из </a:t>
            </a:r>
            <a:r>
              <a:rPr lang="ru-RU" dirty="0" err="1"/>
              <a:t>непастеризованного</a:t>
            </a:r>
            <a:r>
              <a:rPr lang="ru-RU" dirty="0"/>
              <a:t> молока. Такой творог предназначен лишь для изготовления изделий, подвергающихся перед употреблением термической обработке в связи с возможным размножением в нем возбудителей пищевой интоксикации – стафилококков, находящихся обычно в сыром молоке.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 производстве Любительской сметаны используют смесь двух заквасок </a:t>
            </a:r>
            <a:r>
              <a:rPr lang="ru-RU" dirty="0" err="1"/>
              <a:t>мезофильного</a:t>
            </a:r>
            <a:r>
              <a:rPr lang="ru-RU" dirty="0"/>
              <a:t> стрептококка (S. </a:t>
            </a:r>
            <a:r>
              <a:rPr lang="ru-RU" dirty="0" err="1"/>
              <a:t>lactis</a:t>
            </a:r>
            <a:r>
              <a:rPr lang="ru-RU" dirty="0"/>
              <a:t>) и термофильного (S. </a:t>
            </a:r>
            <a:r>
              <a:rPr lang="ru-RU" dirty="0" err="1"/>
              <a:t>thermophilus</a:t>
            </a:r>
            <a:r>
              <a:rPr lang="ru-RU" dirty="0"/>
              <a:t>) в равных количествах.</a:t>
            </a:r>
          </a:p>
          <a:p>
            <a:r>
              <a:rPr lang="ru-RU" dirty="0" smtClean="0"/>
              <a:t>При </a:t>
            </a:r>
            <a:r>
              <a:rPr lang="ru-RU" dirty="0"/>
              <a:t>хранении этих продуктов в них могут развиваться дрожжи, уксуснокислые бактерии и плесени, попадающие в продукт извне (с производственного оборудования, рук и одежды рабочих, из воздуха). При этом появляются дефекты вкуса и запаха продуктов, а также другие виды порчи.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При развитии дрожжей, </a:t>
            </a:r>
            <a:r>
              <a:rPr lang="ru-RU" dirty="0" err="1"/>
              <a:t>сбраживающих</a:t>
            </a:r>
            <a:r>
              <a:rPr lang="ru-RU" dirty="0"/>
              <a:t> молочный сахар, может происходить вспучивание продукта (за счет газообразования) и проявляться </a:t>
            </a:r>
            <a:r>
              <a:rPr lang="ru-RU" dirty="0" err="1"/>
              <a:t>спиртовый</a:t>
            </a:r>
            <a:r>
              <a:rPr lang="ru-RU" dirty="0"/>
              <a:t> привкус. Одним из распространенных дефектов сметаны, и особенно свежего творога, является излишняя кислотность, обусловленная развитием термофильных молочнокислых палочек. Творог нередко </a:t>
            </a:r>
            <a:r>
              <a:rPr lang="ru-RU" dirty="0" err="1"/>
              <a:t>ослизняется</a:t>
            </a:r>
            <a:r>
              <a:rPr lang="ru-RU" dirty="0"/>
              <a:t> в результате развития слизеобразующих рас молочнокислых стрептококков.</a:t>
            </a:r>
          </a:p>
          <a:p>
            <a:r>
              <a:rPr lang="ru-RU" dirty="0"/>
              <a:t>При интенсивном развитии уксуснокислых бактерий появляется тягучесть сгустка.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Среди плесеней основным возбудителем порчи является молочная плесень (</a:t>
            </a:r>
            <a:r>
              <a:rPr lang="ru-RU" dirty="0" err="1"/>
              <a:t>Oidium</a:t>
            </a:r>
            <a:r>
              <a:rPr lang="ru-RU" dirty="0"/>
              <a:t> </a:t>
            </a:r>
            <a:r>
              <a:rPr lang="ru-RU" dirty="0" err="1"/>
              <a:t>lactis</a:t>
            </a:r>
            <a:r>
              <a:rPr lang="ru-RU" dirty="0"/>
              <a:t>), растущая на поверхности продукта в виде толстой, бархатистой пленки кремового цвета. При этом ощущается прогорклость продукта, посторонний неприятный запах, так как этот гриб обладает высокой протеолитической и </a:t>
            </a:r>
            <a:r>
              <a:rPr lang="ru-RU" dirty="0" err="1"/>
              <a:t>липолитической</a:t>
            </a:r>
            <a:r>
              <a:rPr lang="ru-RU" dirty="0"/>
              <a:t> способностью.</a:t>
            </a:r>
          </a:p>
          <a:p>
            <a:r>
              <a:rPr lang="ru-RU" dirty="0"/>
              <a:t>Для изготовления болгарской простокваши (йогурта) используется симбиотическая закваска, содержащая термофильный молочнокислый стрептококк (S. </a:t>
            </a:r>
            <a:r>
              <a:rPr lang="ru-RU" dirty="0" err="1"/>
              <a:t>thermophilus</a:t>
            </a:r>
            <a:r>
              <a:rPr lang="ru-RU" dirty="0"/>
              <a:t>) и болгарскую палочку (</a:t>
            </a:r>
            <a:r>
              <a:rPr lang="ru-RU" dirty="0" err="1"/>
              <a:t>Lactobacillus</a:t>
            </a:r>
            <a:r>
              <a:rPr lang="ru-RU" dirty="0"/>
              <a:t> </a:t>
            </a:r>
            <a:r>
              <a:rPr lang="ru-RU" dirty="0" err="1"/>
              <a:t>bulgaricus</a:t>
            </a:r>
            <a:r>
              <a:rPr lang="ru-RU" dirty="0"/>
              <a:t>) в определенном соотношении. Болгарская палочка обогащает аромат простокваши, а термофильный стрептококк смягчает ее вкус.</a:t>
            </a:r>
          </a:p>
          <a:p>
            <a:r>
              <a:rPr lang="ru-RU" dirty="0"/>
              <a:t>Близкой к болгарской простокваше по способу приготовления является южная простокваша.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Ацидофильная простокваша – продукт, также близкий к болгарской простокваше, но в состав закваски, кроме термофильного молочнокислого стрептококка, входит ацидофильная палочка (L. </a:t>
            </a:r>
            <a:r>
              <a:rPr lang="ru-RU" dirty="0" err="1"/>
              <a:t>acidophilus</a:t>
            </a:r>
            <a:r>
              <a:rPr lang="ru-RU" dirty="0"/>
              <a:t>). Для получения необходимой консистенции продукта используют слизеобразующие и не образующие слизи расы ацидофильной палочки.</a:t>
            </a:r>
          </a:p>
          <a:p>
            <a:r>
              <a:rPr lang="ru-RU" dirty="0"/>
              <a:t>Ацидофильное молоко и ацидофильную пасту готовят на закваске ацидофильной палочки в определенном соотношении слизистых и </a:t>
            </a:r>
            <a:r>
              <a:rPr lang="ru-RU" dirty="0" err="1"/>
              <a:t>неслизистых</a:t>
            </a:r>
            <a:r>
              <a:rPr lang="ru-RU" dirty="0"/>
              <a:t> рас.</a:t>
            </a:r>
          </a:p>
          <a:p>
            <a:r>
              <a:rPr lang="ru-RU" dirty="0"/>
              <a:t>Для ацидофилина применяют смесь трех заквасок: закваски ацидофильной палочки, закваски для творога и кефирной закваски в соотношении 1:1:1.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Ацидофильные продукты имеют лечебное значение. Ацидофильная палочка способна вырабатывать антибиотические вещества, Подавляющие развитие многих гнилостных бактерий и возбудителей кишечных инфекций.</a:t>
            </a:r>
          </a:p>
          <a:p>
            <a:r>
              <a:rPr lang="ru-RU" dirty="0"/>
              <a:t>При выработке кефира используют не чистые культуры микроорганизмов, а естественную симбиотическую грибковую закваску – пастеризованное молоко, сквашенное так называемым кефирным грибком. Микрофлора его разнообразна и полностью не установлена. Кефирный грибок имеет неправильную форму, складчатую или бугристую поверхность, упругую консистенцию.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Основная роль в процессе сквашивания и созревания кефира принадлежит </a:t>
            </a:r>
            <a:r>
              <a:rPr lang="ru-RU" dirty="0" err="1">
                <a:hlinkClick r:id="rId2"/>
              </a:rPr>
              <a:t>мезофильным</a:t>
            </a:r>
            <a:r>
              <a:rPr lang="ru-RU" dirty="0"/>
              <a:t> гомо- и </a:t>
            </a:r>
            <a:r>
              <a:rPr lang="ru-RU" dirty="0" err="1"/>
              <a:t>гетероферментативным</a:t>
            </a:r>
            <a:r>
              <a:rPr lang="ru-RU" dirty="0"/>
              <a:t> молочнокислым стрептококкам и дрожжам. Некоторое значение имеют термофильные молочнокислые палочки и уксуснокислые бактерии. Последние, как и дрожжи, повышают активность молочнокислых бактерий.</a:t>
            </a:r>
          </a:p>
          <a:p>
            <a:r>
              <a:rPr lang="ru-RU" dirty="0"/>
              <a:t>Кефир является, таким образом, продуктом комбинированного брожения: молочнокислого и спиртового. Содержание спирта может быть до 0,2–0,6 % (в зависимости от длительности созревания). Образующийся углекислый газ придает продукту освежающий вкус. Выпускаемый промышленностью кефир массового потребления содержит алкоголя очень мало – сотые доли процента.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Микрофлора свежего молока разнообразна. В нем обнаруживают бактерии молочнокислые, </a:t>
            </a:r>
            <a:r>
              <a:rPr lang="ru-RU" dirty="0" err="1"/>
              <a:t>маслянокислые</a:t>
            </a:r>
            <a:r>
              <a:rPr lang="ru-RU" dirty="0"/>
              <a:t>, группы кишечной палочки, гнилостные и </a:t>
            </a:r>
            <a:r>
              <a:rPr lang="ru-RU" dirty="0">
                <a:hlinkClick r:id="rId2"/>
              </a:rPr>
              <a:t>энтерококки</a:t>
            </a:r>
            <a:r>
              <a:rPr lang="ru-RU" dirty="0"/>
              <a:t>, а также дрожжи. Среди них имеются микроорганизмы, способные вызывать различные пороки молока, например </a:t>
            </a:r>
            <a:r>
              <a:rPr lang="ru-RU" dirty="0" err="1"/>
              <a:t>прогоркание</a:t>
            </a:r>
            <a:r>
              <a:rPr lang="ru-RU" dirty="0"/>
              <a:t>, посторонние привкусы и запахи, изменение цвета (посинение, покраснение), тягучесть. Могут встречаться и возбудители различных инфекционных заболеваний (</a:t>
            </a:r>
            <a:r>
              <a:rPr lang="ru-RU" dirty="0">
                <a:hlinkClick r:id="rId3"/>
              </a:rPr>
              <a:t>дизентерии</a:t>
            </a:r>
            <a:r>
              <a:rPr lang="ru-RU" dirty="0"/>
              <a:t>, </a:t>
            </a:r>
            <a:r>
              <a:rPr lang="ru-RU" dirty="0">
                <a:hlinkClick r:id="rId4"/>
              </a:rPr>
              <a:t>брюшного тифа</a:t>
            </a:r>
            <a:r>
              <a:rPr lang="ru-RU" dirty="0"/>
              <a:t>, </a:t>
            </a:r>
            <a:r>
              <a:rPr lang="ru-RU" dirty="0">
                <a:hlinkClick r:id="rId5"/>
              </a:rPr>
              <a:t>бруцеллеза</a:t>
            </a:r>
            <a:r>
              <a:rPr lang="ru-RU" dirty="0"/>
              <a:t>, </a:t>
            </a:r>
            <a:r>
              <a:rPr lang="ru-RU" dirty="0">
                <a:hlinkClick r:id="rId6"/>
              </a:rPr>
              <a:t>туберкулеза </a:t>
            </a:r>
            <a:r>
              <a:rPr lang="ru-RU" dirty="0"/>
              <a:t>и др.) и пищевых отравлений (</a:t>
            </a:r>
            <a:r>
              <a:rPr lang="ru-RU" dirty="0">
                <a:hlinkClick r:id="rId7"/>
              </a:rPr>
              <a:t>золотистый стафилококк</a:t>
            </a:r>
            <a:r>
              <a:rPr lang="ru-RU" dirty="0"/>
              <a:t>, </a:t>
            </a:r>
            <a:r>
              <a:rPr lang="ru-RU" dirty="0">
                <a:hlinkClick r:id="rId8"/>
              </a:rPr>
              <a:t>сальмонеллы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Кумыс готовят из кобыльего молока. Приготовление кумыса, как и кефира, основано на молочнокислом и спиртовом брожениях.</a:t>
            </a:r>
          </a:p>
          <a:p>
            <a:r>
              <a:rPr lang="ru-RU" dirty="0"/>
              <a:t>Кобылье молоко отличается от коровьего более высоким содержанием лактозы, растворенных азотистых соединений и витаминов, особенно витамина С, но в нем меньше жира.</a:t>
            </a:r>
          </a:p>
          <a:p>
            <a:r>
              <a:rPr lang="ru-RU" dirty="0"/>
              <a:t>При сквашивании кобыльего молока казеин выпадает в виде очень мелких хлопьев. В состав закваски входят термофильные молочнокислые бактерии (болгарская и ацидофильная палочки) и дрожжи, </a:t>
            </a:r>
            <a:r>
              <a:rPr lang="ru-RU" dirty="0" err="1"/>
              <a:t>сбраживающие</a:t>
            </a:r>
            <a:r>
              <a:rPr lang="ru-RU" dirty="0"/>
              <a:t> лактозу и обладающие </a:t>
            </a:r>
            <a:r>
              <a:rPr lang="ru-RU" dirty="0" err="1"/>
              <a:t>антиобитиче-ской</a:t>
            </a:r>
            <a:r>
              <a:rPr lang="ru-RU" dirty="0"/>
              <a:t> активностью. Спиртовое брожение протекает активно; количество спирта достигает 2–2,5 %.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настоящее время готовят кумыс и из коровьего молока.</a:t>
            </a:r>
          </a:p>
          <a:p>
            <a:r>
              <a:rPr lang="ru-RU" dirty="0"/>
              <a:t>В зависимости от продолжительности сквашивания и степени созревания получают кумыс разной степени кислотности и с различным содержанием спирта.</a:t>
            </a:r>
          </a:p>
          <a:p>
            <a:r>
              <a:rPr lang="ru-RU" dirty="0"/>
              <a:t>В состав закваски для ряженки входят термофильный молочнокислый стрептококк (S. </a:t>
            </a:r>
            <a:r>
              <a:rPr lang="ru-RU" dirty="0" err="1"/>
              <a:t>thermophilus</a:t>
            </a:r>
            <a:r>
              <a:rPr lang="ru-RU" dirty="0"/>
              <a:t>) и в небольшом количестве болгарская палочка. Ряженка вырабатывается из смеси молока и сливок. Смесь перед заквашиванием нагревается до 95 °С в течение 2–3 ч, в результате чего она приобретает цвет и вкус топленого молока.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dirty="0"/>
              <a:t>Имеются и другие Кисломолочные продукты, которые изготовляют на так называемых естественных заквасках – молоко заквашивается сгустком (остатком) предыдущей выработки. В этом сгустке находятся специфические активные молочнокислые бактерии, часто еще и дрожжи. Примером могут служить различные национальные молочнокислые напитки, например чал, мацони, </a:t>
            </a:r>
            <a:r>
              <a:rPr lang="ru-RU" dirty="0" err="1"/>
              <a:t>курунга</a:t>
            </a:r>
            <a:r>
              <a:rPr lang="ru-RU"/>
              <a:t>, айран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В свежем молоке содержатся бактерицидные вещества – </a:t>
            </a:r>
            <a:r>
              <a:rPr lang="ru-RU" dirty="0" err="1"/>
              <a:t>лактенины</a:t>
            </a:r>
            <a:r>
              <a:rPr lang="ru-RU" dirty="0"/>
              <a:t>, которые в первые часы после дойки задерживают развитие в молоке бактерий, а многие из них даже гибнут. Период времени, в течение которого сохраняются бактерицидные свойства молока, называют бактерицидной фазой. Бактерицидность молока со временем снижается и тем быстрее, чем больше в молоке бактерий и выше его температура.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Свежевыдоенное молоко имеет температуру около 35 </a:t>
            </a:r>
            <a:r>
              <a:rPr lang="ru-RU" baseline="30000" dirty="0"/>
              <a:t>0</a:t>
            </a:r>
            <a:r>
              <a:rPr lang="ru-RU" dirty="0"/>
              <a:t>С. При 30 °С бактерицидная фаза молока с небольшой исходной обсемененностью продолжается до 3 ч, при 20 °С – до 6, при 10 °С– до 20, при 5 °С– до 36, при 0 °С – 48 ч. При одной и той же температуре выдержки бактерицидная фаза будет значительно короче, если молоко обильно обсеменено микробами. Так, в молоке с исходной бактериальной обсемененностью 10</a:t>
            </a:r>
            <a:r>
              <a:rPr lang="ru-RU" baseline="30000" dirty="0"/>
              <a:t>4 </a:t>
            </a:r>
            <a:r>
              <a:rPr lang="ru-RU" dirty="0"/>
              <a:t>в 1 см</a:t>
            </a:r>
            <a:r>
              <a:rPr lang="ru-RU" baseline="30000" dirty="0"/>
              <a:t>3</a:t>
            </a:r>
            <a:r>
              <a:rPr lang="ru-RU" dirty="0"/>
              <a:t> бактерицидная фаза при 3–5 °С длится 24 ч и более, а при содержании в 1 см</a:t>
            </a:r>
            <a:r>
              <a:rPr lang="ru-RU" baseline="30000" dirty="0"/>
              <a:t>3</a:t>
            </a:r>
            <a:r>
              <a:rPr lang="ru-RU" dirty="0"/>
              <a:t> 10</a:t>
            </a:r>
            <a:r>
              <a:rPr lang="ru-RU" baseline="30000" dirty="0"/>
              <a:t>6</a:t>
            </a:r>
            <a:r>
              <a:rPr lang="ru-RU" dirty="0"/>
              <a:t> бактерий – только 3–6 ч. Чтобы удлинить бактерицидную фазу молока, необходимо возможно скорее охладить его по крайней мере до 10 °С.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Если молоко сохранять при температуре выше 10–8 °С, то уже в первые часы после бактерицидной фазы в нем начинают развиваться различные бактерии. Этот период называется фазой смешанной микрофлоры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К концу этой фазы развиваются в основном молочнокислые бактерии, в связи с чем начинает повышаться кислотность молока. По мере накопления молочной кислоты развитие других бактерий, особенно гнилостных, подавляется. Некоторые из них даже отмирают и наступает преимущество молочнокислых бактерий – фаза молочнокислых бактерий; молоко </a:t>
            </a:r>
            <a:r>
              <a:rPr lang="ru-RU" dirty="0" smtClean="0"/>
              <a:t>при </a:t>
            </a:r>
            <a:r>
              <a:rPr lang="ru-RU" dirty="0"/>
              <a:t>этом сквашивается.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Если молоко сохранять при температуре выше 10–8 °С, то уже в первые часы после бактерицидной фазы в нем начинают развиваться различные бактерии. Этот период называется фазой смешанной микрофлоры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К концу этой фазы развиваются в основном молочнокислые бактерии, в связи с чем начинает повышаться кислотность молока. По мере накопления молочной кислоты развитие других бактерий, особенно гнилостных, подавляется. Некоторые из них даже отмирают и наступает преимущество молочнокислых бактерий – фаза молочнокислых бактерий; молоко при. этом сквашивается.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молоке, сохраняемом при температуре ниже 10–8 °С, молочнокислые бактерии почти не размножаются, что способствует развитию (хотя и медленному) холодоустойчивых бактерий, чаще рода </a:t>
            </a:r>
            <a:r>
              <a:rPr lang="ru-RU" dirty="0" err="1"/>
              <a:t>Pseudomonas</a:t>
            </a:r>
            <a:r>
              <a:rPr lang="ru-RU" dirty="0"/>
              <a:t>, способных вызывать разложение белков и жира; при этом молоко приобретает горький вкус.</a:t>
            </a:r>
          </a:p>
          <a:p>
            <a:r>
              <a:rPr lang="ru-RU" dirty="0"/>
              <a:t>Основным показателем оценки качества сырого молока является его общая бактериальная обсемененность. В нашей стране она определяется косвенным методом – по </a:t>
            </a:r>
            <a:r>
              <a:rPr lang="ru-RU" dirty="0" err="1"/>
              <a:t>редуктазной</a:t>
            </a:r>
            <a:r>
              <a:rPr lang="ru-RU" dirty="0"/>
              <a:t> пробе, т. е. по времени восстановления индикатора (метиленовой сини или </a:t>
            </a:r>
            <a:r>
              <a:rPr lang="ru-RU" dirty="0" err="1"/>
              <a:t>резазурина</a:t>
            </a:r>
            <a:r>
              <a:rPr lang="ru-RU" dirty="0"/>
              <a:t>), внесенного в пробу молока.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Целью </a:t>
            </a:r>
            <a:r>
              <a:rPr lang="ru-RU" dirty="0" smtClean="0">
                <a:hlinkClick r:id="rId2"/>
              </a:rPr>
              <a:t>пастеризации</a:t>
            </a:r>
            <a:r>
              <a:rPr lang="ru-RU" dirty="0" smtClean="0"/>
              <a:t> молока является уничтожение в нем болезнетворных бактерий и возможно более полное снижение общей обсемененности сапрофитными бактериями. </a:t>
            </a:r>
            <a:r>
              <a:rPr lang="ru-RU" dirty="0"/>
              <a:t>При пастеризации сохраняется некоторое количество вегетативных клеток термофильных и термостойких бактерий, а также бактериальные споры. В остаточной микрофлоре молока обнаруживаются главным образом молочнокислые стрептококки фекального происхождения (энтерококки), в небольших количествах споровые палочки и микрококки.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1946</Words>
  <Application>Microsoft Office PowerPoint</Application>
  <PresentationFormat>Экран (4:3)</PresentationFormat>
  <Paragraphs>67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Микробиология молока и молочных продуктов</vt:lpstr>
      <vt:lpstr>Микрофлора молока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Микрофлора кисломолочных продуктов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Микробиология молока и молочных продуктов</dc:title>
  <dc:creator>Анна</dc:creator>
  <cp:lastModifiedBy>Анна</cp:lastModifiedBy>
  <cp:revision>4</cp:revision>
  <dcterms:created xsi:type="dcterms:W3CDTF">2019-11-28T19:55:12Z</dcterms:created>
  <dcterms:modified xsi:type="dcterms:W3CDTF">2019-11-28T20:28:50Z</dcterms:modified>
</cp:coreProperties>
</file>