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C7C70-3F2F-4629-9D23-765C8DB30D1E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DD4FE-6851-4E25-9928-E4776811C6E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u="sng" dirty="0"/>
              <a:t>2. Основы питания растений в связи с применением удобрений </a:t>
            </a:r>
            <a:endParaRPr lang="ru-RU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2643182"/>
            <a:ext cx="7500990" cy="3571900"/>
          </a:xfrm>
        </p:spPr>
        <p:txBody>
          <a:bodyPr>
            <a:normAutofit fontScale="77500" lnSpcReduction="20000"/>
          </a:bodyPr>
          <a:lstStyle/>
          <a:p>
            <a:pPr marL="514350" indent="-51435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Химический </a:t>
            </a:r>
            <a:r>
              <a:rPr lang="ru-RU" dirty="0">
                <a:solidFill>
                  <a:schemeClr val="tx1"/>
                </a:solidFill>
              </a:rPr>
              <a:t>состав растений. Содержание и роль макро- и микроэлементов в питании растений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2. Современные представления о поступлении питательных элементов в растения. 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3. Влияние </a:t>
            </a:r>
            <a:r>
              <a:rPr lang="ru-RU" dirty="0">
                <a:solidFill>
                  <a:schemeClr val="tx1"/>
                </a:solidFill>
              </a:rPr>
              <a:t>условий выращивания сельскохозяйственных культур на поступление элементов питания.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6143668"/>
          </a:xfrm>
        </p:spPr>
        <p:txBody>
          <a:bodyPr>
            <a:normAutofit/>
          </a:bodyPr>
          <a:lstStyle/>
          <a:p>
            <a:r>
              <a:rPr lang="ru-RU" i="1" u="sng" dirty="0"/>
              <a:t>Воздушное питание.</a:t>
            </a:r>
            <a:r>
              <a:rPr lang="ru-RU" dirty="0"/>
              <a:t> Сущность воздушного питания сводится к процессу фотосинтеза, то есть к усвоению на свету углекислого газа атмосферы и образованию органического вещества при помощи хлорофилла. Процесс фотосинтеза сводится в общем к следующей формуле: </a:t>
            </a:r>
            <a:endParaRPr lang="ru-RU" dirty="0" smtClean="0"/>
          </a:p>
          <a:p>
            <a:endParaRPr lang="ru-RU" dirty="0"/>
          </a:p>
          <a:p>
            <a:pPr algn="ctr">
              <a:buNone/>
            </a:pPr>
            <a:r>
              <a:rPr lang="ru-RU" sz="2800" dirty="0"/>
              <a:t>6 СО</a:t>
            </a:r>
            <a:r>
              <a:rPr lang="ru-RU" sz="2800" baseline="-25000" dirty="0"/>
              <a:t>2</a:t>
            </a:r>
            <a:r>
              <a:rPr lang="ru-RU" sz="2800" dirty="0"/>
              <a:t> + 6 Н</a:t>
            </a:r>
            <a:r>
              <a:rPr lang="ru-RU" sz="2800" baseline="-25000" dirty="0"/>
              <a:t>2</a:t>
            </a:r>
            <a:r>
              <a:rPr lang="ru-RU" sz="2800" dirty="0"/>
              <a:t>О свет + хлорофилл → С</a:t>
            </a:r>
            <a:r>
              <a:rPr lang="ru-RU" sz="2800" baseline="-25000" dirty="0"/>
              <a:t>6</a:t>
            </a:r>
            <a:r>
              <a:rPr lang="ru-RU" sz="2800" dirty="0"/>
              <a:t>Н</a:t>
            </a:r>
            <a:r>
              <a:rPr lang="ru-RU" sz="2800" baseline="-25000" dirty="0"/>
              <a:t>12</a:t>
            </a:r>
            <a:r>
              <a:rPr lang="ru-RU" sz="2800" dirty="0"/>
              <a:t>О</a:t>
            </a:r>
            <a:r>
              <a:rPr lang="ru-RU" sz="2800" baseline="-25000" dirty="0"/>
              <a:t>6</a:t>
            </a:r>
            <a:r>
              <a:rPr lang="ru-RU" sz="2800" dirty="0"/>
              <a:t>+ 6 О</a:t>
            </a:r>
            <a:r>
              <a:rPr lang="ru-RU" sz="2800" baseline="-25000" dirty="0"/>
              <a:t>2</a:t>
            </a:r>
            <a:r>
              <a:rPr lang="ru-RU" sz="2800"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14446"/>
          </a:xfrm>
        </p:spPr>
        <p:txBody>
          <a:bodyPr>
            <a:normAutofit/>
          </a:bodyPr>
          <a:lstStyle/>
          <a:p>
            <a:r>
              <a:rPr lang="ru-RU" sz="3100" i="1" u="sng" dirty="0" smtClean="0"/>
              <a:t>Корневое питание.</a:t>
            </a:r>
            <a:r>
              <a:rPr lang="ru-RU" sz="3100" dirty="0" smtClean="0"/>
              <a:t> Питание идет через корневую систему.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Согласно </a:t>
            </a:r>
            <a:r>
              <a:rPr lang="ru-RU" dirty="0"/>
              <a:t>современным представлениям, процесс поглощения происходит не просто </a:t>
            </a:r>
            <a:r>
              <a:rPr lang="ru-RU" dirty="0" smtClean="0"/>
              <a:t>путем </a:t>
            </a:r>
            <a:r>
              <a:rPr lang="ru-RU" dirty="0"/>
              <a:t>пассивного всасывания корнями почвенного раствора вместе с содержавшимися в </a:t>
            </a:r>
            <a:r>
              <a:rPr lang="ru-RU" dirty="0" smtClean="0"/>
              <a:t>нем </a:t>
            </a:r>
            <a:r>
              <a:rPr lang="ru-RU" dirty="0"/>
              <a:t>солями, а является </a:t>
            </a:r>
            <a:r>
              <a:rPr lang="ru-RU" i="1" u="sng" dirty="0"/>
              <a:t>активным физиологическим процессом</a:t>
            </a:r>
            <a:r>
              <a:rPr lang="ru-RU" dirty="0"/>
              <a:t>, который обязательно требует затрат энергии и неразрывно связан с процессами фотосинтеза, дыхания и обмена веществ.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u="sng" dirty="0" smtClean="0"/>
              <a:t>Некорневое питание.</a:t>
            </a:r>
            <a:r>
              <a:rPr lang="ru-RU" sz="2800" dirty="0" smtClean="0"/>
              <a:t> Частично элементы питания поступают в растение через листья.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Полагали</a:t>
            </a:r>
            <a:r>
              <a:rPr lang="ru-RU" dirty="0"/>
              <a:t>, что при таком питании можно сильно влиять на фотосинтез и другие процессы образования органических веществ в растениях, которые больше всего необходимы в данный момент.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только </a:t>
            </a:r>
            <a:r>
              <a:rPr lang="ru-RU" dirty="0"/>
              <a:t>некорневым питанием добиться нормального роста культур невозможно. Наиболее перспективно некорневое питание растений микроэлементами, которых требуется немного.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cf2.ppt-online.org/files2/slide/1/1bez3SKyYfuFQpk4dJ2CLZiAIgaslWMND0mhtxvGqH/slide-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3"/>
            <a:ext cx="8501122" cy="6367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14282" y="142852"/>
            <a:ext cx="8358246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Поглощение питательных веществ зависит </a:t>
            </a: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влажности почвы и воздуха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током воды идет поступление и передвижение питательных веществ в растении. Оптимальные условия увлажнения улучшают общее физиологическое состояние растений, хорошо развивается корневая система, улучшается поглотительная способность корней.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Оптимальные условия увлажнения в полевых условиях составляют 60-70% от полной влагоемкости.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3143248"/>
            <a:ext cx="8501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Температура воздуха и почвы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При благоприятных температурных условиях происходит мобилизация почвенного плодородия, переход питательных веществ в усвояемую форму.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температуре почвы 10-25°С отмечается максимальное поступление питательных веществ.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1"/>
            <a:ext cx="8358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/>
              <a:t>Освещенность</a:t>
            </a:r>
            <a:r>
              <a:rPr lang="ru-RU" dirty="0"/>
              <a:t> влияет на процесс фотосинтеза, фотосинтез – на поглотительную способность корней.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При </a:t>
            </a:r>
            <a:r>
              <a:rPr lang="ru-RU" dirty="0"/>
              <a:t>оптимальной освещенности улучшается поступление фосфора, молибдена, магния, кальция, нитратов, аммиака, серы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При слабой освещенности резко снижается поступление фосфора и возрастает калия.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Применение </a:t>
            </a:r>
            <a:r>
              <a:rPr lang="ru-RU" dirty="0"/>
              <a:t>повышенных доз азота и фосфора под культурные растения целесообразно только в условиях высокой интенсивности освещения, а калия – при недостатке освещения. </a:t>
            </a:r>
          </a:p>
        </p:txBody>
      </p:sp>
      <p:pic>
        <p:nvPicPr>
          <p:cNvPr id="22530" name="Picture 2" descr="https://elpromenergo-centr.pulscen.ru/system/images/localized/000/010/391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571876"/>
            <a:ext cx="3857652" cy="3071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i="1" u="sng" dirty="0"/>
              <a:t>Концентрация почвенного раствора</a:t>
            </a:r>
            <a:r>
              <a:rPr lang="ru-RU" dirty="0"/>
              <a:t>, соотношение элементов минерального питания в почве обуславливают слабое или хорошее питание растений. </a:t>
            </a:r>
            <a:endParaRPr lang="ru-RU" dirty="0" smtClean="0"/>
          </a:p>
          <a:p>
            <a:r>
              <a:rPr lang="ru-RU" dirty="0" smtClean="0"/>
              <a:t>Корни </a:t>
            </a:r>
            <a:r>
              <a:rPr lang="ru-RU" dirty="0"/>
              <a:t>растений имеют очень высокую </a:t>
            </a:r>
            <a:r>
              <a:rPr lang="ru-RU" dirty="0" err="1"/>
              <a:t>усвояющую</a:t>
            </a:r>
            <a:r>
              <a:rPr lang="ru-RU" dirty="0"/>
              <a:t> способность и могут поглощать питательные элементы из сильно разбавленных растворов, оптимальная концентрация составляет от 0,01-0,05 до 0,1-0,2%.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концентрации 0,5% наступает плазмолиз клеток,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концентрации 1,0% </a:t>
            </a:r>
            <a:r>
              <a:rPr lang="ru-RU" dirty="0" smtClean="0"/>
              <a:t>корневая </a:t>
            </a:r>
            <a:r>
              <a:rPr lang="ru-RU" dirty="0"/>
              <a:t>система отмирает.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8118215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Наиболее важно для питания растений присутствие в почвенном растворе ионов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Са2</a:t>
            </a:r>
            <a:r>
              <a:rPr lang="ru-RU" sz="2800" dirty="0"/>
              <a:t>+, Mg2+, NH4+, К+, NO3- и Н2РО4-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По отношению к концентрации все растения можно разделить на три группы: </a:t>
            </a:r>
          </a:p>
          <a:p>
            <a:pPr>
              <a:buNone/>
            </a:pPr>
            <a:r>
              <a:rPr lang="ru-RU" dirty="0"/>
              <a:t>1. Малочувствительные – </a:t>
            </a:r>
            <a:r>
              <a:rPr lang="ru-RU" dirty="0" err="1"/>
              <a:t>овѐс</a:t>
            </a:r>
            <a:r>
              <a:rPr lang="ru-RU" dirty="0"/>
              <a:t>, гречиха, рожь донник, люцерна; </a:t>
            </a:r>
          </a:p>
          <a:p>
            <a:pPr>
              <a:buNone/>
            </a:pPr>
            <a:r>
              <a:rPr lang="ru-RU" dirty="0"/>
              <a:t>2. </a:t>
            </a:r>
            <a:r>
              <a:rPr lang="ru-RU" dirty="0" err="1"/>
              <a:t>Среднечувствительные</a:t>
            </a:r>
            <a:r>
              <a:rPr lang="ru-RU" dirty="0"/>
              <a:t> – ячмень, пшеница, клевер, бобы, турнепс, брюква, сахарная </a:t>
            </a:r>
            <a:r>
              <a:rPr lang="ru-RU" dirty="0" err="1"/>
              <a:t>свѐкла</a:t>
            </a:r>
            <a:r>
              <a:rPr lang="ru-RU" dirty="0"/>
              <a:t>. </a:t>
            </a:r>
          </a:p>
          <a:p>
            <a:pPr>
              <a:buNone/>
            </a:pPr>
            <a:r>
              <a:rPr lang="ru-RU" dirty="0"/>
              <a:t>3. Высокочувствительные – кукуруза, горох, огурец, морковь, лук, </a:t>
            </a:r>
            <a:r>
              <a:rPr lang="ru-RU" dirty="0" smtClean="0"/>
              <a:t>чеснок.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</a:bodyPr>
          <a:lstStyle/>
          <a:p>
            <a:r>
              <a:rPr lang="ru-RU" sz="2800" i="1" u="sng" dirty="0"/>
              <a:t>Реакция почвенного раствора</a:t>
            </a:r>
            <a:r>
              <a:rPr lang="ru-RU" sz="2800" dirty="0"/>
              <a:t>. Особенно сильное влияние на развитие корней и поступление в них питательных элементов оказывает кислотность раствора.</a:t>
            </a:r>
          </a:p>
        </p:txBody>
      </p:sp>
      <p:pic>
        <p:nvPicPr>
          <p:cNvPr id="33794" name="Picture 2" descr="https://pics.botanichka.ru/wp-content/uploads/2019/06/helatem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99900"/>
            <a:ext cx="8143932" cy="4615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loud.prezentacii.org/18/09/75527/images/scree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89"/>
            <a:ext cx="8715436" cy="6536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i="1" u="sng" dirty="0"/>
              <a:t>Физиологическая реакция солей (удобрений)</a:t>
            </a:r>
            <a:r>
              <a:rPr lang="ru-RU" sz="2000" dirty="0"/>
              <a:t>. Она обусловлена не только химическим составом удобрений, но и деятельностью самих растительных организмов, обладающих избирательным поглощением питательных веществ в составе катионов и анионов соли.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ru-RU" i="1" u="sng" dirty="0"/>
              <a:t>Соли, из состава которых в больших количествах поглощается анион, чем катион [NаNО3, КNО3, </a:t>
            </a:r>
            <a:r>
              <a:rPr lang="ru-RU" i="1" u="sng" dirty="0" err="1"/>
              <a:t>Са</a:t>
            </a:r>
            <a:r>
              <a:rPr lang="ru-RU" i="1" u="sng" dirty="0"/>
              <a:t>(NO3)2], и в результате происходит подщелачивание раствора, являются </a:t>
            </a:r>
            <a:r>
              <a:rPr lang="ru-RU" i="1" u="sng" dirty="0">
                <a:solidFill>
                  <a:schemeClr val="accent5">
                    <a:lumMod val="75000"/>
                  </a:schemeClr>
                </a:solidFill>
              </a:rPr>
              <a:t>физиологически щелочными</a:t>
            </a:r>
            <a:r>
              <a:rPr lang="ru-RU" i="1" u="sng" dirty="0"/>
              <a:t>. </a:t>
            </a:r>
            <a:endParaRPr lang="ru-RU" i="1" u="sng" dirty="0" smtClean="0"/>
          </a:p>
          <a:p>
            <a:endParaRPr lang="ru-RU" i="1" u="sng" dirty="0"/>
          </a:p>
          <a:p>
            <a:r>
              <a:rPr lang="ru-RU" i="1" u="sng" dirty="0" smtClean="0"/>
              <a:t>Соли</a:t>
            </a:r>
            <a:r>
              <a:rPr lang="ru-RU" i="1" u="sng" dirty="0"/>
              <a:t>, из которых катион поглощается растениями в больших количествах, чем анион [NH4C1, (NH4)2SO4, (NH4)2СО3, КС1, K2SO4], и в результате происходит подкисление раствора, являются </a:t>
            </a:r>
            <a:r>
              <a:rPr lang="ru-RU" i="1" u="sng" dirty="0">
                <a:solidFill>
                  <a:srgbClr val="FF0000"/>
                </a:solidFill>
              </a:rPr>
              <a:t>физиологически кислыми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0079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Значение </a:t>
            </a:r>
            <a:r>
              <a:rPr lang="ru-RU" i="1" u="sng" dirty="0"/>
              <a:t>почвенной </a:t>
            </a:r>
            <a:r>
              <a:rPr lang="ru-RU" i="1" u="sng" dirty="0" err="1"/>
              <a:t>биоты</a:t>
            </a:r>
            <a:r>
              <a:rPr lang="ru-RU" dirty="0"/>
              <a:t> в питании растений. </a:t>
            </a:r>
            <a:endParaRPr lang="ru-RU" dirty="0" smtClean="0"/>
          </a:p>
          <a:p>
            <a:r>
              <a:rPr lang="ru-RU" dirty="0" smtClean="0"/>
              <a:t>Жизнедеятельность </a:t>
            </a:r>
            <a:r>
              <a:rPr lang="ru-RU" dirty="0"/>
              <a:t>растений осуществляется в тесном взаимодействии с огромным количеством населяющих почву разнообразных организмов (бактерий, актиномицетов, микроскопических грибов, водорослей, дождевых червей и прочих простейших), составляющих </a:t>
            </a:r>
            <a:r>
              <a:rPr lang="ru-RU" dirty="0">
                <a:solidFill>
                  <a:srgbClr val="FF0000"/>
                </a:solidFill>
              </a:rPr>
              <a:t>почвенно-биотический комплекс. 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  <a:p>
            <a:r>
              <a:rPr lang="ru-RU" dirty="0"/>
              <a:t>Питание растений связано с деятельностью различных многочисленных групп гетеротрофных и автотрофных, аэробных и анаэробных почвенных микроорганизмов.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grolib.ru/books/item/f00/s00/z0000019/pic/00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7786742" cy="2400023"/>
          </a:xfrm>
          <a:prstGeom prst="rect">
            <a:avLst/>
          </a:prstGeom>
          <a:noFill/>
        </p:spPr>
      </p:pic>
      <p:pic>
        <p:nvPicPr>
          <p:cNvPr id="1029" name="Picture 5" descr="https://ptzgovorit.ru/sites/default/files/original_nodes/comer-integral-59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000372"/>
            <a:ext cx="2857520" cy="2518013"/>
          </a:xfrm>
          <a:prstGeom prst="rect">
            <a:avLst/>
          </a:prstGeom>
          <a:noFill/>
        </p:spPr>
      </p:pic>
      <p:pic>
        <p:nvPicPr>
          <p:cNvPr id="1031" name="Picture 7" descr="https://img-fotki.yandex.ru/get/9813/981986.a8/0_92e74_9a50d8ea_or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68062" y="-28718100"/>
            <a:ext cx="24893759" cy="23860292"/>
          </a:xfrm>
          <a:prstGeom prst="rect">
            <a:avLst/>
          </a:prstGeom>
          <a:noFill/>
        </p:spPr>
      </p:pic>
      <p:pic>
        <p:nvPicPr>
          <p:cNvPr id="1033" name="Picture 9" descr="https://img11.postila.io/data/ba/3c/74/88/ba3c748826a798bf841379dec921118709244658c9aafeea300c686159dd38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286124"/>
            <a:ext cx="2500330" cy="2500330"/>
          </a:xfrm>
          <a:prstGeom prst="rect">
            <a:avLst/>
          </a:prstGeom>
          <a:noFill/>
        </p:spPr>
      </p:pic>
      <p:pic>
        <p:nvPicPr>
          <p:cNvPr id="1035" name="Picture 11" descr="https://spirk.ru/files/22b/22bce5d4ac4ff1c03568257e9c888ba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714752"/>
            <a:ext cx="3324212" cy="2382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Autofit/>
          </a:bodyPr>
          <a:lstStyle/>
          <a:p>
            <a:pPr algn="just"/>
            <a:r>
              <a:rPr lang="ru-RU" sz="2800" dirty="0"/>
              <a:t>Максимальное потребление воды растениями происходит в период интенсивного формирования вегетативной массы. Этот период часто бывает критическим, так как в это время растения особенно чувствительны к недостатку влаги.</a:t>
            </a:r>
          </a:p>
        </p:txBody>
      </p:sp>
      <p:pic>
        <p:nvPicPr>
          <p:cNvPr id="2050" name="Picture 2" descr="http://tvov.ru/tw_files2/urls_1/33/d-32848/32848_html_7aa800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496"/>
            <a:ext cx="7698050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7786742" cy="61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cf.ppt-online.org/files/slide/j/JY6ZurwLFSWDdTClMNXs3oe4mpBHVi1Pa5K2I0/slide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017781" cy="6005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14366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/>
              <a:t>Важное значение для улучшения качества продукции имеют условия питания растений. 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r>
              <a:rPr lang="ru-RU" sz="3000" i="1" dirty="0" smtClean="0"/>
              <a:t>Например</a:t>
            </a:r>
            <a:r>
              <a:rPr lang="ru-RU" sz="3000" i="1" dirty="0"/>
              <a:t>, усиление азотного питания повышает относительное содержание в растениях и сбор белка с урожаем товарной продукции, а усиленное фосфорно-калийное питание способствует большему накоплению углеводов – сахарозы в корнеплодах сахарной свеклы, крахмала в клубнях картофеля. Фосфорно-калийные удобрения повышают у масличных культур содержание жира и улучшают его качество.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sz="2400" i="1" u="sng" dirty="0" smtClean="0"/>
              <a:t>Элементный состав растений.</a:t>
            </a:r>
            <a:r>
              <a:rPr lang="ru-RU" sz="2400" dirty="0" smtClean="0"/>
              <a:t> Средний элементный состав сухого вещества растений следующий (% по массе): углерод – 45, кислород – 42, водород – 6,5, азот и другие элементы – 6,5. Всего в составе растений обнаружено более 80 химических элементов. 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85926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около </a:t>
            </a:r>
            <a:r>
              <a:rPr lang="ru-RU" dirty="0"/>
              <a:t>20 элементов (в том числе углерод, кислород, водород, азот, фосфор, калий, кальций, магний, сера, железо, бор, медь, марганец, цинк, молибден, ванадий, кобальт и йод) считают безусловно необходимыми для растений. </a:t>
            </a:r>
            <a:endParaRPr lang="ru-RU" dirty="0" smtClean="0"/>
          </a:p>
          <a:p>
            <a:r>
              <a:rPr lang="ru-RU" dirty="0" smtClean="0"/>
              <a:t>Они </a:t>
            </a:r>
            <a:r>
              <a:rPr lang="ru-RU" dirty="0"/>
              <a:t>непосредственно участвуют в процессах превращения веществ и энергии.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929354"/>
          </a:xfrm>
        </p:spPr>
        <p:txBody>
          <a:bodyPr>
            <a:normAutofit fontScale="92500" lnSpcReduction="20000"/>
          </a:bodyPr>
          <a:lstStyle/>
          <a:p>
            <a:r>
              <a:rPr lang="ru-RU" u="sng" dirty="0"/>
              <a:t>Азот</a:t>
            </a:r>
            <a:r>
              <a:rPr lang="ru-RU" dirty="0"/>
              <a:t> и такие зольные элементы, как </a:t>
            </a:r>
            <a:r>
              <a:rPr lang="ru-RU" u="sng" dirty="0"/>
              <a:t>фосфор, калий, кальций, магний, сера и железо</a:t>
            </a:r>
            <a:r>
              <a:rPr lang="ru-RU" dirty="0"/>
              <a:t> содержатся в растениях в относительно больших количествах (от нескольких процентов до сотых долей процента сухого вещества) и </a:t>
            </a:r>
            <a:r>
              <a:rPr lang="ru-RU" i="1" u="sng" dirty="0"/>
              <a:t>относятся к макроэлементам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растениям </a:t>
            </a:r>
            <a:r>
              <a:rPr lang="ru-RU" dirty="0"/>
              <a:t>в небольших количествах необходимы </a:t>
            </a:r>
            <a:r>
              <a:rPr lang="ru-RU" u="sng" dirty="0"/>
              <a:t>бор, марганец, медь, цинк, молибден, кобальт, йод и ванадий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3000" i="1" dirty="0" smtClean="0"/>
              <a:t>Концентрация </a:t>
            </a:r>
            <a:r>
              <a:rPr lang="ru-RU" sz="3000" i="1" dirty="0"/>
              <a:t>каждого из этих элементов в растениях составляет от тысячных до стотысячных долей процента; их называют </a:t>
            </a:r>
            <a:r>
              <a:rPr lang="ru-RU" sz="3000" i="1" u="sng" dirty="0"/>
              <a:t>микроэлементами</a:t>
            </a:r>
            <a:r>
              <a:rPr lang="ru-RU" sz="3000" i="1" dirty="0" smtClean="0"/>
              <a:t>.</a:t>
            </a:r>
            <a:r>
              <a:rPr lang="ru-RU" sz="3000" dirty="0" smtClean="0"/>
              <a:t> </a:t>
            </a:r>
            <a:endParaRPr lang="ru-RU" sz="3000" dirty="0"/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950</Words>
  <Application>Microsoft Office PowerPoint</Application>
  <PresentationFormat>Экран (4:3)</PresentationFormat>
  <Paragraphs>59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2. Основы питания растений в связи с применением удобрений </vt:lpstr>
      <vt:lpstr>Слайд 2</vt:lpstr>
      <vt:lpstr>Слайд 3</vt:lpstr>
      <vt:lpstr>Максимальное потребление воды растениями происходит в период интенсивного формирования вегетативной массы. Этот период часто бывает критическим, так как в это время растения особенно чувствительны к недостатку влаги.</vt:lpstr>
      <vt:lpstr>Слайд 5</vt:lpstr>
      <vt:lpstr>Слайд 6</vt:lpstr>
      <vt:lpstr>Слайд 7</vt:lpstr>
      <vt:lpstr>Элементный состав растений. Средний элементный состав сухого вещества растений следующий (% по массе): углерод – 45, кислород – 42, водород – 6,5, азот и другие элементы – 6,5. Всего в составе растений обнаружено более 80 химических элементов.  </vt:lpstr>
      <vt:lpstr>Слайд 9</vt:lpstr>
      <vt:lpstr>Слайд 10</vt:lpstr>
      <vt:lpstr>Корневое питание. Питание идет через корневую систему. </vt:lpstr>
      <vt:lpstr>Некорневое питание. Частично элементы питания поступают в растение через листья. </vt:lpstr>
      <vt:lpstr>Слайд 13</vt:lpstr>
      <vt:lpstr>Слайд 14</vt:lpstr>
      <vt:lpstr>Слайд 15</vt:lpstr>
      <vt:lpstr>Слайд 16</vt:lpstr>
      <vt:lpstr>Слайд 17</vt:lpstr>
      <vt:lpstr>Наиболее важно для питания растений присутствие в почвенном растворе ионов  Са2+, Mg2+, NH4+, К+, NO3- и Н2РО4-</vt:lpstr>
      <vt:lpstr>Реакция почвенного раствора. Особенно сильное влияние на развитие корней и поступление в них питательных элементов оказывает кислотность раствора.</vt:lpstr>
      <vt:lpstr>Физиологическая реакция солей (удобрений). Она обусловлена не только химическим составом удобрений, но и деятельностью самих растительных организмов, обладающих избирательным поглощением питательных веществ в составе катионов и анионов соли.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Основы питания растений в связи с применением удобрений</dc:title>
  <dc:creator>Иванова</dc:creator>
  <cp:lastModifiedBy>Иванова</cp:lastModifiedBy>
  <cp:revision>6</cp:revision>
  <dcterms:created xsi:type="dcterms:W3CDTF">2020-08-17T14:51:17Z</dcterms:created>
  <dcterms:modified xsi:type="dcterms:W3CDTF">2020-08-17T15:45:24Z</dcterms:modified>
</cp:coreProperties>
</file>