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618D-A40F-444F-9F8E-6C190F7F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37D58-083C-4FA7-A819-9611A5229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F30A-5425-4B44-86E5-49A71955024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3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9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1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6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0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4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1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5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9249-876D-4657-AD73-97F30D11923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7605-467A-4711-AF2C-6A7271F6B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71540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Лекция № 7. Тема: «Работа и расчет сварных швов и соединений» 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   Сварка является основным видом соединений стальных конструкций. </a:t>
            </a:r>
          </a:p>
          <a:p>
            <a:r>
              <a:rPr lang="ru-RU" sz="1600" dirty="0" smtClean="0"/>
              <a:t>Она позволяет значительно уменьшить трудоёмкость изготовления конструкций (до 20%), приводит к упрощению конструктивной формы и даёт по сравнению с клёпкой существенную экономию металла (в стропильных фермах до 10…15%, в подкрановых балках до 15…20% и т.п.), позволяет применять высокопроизводительные механизированные способы изготовления конструкций. </a:t>
            </a:r>
          </a:p>
          <a:p>
            <a:r>
              <a:rPr lang="ru-RU" sz="1600" dirty="0" smtClean="0"/>
              <a:t>          Сварные соединения обладают не только прочностью, но </a:t>
            </a:r>
            <a:r>
              <a:rPr lang="ru-RU" sz="1600" dirty="0" err="1" smtClean="0"/>
              <a:t>водо-газонепроницаемостью</a:t>
            </a:r>
            <a:r>
              <a:rPr lang="ru-RU" sz="1600" dirty="0" smtClean="0"/>
              <a:t>, что </a:t>
            </a:r>
          </a:p>
          <a:p>
            <a:r>
              <a:rPr lang="ru-RU" sz="1600" dirty="0" smtClean="0"/>
              <a:t>особенно важно для листовых конструкций. </a:t>
            </a:r>
          </a:p>
          <a:p>
            <a:r>
              <a:rPr lang="ru-RU" sz="1600" dirty="0" smtClean="0"/>
              <a:t>          </a:t>
            </a:r>
          </a:p>
          <a:p>
            <a:r>
              <a:rPr lang="ru-RU" sz="1600" dirty="0" smtClean="0"/>
              <a:t>          Однако возникающие остаточные внутренние напряжения от сварки, суммируясь с </a:t>
            </a:r>
          </a:p>
          <a:p>
            <a:r>
              <a:rPr lang="ru-RU" sz="1600" dirty="0" smtClean="0"/>
              <a:t>напряжениями от силового воздействия, усложняют напряжённое состояние сварного соединения (плосконапряжённое, а при сварке толстых элементов – </a:t>
            </a:r>
            <a:r>
              <a:rPr lang="ru-RU" sz="1600" dirty="0" err="1" smtClean="0"/>
              <a:t>объёмнонапряжённое</a:t>
            </a:r>
            <a:r>
              <a:rPr lang="ru-RU" sz="1600" dirty="0" smtClean="0"/>
              <a:t>), что способствует хрупкому разрушению соединения особенно при действии динамических нагрузок и низких температур.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Сварка затруднительна: при монтаже конструкций, при наличии элементов, образованных </a:t>
            </a:r>
          </a:p>
          <a:p>
            <a:r>
              <a:rPr lang="ru-RU" sz="1600" dirty="0" smtClean="0"/>
              <a:t>несколькими листами и особенно при большой их толщине. Поэтому часть конструкций </a:t>
            </a:r>
          </a:p>
          <a:p>
            <a:r>
              <a:rPr lang="ru-RU" sz="1600" dirty="0" smtClean="0"/>
              <a:t>выполняется на болтах или заклёпках.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Наибольшее распространение в строительстве получила электродуговая сварка: ручная, </a:t>
            </a:r>
          </a:p>
          <a:p>
            <a:r>
              <a:rPr lang="ru-RU" sz="1600" dirty="0" smtClean="0"/>
              <a:t>автоматическая, полуавтоматическая и электрошлаковая. Ограниченно применяется контактная и газовая сварка. 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Угловой шов может разрушаться по двум сечениям: </a:t>
            </a:r>
          </a:p>
          <a:p>
            <a:r>
              <a:rPr lang="ru-RU" sz="1600" dirty="0" smtClean="0"/>
              <a:t>          1) по металлу шва </a:t>
            </a:r>
            <a:endParaRPr lang="ru-RU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42918"/>
            <a:ext cx="3209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2500306"/>
            <a:ext cx="857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1-1 – плоскость разрушения по металлу шва. </a:t>
            </a:r>
          </a:p>
          <a:p>
            <a:r>
              <a:rPr lang="ru-RU" sz="1600" dirty="0" smtClean="0"/>
              <a:t>Из расчетного сечения величину наплыва исключают. </a:t>
            </a:r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000" dirty="0" smtClean="0"/>
              <a:t> </a:t>
            </a:r>
            <a:r>
              <a:rPr lang="ru-RU" sz="1600" dirty="0" smtClean="0"/>
              <a:t>– катет шва </a:t>
            </a:r>
          </a:p>
          <a:p>
            <a:r>
              <a:rPr lang="ru-RU" sz="1600" dirty="0" smtClean="0"/>
              <a:t>       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 </a:t>
            </a:r>
            <a:r>
              <a:rPr lang="ru-RU" sz="1600" dirty="0" smtClean="0"/>
              <a:t>– расчетная ширина углового шва по металлу шва.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2) по металлу границы сплавления </a:t>
            </a:r>
            <a:endParaRPr lang="ru-RU" sz="1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3000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5786454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2-2 – плоскость разрушения по металлу границы сплавления. </a:t>
            </a:r>
          </a:p>
          <a:p>
            <a:r>
              <a:rPr lang="ru-RU" sz="1600" dirty="0" smtClean="0"/>
              <a:t>       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z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 </a:t>
            </a:r>
            <a:r>
              <a:rPr lang="ru-RU" sz="1600" dirty="0" smtClean="0"/>
              <a:t>– расчетная ширина углового шва по металлу границы сплавления. </a:t>
            </a:r>
          </a:p>
          <a:p>
            <a:r>
              <a:rPr lang="ru-RU" sz="1600" dirty="0" smtClean="0"/>
              <a:t>       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 </a:t>
            </a:r>
            <a:r>
              <a:rPr lang="ru-RU" sz="1600" dirty="0" smtClean="0"/>
              <a:t>и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z</a:t>
            </a:r>
            <a:r>
              <a:rPr lang="ru-RU" sz="1600" dirty="0" err="1" smtClean="0"/>
              <a:t> </a:t>
            </a:r>
            <a:r>
              <a:rPr lang="ru-RU" sz="1600" dirty="0" smtClean="0"/>
              <a:t>– коэффициенты учитывающие глубину проплавления углового шва. 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2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274838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По длине фланговый шов работает неравномерно, причем, чем длиннее фланговый шов, </a:t>
            </a:r>
          </a:p>
          <a:p>
            <a:r>
              <a:rPr lang="ru-RU" sz="1600" dirty="0" smtClean="0"/>
              <a:t>тем больше наблюдается неравномерность распределения напряжений по длине углового шва. </a:t>
            </a:r>
          </a:p>
          <a:p>
            <a:r>
              <a:rPr lang="ru-RU" sz="1600" dirty="0" smtClean="0"/>
              <a:t>        Поэтому вводится ограничение длины флангового шва</a:t>
            </a:r>
            <a:endParaRPr lang="ru-RU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619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1333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571876"/>
            <a:ext cx="857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Исключение составляют те случаи, когда угловой шов работает по всей длине, например </a:t>
            </a:r>
          </a:p>
          <a:p>
            <a:r>
              <a:rPr lang="ru-RU" sz="1600" dirty="0" smtClean="0"/>
              <a:t>поясной шов главной балки. </a:t>
            </a:r>
          </a:p>
          <a:p>
            <a:r>
              <a:rPr lang="ru-RU" sz="1600" dirty="0" smtClean="0"/>
              <a:t>        Лобовые швы – угловые швы, расположены перпендикулярно действующему усилию. </a:t>
            </a:r>
          </a:p>
          <a:p>
            <a:r>
              <a:rPr lang="ru-RU" sz="1600" dirty="0" smtClean="0"/>
              <a:t>Лобовые швы более равномерно передают усилия по ширине элемента, но крайне неравномерно по толщине шва, вследствие его малых поперечных размеров. </a:t>
            </a:r>
          </a:p>
          <a:p>
            <a:r>
              <a:rPr lang="ru-RU" sz="1600" dirty="0" smtClean="0"/>
              <a:t>        Угловые швы в соединениях работают в сложном напряженном состоянии, воспринимая </a:t>
            </a:r>
          </a:p>
          <a:p>
            <a:r>
              <a:rPr lang="ru-RU" sz="1600" dirty="0" smtClean="0"/>
              <a:t>сдвигающие, изгибающие и в некоторой степени растягивающие усилия, поэтому принимают </a:t>
            </a:r>
          </a:p>
          <a:p>
            <a:r>
              <a:rPr lang="ru-RU" sz="1600" dirty="0" smtClean="0"/>
              <a:t>условно работу угловых швов на сдвиг, считая при этом, что напряжения по площади шва </a:t>
            </a:r>
          </a:p>
          <a:p>
            <a:r>
              <a:rPr lang="ru-RU" sz="1600" dirty="0" smtClean="0"/>
              <a:t>распределяются равномерно. </a:t>
            </a:r>
          </a:p>
          <a:p>
            <a:r>
              <a:rPr lang="ru-RU" sz="1600" dirty="0" smtClean="0"/>
              <a:t>          Минимальная расчетная длина углового </a:t>
            </a:r>
            <a:r>
              <a:rPr lang="ru-RU" sz="1600" dirty="0" err="1" smtClean="0"/>
              <a:t>лобого</a:t>
            </a:r>
            <a:r>
              <a:rPr lang="ru-RU" sz="1600" dirty="0" smtClean="0"/>
              <a:t> шва: </a:t>
            </a:r>
          </a:p>
          <a:p>
            <a:r>
              <a:rPr lang="ru-RU" sz="1600" dirty="0" smtClean="0"/>
              <a:t>                                                                           </a:t>
            </a:r>
            <a:r>
              <a:rPr lang="ru-RU" sz="1600" dirty="0" err="1" smtClean="0"/>
              <a:t>l</a:t>
            </a:r>
            <a:r>
              <a:rPr lang="en-US" sz="1000" dirty="0" smtClean="0"/>
              <a:t>f</a:t>
            </a:r>
            <a:r>
              <a:rPr lang="ru-RU" sz="1600" dirty="0" smtClean="0"/>
              <a:t> =4⋅k</a:t>
            </a:r>
            <a:r>
              <a:rPr lang="en-US" sz="1000" dirty="0" smtClean="0"/>
              <a:t>f</a:t>
            </a:r>
            <a:r>
              <a:rPr lang="ru-RU" sz="1600" dirty="0" smtClean="0"/>
              <a:t> или 40 мм.</a:t>
            </a:r>
            <a:r>
              <a:rPr lang="en-US" sz="1600" dirty="0" smtClean="0"/>
              <a:t> </a:t>
            </a: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0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5010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Лекция № 8. Тема: «Расчёт и конструирование сварных соединений </a:t>
            </a:r>
          </a:p>
          <a:p>
            <a:pPr algn="ctr"/>
            <a:r>
              <a:rPr lang="ru-RU" dirty="0" smtClean="0"/>
              <a:t>с помощью угловых швов» </a:t>
            </a:r>
          </a:p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         Сварные соединения с угловыми швами, воспринимающие только осевые усилия, </a:t>
            </a:r>
          </a:p>
          <a:p>
            <a:r>
              <a:rPr lang="ru-RU" sz="1600" dirty="0" smtClean="0"/>
              <a:t>рассчитываются по формулам: </a:t>
            </a:r>
          </a:p>
          <a:p>
            <a:r>
              <a:rPr lang="ru-RU" sz="1600" dirty="0" smtClean="0"/>
              <a:t>         - по металлу шва</a:t>
            </a:r>
            <a:endParaRPr lang="ru-RU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6429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2500306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где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 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000" dirty="0" smtClean="0"/>
              <a:t> </a:t>
            </a:r>
            <a:r>
              <a:rPr lang="ru-RU" sz="1600" dirty="0" smtClean="0"/>
              <a:t>– расчетная ширина углового шва по металлу шва;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- по металлу границы сплавления </a:t>
            </a:r>
            <a:endParaRPr lang="ru-RU" sz="1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86124"/>
            <a:ext cx="5019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3929066"/>
            <a:ext cx="8429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где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z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 </a:t>
            </a:r>
            <a:r>
              <a:rPr lang="ru-RU" sz="1600" dirty="0" smtClean="0"/>
              <a:t>– расчетная толщина углового шва по металлу границы сплавления; </a:t>
            </a:r>
          </a:p>
          <a:p>
            <a:r>
              <a:rPr lang="ru-RU" sz="1600" dirty="0" smtClean="0"/>
              <a:t>              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=0.7, </a:t>
            </a:r>
            <a:r>
              <a:rPr lang="ru-RU" sz="1600" dirty="0" smtClean="0"/>
              <a:t>0.8, 0.9, 1.1 – коэффициент, учитывающий глубину провара в соответствии с видом сварки (автоматическая, полуавтоматическая и ручная) и величиной катета шва (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smtClean="0"/>
              <a:t>); </a:t>
            </a:r>
          </a:p>
          <a:p>
            <a:r>
              <a:rPr lang="ru-RU" sz="1600" dirty="0" smtClean="0"/>
              <a:t>              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z</a:t>
            </a:r>
            <a:r>
              <a:rPr lang="ru-RU" sz="1600" dirty="0" err="1" smtClean="0"/>
              <a:t>=1.0, </a:t>
            </a:r>
            <a:r>
              <a:rPr lang="ru-RU" sz="1600" dirty="0" smtClean="0"/>
              <a:t>1.05, 1.15.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714884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β</a:t>
            </a:r>
            <a:r>
              <a:rPr lang="en-US" sz="1000" dirty="0" smtClean="0"/>
              <a:t>z</a:t>
            </a:r>
            <a:r>
              <a:rPr lang="el-GR" sz="1600" dirty="0" smtClean="0"/>
              <a:t> </a:t>
            </a:r>
            <a:r>
              <a:rPr lang="en-US" sz="1600" dirty="0" smtClean="0"/>
              <a:t>&gt;</a:t>
            </a:r>
            <a:r>
              <a:rPr lang="el-GR" sz="1600" dirty="0" smtClean="0"/>
              <a:t>β</a:t>
            </a:r>
            <a:r>
              <a:rPr lang="en-US" sz="1000" dirty="0" smtClean="0"/>
              <a:t>f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143512"/>
            <a:ext cx="316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Для ручной сварки: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=0.7; β</a:t>
            </a:r>
            <a:r>
              <a:rPr lang="ru-RU" sz="1000" dirty="0" err="1" smtClean="0"/>
              <a:t>z</a:t>
            </a:r>
            <a:r>
              <a:rPr lang="ru-RU" sz="1600" dirty="0" err="1" smtClean="0"/>
              <a:t>=1.0,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9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</a:t>
            </a:r>
            <a:r>
              <a:rPr lang="ru-RU" sz="1600" dirty="0" smtClean="0"/>
              <a:t>∑</a:t>
            </a:r>
            <a:r>
              <a:rPr lang="ru-RU" sz="1600" dirty="0" err="1" smtClean="0"/>
              <a:t>l</a:t>
            </a:r>
            <a:r>
              <a:rPr lang="ru-RU" sz="1000" dirty="0" err="1" smtClean="0"/>
              <a:t>f</a:t>
            </a:r>
            <a:r>
              <a:rPr lang="ru-RU" sz="1600" dirty="0" smtClean="0"/>
              <a:t> – расчетная длина шва, равная его геометрической длине за вычетом 10 мм; </a:t>
            </a:r>
          </a:p>
          <a:p>
            <a:r>
              <a:rPr lang="ru-RU" sz="1600" dirty="0" err="1" smtClean="0"/>
              <a:t>γ</a:t>
            </a:r>
            <a:r>
              <a:rPr lang="ru-RU" sz="1000" dirty="0" err="1" smtClean="0"/>
              <a:t>wf</a:t>
            </a:r>
            <a:r>
              <a:rPr lang="ru-RU" sz="1600" dirty="0" err="1" smtClean="0"/>
              <a:t>, γ</a:t>
            </a:r>
            <a:r>
              <a:rPr lang="ru-RU" sz="1000" dirty="0" err="1" smtClean="0"/>
              <a:t>wz</a:t>
            </a:r>
            <a:r>
              <a:rPr lang="ru-RU" sz="1600" dirty="0" err="1" smtClean="0"/>
              <a:t> </a:t>
            </a:r>
            <a:r>
              <a:rPr lang="ru-RU" sz="1600" dirty="0" smtClean="0"/>
              <a:t>– коэффициенты условия работы шва, равные 1.0, кроме районов I</a:t>
            </a:r>
            <a:r>
              <a:rPr lang="ru-RU" sz="1000" dirty="0" smtClean="0"/>
              <a:t>1</a:t>
            </a:r>
            <a:r>
              <a:rPr lang="ru-RU" sz="1600" dirty="0" smtClean="0"/>
              <a:t>, I</a:t>
            </a:r>
            <a:r>
              <a:rPr lang="ru-RU" sz="1000" dirty="0" smtClean="0"/>
              <a:t>2</a:t>
            </a:r>
            <a:r>
              <a:rPr lang="ru-RU" sz="1600" dirty="0" smtClean="0"/>
              <a:t>, II</a:t>
            </a:r>
            <a:r>
              <a:rPr lang="ru-RU" sz="1000" dirty="0" smtClean="0"/>
              <a:t>2</a:t>
            </a:r>
            <a:r>
              <a:rPr lang="ru-RU" sz="1600" dirty="0" smtClean="0"/>
              <a:t> и II</a:t>
            </a:r>
            <a:r>
              <a:rPr lang="ru-RU" sz="1000" dirty="0" smtClean="0"/>
              <a:t>3</a:t>
            </a:r>
            <a:r>
              <a:rPr lang="ru-RU" sz="1600" dirty="0" smtClean="0"/>
              <a:t> </a:t>
            </a:r>
            <a:r>
              <a:rPr lang="en-US" sz="1600" dirty="0" smtClean="0"/>
              <a:t>                                        </a:t>
            </a:r>
          </a:p>
          <a:p>
            <a:r>
              <a:rPr lang="en-US" sz="1600" dirty="0" smtClean="0"/>
              <a:t>         </a:t>
            </a:r>
            <a:r>
              <a:rPr lang="ru-RU" sz="1600" dirty="0" smtClean="0"/>
              <a:t>(где 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wf</a:t>
            </a:r>
            <a:r>
              <a:rPr lang="ru-RU" sz="1600" dirty="0" smtClean="0"/>
              <a:t>=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wz</a:t>
            </a:r>
            <a:r>
              <a:rPr lang="ru-RU" sz="1600" dirty="0" smtClean="0"/>
              <a:t>=0.85). </a:t>
            </a:r>
          </a:p>
          <a:p>
            <a:r>
              <a:rPr lang="ru-RU" sz="1600" dirty="0" err="1" smtClean="0"/>
              <a:t>R</a:t>
            </a:r>
            <a:r>
              <a:rPr lang="ru-RU" sz="1000" dirty="0" err="1" smtClean="0"/>
              <a:t>wf</a:t>
            </a:r>
            <a:r>
              <a:rPr lang="ru-RU" sz="1000" dirty="0" smtClean="0"/>
              <a:t> </a:t>
            </a:r>
            <a:r>
              <a:rPr lang="ru-RU" sz="1600" dirty="0" smtClean="0"/>
              <a:t>– расчетное сопротивление срезу по металлу шва (зависит от качества электродной проволоки) </a:t>
            </a:r>
            <a:endParaRPr lang="ru-RU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4838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136339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wz</a:t>
            </a:r>
            <a:r>
              <a:rPr lang="ru-RU" sz="1600" dirty="0" smtClean="0"/>
              <a:t> – расчетное сопротивление срезу по металлу границы сплавления (зависит от свойств </a:t>
            </a:r>
          </a:p>
          <a:p>
            <a:r>
              <a:rPr lang="ru-RU" sz="1600" dirty="0" smtClean="0"/>
              <a:t>соединяемых элементов). R</a:t>
            </a:r>
            <a:r>
              <a:rPr lang="ru-RU" sz="1000" dirty="0" smtClean="0"/>
              <a:t>wz</a:t>
            </a:r>
            <a:r>
              <a:rPr lang="ru-RU" sz="1600" dirty="0" smtClean="0"/>
              <a:t>=0,45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un</a:t>
            </a:r>
            <a:r>
              <a:rPr lang="ru-RU" sz="1000" dirty="0" smtClean="0"/>
              <a:t> </a:t>
            </a:r>
          </a:p>
          <a:p>
            <a:r>
              <a:rPr lang="ru-RU" sz="1600" dirty="0" smtClean="0"/>
              <a:t>         Расчет сварных соединений с угловыми швами на действие момента в плоскости, </a:t>
            </a:r>
          </a:p>
          <a:p>
            <a:r>
              <a:rPr lang="ru-RU" sz="1600" dirty="0" smtClean="0"/>
              <a:t>перпендикулярной плоскости расположения швов, производится по формулам: </a:t>
            </a:r>
          </a:p>
          <a:p>
            <a:r>
              <a:rPr lang="ru-RU" sz="1600" dirty="0" smtClean="0"/>
              <a:t>          </a:t>
            </a:r>
          </a:p>
          <a:p>
            <a:r>
              <a:rPr lang="ru-RU" sz="1600" dirty="0" smtClean="0"/>
              <a:t>         - по металлу шва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752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4071942"/>
            <a:ext cx="3128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- по металлу границы сплавления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38004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57224" y="5143512"/>
            <a:ext cx="506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где 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000636"/>
            <a:ext cx="6353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7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501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При действии M и Q на угловые швы проверка по металлу шва производится по формуле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63912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3105835"/>
            <a:ext cx="864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Аналогичные формулы применяют и для проверки металла по границе сплавления.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714752"/>
            <a:ext cx="2067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Рассмотрим пример: 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390900"/>
            <a:ext cx="20383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4143380"/>
            <a:ext cx="3214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Поперечная сила Q действует вдоль швов и вызывает напряжения в плоскости швов, а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момент М – в перпендикулярной плоскости. Момент можно представить в виде: </a:t>
            </a:r>
            <a:r>
              <a:rPr lang="ru-RU" sz="1600" dirty="0" err="1" smtClean="0">
                <a:solidFill>
                  <a:prstClr val="black"/>
                </a:solidFill>
              </a:rPr>
              <a:t>M=Q⋅b</a:t>
            </a:r>
            <a:r>
              <a:rPr lang="ru-RU" sz="1600" dirty="0" smtClean="0">
                <a:solidFill>
                  <a:prstClr val="black"/>
                </a:solidFill>
              </a:rPr>
              <a:t>.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97191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143636" y="4500570"/>
            <a:ext cx="1765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- по металлу шва,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357" y="5286388"/>
            <a:ext cx="437464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9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501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более плавной работы сварного соединения применяют ромбические накладки 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500043"/>
            <a:ext cx="5072098" cy="27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3214686"/>
            <a:ext cx="85010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Порядок расчета соединения на ромбических накладках: </a:t>
            </a:r>
          </a:p>
          <a:p>
            <a:r>
              <a:rPr lang="ru-RU" sz="1600" dirty="0" smtClean="0"/>
              <a:t>1. Задаются катетом шва 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smtClean="0"/>
              <a:t> исходя из толщины соединяемых листов и накладок. Если </a:t>
            </a:r>
          </a:p>
          <a:p>
            <a:r>
              <a:rPr lang="ru-RU" sz="1600" dirty="0" smtClean="0"/>
              <a:t>толщина накладки не задана, то её следует определить А</a:t>
            </a:r>
            <a:r>
              <a:rPr lang="ru-RU" sz="1000" dirty="0" smtClean="0"/>
              <a:t>л</a:t>
            </a:r>
            <a:r>
              <a:rPr lang="ru-RU" sz="1600" dirty="0" smtClean="0"/>
              <a:t> </a:t>
            </a:r>
            <a:r>
              <a:rPr lang="ru-RU" sz="1600" dirty="0" err="1" smtClean="0"/>
              <a:t>=t</a:t>
            </a:r>
            <a:r>
              <a:rPr lang="ru-RU" sz="1000" dirty="0" err="1" smtClean="0"/>
              <a:t>л</a:t>
            </a:r>
            <a:r>
              <a:rPr lang="ru-RU" sz="1600" dirty="0" smtClean="0"/>
              <a:t> ⋅</a:t>
            </a:r>
            <a:r>
              <a:rPr lang="ru-RU" sz="1600" dirty="0" err="1" smtClean="0"/>
              <a:t>b</a:t>
            </a:r>
            <a:r>
              <a:rPr lang="ru-RU" sz="1000" dirty="0" err="1" smtClean="0"/>
              <a:t>л</a:t>
            </a:r>
            <a:r>
              <a:rPr lang="ru-RU" sz="1600" dirty="0" smtClean="0"/>
              <a:t> , А</a:t>
            </a:r>
            <a:r>
              <a:rPr lang="ru-RU" sz="1000" dirty="0" smtClean="0"/>
              <a:t>н</a:t>
            </a:r>
            <a:r>
              <a:rPr lang="ru-RU" sz="1600" dirty="0" smtClean="0"/>
              <a:t> </a:t>
            </a:r>
            <a:r>
              <a:rPr lang="ru-RU" sz="1600" dirty="0" err="1" smtClean="0"/>
              <a:t>=t</a:t>
            </a:r>
            <a:r>
              <a:rPr lang="ru-RU" sz="1600" dirty="0" smtClean="0"/>
              <a:t> </a:t>
            </a:r>
            <a:r>
              <a:rPr lang="ru-RU" sz="1000" dirty="0" err="1" smtClean="0"/>
              <a:t>н</a:t>
            </a:r>
            <a:r>
              <a:rPr lang="ru-RU" sz="1600" dirty="0" err="1" smtClean="0"/>
              <a:t>⋅b</a:t>
            </a:r>
            <a:r>
              <a:rPr lang="ru-RU" sz="1000" dirty="0" err="1" smtClean="0"/>
              <a:t>н</a:t>
            </a:r>
            <a:r>
              <a:rPr lang="ru-RU" sz="1000" dirty="0" smtClean="0"/>
              <a:t> </a:t>
            </a:r>
            <a:r>
              <a:rPr lang="ru-RU" sz="1600" dirty="0" smtClean="0"/>
              <a:t>,  А</a:t>
            </a:r>
            <a:r>
              <a:rPr lang="ru-RU" sz="1000" dirty="0" smtClean="0"/>
              <a:t>л</a:t>
            </a:r>
            <a:r>
              <a:rPr lang="ru-RU" sz="1600" dirty="0" smtClean="0"/>
              <a:t>/2</a:t>
            </a:r>
            <a:r>
              <a:rPr lang="en-US" sz="1600" dirty="0" smtClean="0"/>
              <a:t>&gt;</a:t>
            </a:r>
            <a:r>
              <a:rPr lang="ru-RU" sz="1600" dirty="0" smtClean="0"/>
              <a:t>А</a:t>
            </a:r>
            <a:r>
              <a:rPr lang="ru-RU" sz="1000" dirty="0" smtClean="0"/>
              <a:t>н.</a:t>
            </a:r>
          </a:p>
          <a:p>
            <a:r>
              <a:rPr lang="ru-RU" sz="1600" dirty="0" smtClean="0"/>
              <a:t>2. В зависимости от марки стали соединяемых листов, находим R</a:t>
            </a:r>
            <a:r>
              <a:rPr lang="ru-RU" sz="1000" dirty="0" smtClean="0"/>
              <a:t>wz</a:t>
            </a:r>
            <a:r>
              <a:rPr lang="ru-RU" sz="1600" dirty="0" smtClean="0"/>
              <a:t>=0,45⋅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un</a:t>
            </a:r>
            <a:r>
              <a:rPr lang="ru-RU" sz="1600" dirty="0" smtClean="0"/>
              <a:t> , назначаем </a:t>
            </a:r>
          </a:p>
          <a:p>
            <a:r>
              <a:rPr lang="ru-RU" sz="1600" dirty="0" smtClean="0"/>
              <a:t>марку сварной проволоки (определяем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wf</a:t>
            </a:r>
            <a:r>
              <a:rPr lang="ru-RU" sz="1600" dirty="0" smtClean="0"/>
              <a:t> ). </a:t>
            </a:r>
          </a:p>
          <a:p>
            <a:r>
              <a:rPr lang="ru-RU" sz="1600" dirty="0" smtClean="0"/>
              <a:t>3. Определяем требуемую длину швов на половине соединения (по металлу шва или по </a:t>
            </a:r>
          </a:p>
          <a:p>
            <a:r>
              <a:rPr lang="ru-RU" sz="1600" dirty="0" smtClean="0"/>
              <a:t>металлу границы сплавления): </a:t>
            </a:r>
          </a:p>
          <a:p>
            <a:endParaRPr lang="ru-RU" sz="1000" dirty="0" smtClean="0"/>
          </a:p>
          <a:p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714884"/>
            <a:ext cx="3152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286388"/>
            <a:ext cx="60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5357826"/>
            <a:ext cx="7929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– суммарная расчетная длина сварных швов с одной стороны на половине накладки</a:t>
            </a:r>
            <a:endParaRPr lang="ru-RU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857892"/>
            <a:ext cx="1076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500166" y="6000768"/>
            <a:ext cx="76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– номинальная длина двух наклонных сварных швов. </a:t>
            </a:r>
          </a:p>
          <a:p>
            <a:endParaRPr lang="ru-RU" sz="1600" dirty="0" smtClean="0"/>
          </a:p>
          <a:p>
            <a:r>
              <a:rPr lang="ru-RU" sz="1600" dirty="0" smtClean="0"/>
              <a:t>Зная длину наклонного шва, находим общую длину накладки. </a:t>
            </a:r>
            <a:endParaRPr lang="ru-RU" sz="1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1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Рассмотрим крепление уголков к фасонке. </a:t>
            </a:r>
          </a:p>
          <a:p>
            <a:r>
              <a:rPr lang="ru-RU" sz="1600" dirty="0" smtClean="0"/>
              <a:t>        При прикреплении уголков к фасонке площади швов должны быть распределены обратно </a:t>
            </a:r>
          </a:p>
          <a:p>
            <a:r>
              <a:rPr lang="ru-RU" sz="1600" dirty="0" smtClean="0"/>
              <a:t>пропорционально расстояниям от шва до оси элемента. </a:t>
            </a:r>
          </a:p>
          <a:p>
            <a:r>
              <a:rPr lang="ru-RU" sz="1600" dirty="0" smtClean="0"/>
              <a:t>        Общая требуемая площадь шва 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624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1928802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где </a:t>
            </a:r>
            <a:r>
              <a:rPr lang="ru-RU" sz="1600" dirty="0" err="1" smtClean="0"/>
              <a:t>l</a:t>
            </a:r>
            <a:r>
              <a:rPr lang="ru-RU" sz="1000" dirty="0" err="1" smtClean="0"/>
              <a:t>f</a:t>
            </a:r>
            <a:r>
              <a:rPr lang="ru-RU" sz="1600" dirty="0" smtClean="0"/>
              <a:t> = </a:t>
            </a:r>
            <a:r>
              <a:rPr lang="ru-RU" sz="1600" dirty="0" err="1" smtClean="0"/>
              <a:t>l'</a:t>
            </a:r>
            <a:r>
              <a:rPr lang="ru-RU" sz="1000" dirty="0" err="1" smtClean="0"/>
              <a:t>f</a:t>
            </a:r>
            <a:r>
              <a:rPr lang="ru-RU" sz="1000" dirty="0" smtClean="0"/>
              <a:t> </a:t>
            </a:r>
            <a:r>
              <a:rPr lang="ru-RU" sz="1600" dirty="0" smtClean="0"/>
              <a:t> + </a:t>
            </a:r>
            <a:r>
              <a:rPr lang="ru-RU" sz="1600" dirty="0" err="1" smtClean="0"/>
              <a:t>l''</a:t>
            </a:r>
            <a:r>
              <a:rPr lang="ru-RU" sz="1000" dirty="0" err="1" smtClean="0"/>
              <a:t>f</a:t>
            </a:r>
            <a:r>
              <a:rPr lang="ru-RU" sz="1000" dirty="0" smtClean="0"/>
              <a:t>    </a:t>
            </a:r>
            <a:r>
              <a:rPr lang="ru-RU" sz="1600" dirty="0" smtClean="0"/>
              <a:t> ( </a:t>
            </a:r>
            <a:r>
              <a:rPr lang="ru-RU" sz="1600" dirty="0" err="1" smtClean="0"/>
              <a:t>l‘</a:t>
            </a:r>
            <a:r>
              <a:rPr lang="ru-RU" sz="1000" dirty="0" err="1" smtClean="0"/>
              <a:t>f</a:t>
            </a:r>
            <a:r>
              <a:rPr lang="ru-RU" sz="1600" dirty="0" smtClean="0"/>
              <a:t>– длина шва по обушку,    </a:t>
            </a:r>
            <a:r>
              <a:rPr lang="ru-RU" sz="1600" dirty="0" err="1" smtClean="0"/>
              <a:t>l'‘</a:t>
            </a:r>
            <a:r>
              <a:rPr lang="ru-RU" sz="1000" dirty="0" err="1" smtClean="0"/>
              <a:t>f</a:t>
            </a:r>
            <a:r>
              <a:rPr lang="ru-RU" sz="1600" dirty="0" smtClean="0"/>
              <a:t>– длина шва по перу ) </a:t>
            </a:r>
          </a:p>
          <a:p>
            <a:r>
              <a:rPr lang="ru-RU" sz="1600" dirty="0" smtClean="0"/>
              <a:t>Площадь шва на обушке: 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600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2857496"/>
            <a:ext cx="2455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 грани полки (по перу): </a:t>
            </a:r>
            <a:endParaRPr lang="ru-RU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86058"/>
            <a:ext cx="2371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3214686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Отсюда находят </a:t>
            </a:r>
            <a:r>
              <a:rPr lang="ru-RU" sz="1600" dirty="0" err="1" smtClean="0"/>
              <a:t>l‘</a:t>
            </a:r>
            <a:r>
              <a:rPr lang="ru-RU" sz="1000" dirty="0" err="1" smtClean="0"/>
              <a:t>f</a:t>
            </a:r>
            <a:r>
              <a:rPr lang="ru-RU" sz="1000" dirty="0" smtClean="0"/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l'‘</a:t>
            </a:r>
            <a:r>
              <a:rPr lang="ru-RU" sz="1000" dirty="0" err="1" smtClean="0"/>
              <a:t>f</a:t>
            </a:r>
            <a:r>
              <a:rPr lang="ru-RU" sz="1600" dirty="0" smtClean="0"/>
              <a:t>, задаваясь значением 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smtClean="0"/>
              <a:t>, которое для всех угловых швов не должно превышать 1,2t</a:t>
            </a:r>
            <a:r>
              <a:rPr lang="ru-RU" sz="1000" dirty="0" smtClean="0"/>
              <a:t>min</a:t>
            </a:r>
            <a:r>
              <a:rPr lang="ru-RU" sz="1600" dirty="0" smtClean="0"/>
              <a:t> (</a:t>
            </a:r>
            <a:r>
              <a:rPr lang="ru-RU" sz="1600" dirty="0" err="1" smtClean="0"/>
              <a:t>t</a:t>
            </a:r>
            <a:r>
              <a:rPr lang="ru-RU" sz="1000" dirty="0" err="1" smtClean="0"/>
              <a:t>min</a:t>
            </a:r>
            <a:r>
              <a:rPr lang="ru-RU" sz="1600" dirty="0" smtClean="0"/>
              <a:t> – наименьшая толщина соединяемых элементов) и для уголков катет сварного шва по перу   </a:t>
            </a:r>
            <a:r>
              <a:rPr lang="ru-RU" sz="1600" i="1" dirty="0" smtClean="0"/>
              <a:t>k</a:t>
            </a:r>
            <a:r>
              <a:rPr lang="ru-RU" sz="1000" i="1" dirty="0" smtClean="0"/>
              <a:t>f</a:t>
            </a:r>
            <a:r>
              <a:rPr lang="ru-RU" sz="1600" i="1" dirty="0" smtClean="0"/>
              <a:t>=толщина полки уголка</a:t>
            </a:r>
            <a:r>
              <a:rPr lang="ru-RU" sz="1600" dirty="0" smtClean="0"/>
              <a:t>–1 мм (при толщине полки до 10 мм),</a:t>
            </a:r>
          </a:p>
          <a:p>
            <a:r>
              <a:rPr lang="ru-RU" sz="1600" dirty="0" smtClean="0"/>
              <a:t>                                            </a:t>
            </a:r>
            <a:r>
              <a:rPr lang="ru-RU" sz="1600" i="1" dirty="0" smtClean="0"/>
              <a:t>k</a:t>
            </a:r>
            <a:r>
              <a:rPr lang="ru-RU" sz="1000" i="1" dirty="0" smtClean="0"/>
              <a:t>f</a:t>
            </a:r>
            <a:r>
              <a:rPr lang="ru-RU" sz="1600" i="1" dirty="0" smtClean="0"/>
              <a:t>=толщина полки уголка</a:t>
            </a:r>
            <a:r>
              <a:rPr lang="ru-RU" sz="1600" dirty="0" smtClean="0"/>
              <a:t>–2 мм (при толщине полки свыше 10 мм).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429132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Примеры: </a:t>
            </a:r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14818"/>
            <a:ext cx="5114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643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</a:t>
            </a:r>
            <a:r>
              <a:rPr lang="ru-RU" sz="1600" b="1" dirty="0" smtClean="0"/>
              <a:t>При различной длине сварных швов </a:t>
            </a:r>
            <a:r>
              <a:rPr lang="ru-RU" sz="1600" dirty="0" smtClean="0"/>
              <a:t>по перу и по обушку и одинаковом </a:t>
            </a:r>
            <a:r>
              <a:rPr lang="ru-RU" sz="1600" dirty="0" err="1" smtClean="0"/>
              <a:t>k</a:t>
            </a:r>
            <a:r>
              <a:rPr lang="ru-RU" sz="1000" dirty="0" err="1" smtClean="0"/>
              <a:t>f</a:t>
            </a:r>
            <a:r>
              <a:rPr lang="ru-RU" sz="1600" dirty="0" smtClean="0"/>
              <a:t> назначается </a:t>
            </a:r>
          </a:p>
          <a:p>
            <a:r>
              <a:rPr lang="ru-RU" sz="1600" dirty="0" smtClean="0"/>
              <a:t>величина катета шва. </a:t>
            </a:r>
          </a:p>
          <a:p>
            <a:r>
              <a:rPr lang="ru-RU" sz="1600" dirty="0" smtClean="0"/>
              <a:t>            Затем, в зависимости от способа сварки (автоматической быть не может) принимаются коэффициенты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</a:t>
            </a:r>
            <a:r>
              <a:rPr lang="ru-RU" sz="1600" dirty="0" err="1" smtClean="0"/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z</a:t>
            </a:r>
            <a:r>
              <a:rPr lang="ru-RU" sz="1600" dirty="0" smtClean="0"/>
              <a:t>. Определяют по какому пути ведется расчет (по металлу шва </a:t>
            </a:r>
          </a:p>
          <a:p>
            <a:r>
              <a:rPr lang="ru-RU" sz="1600" dirty="0" smtClean="0"/>
              <a:t>или по металлу границы сплавления). </a:t>
            </a:r>
          </a:p>
          <a:p>
            <a:r>
              <a:rPr lang="ru-RU" sz="1600" dirty="0" smtClean="0"/>
              <a:t>            Так как центр тяжести уголка смещен в сторону обушка, то на сварной шов вдоль обушка </a:t>
            </a:r>
          </a:p>
          <a:p>
            <a:r>
              <a:rPr lang="ru-RU" sz="1600" dirty="0" smtClean="0"/>
              <a:t>приходится большая часть усилия N 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3067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2571744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Имея N´ и N´´ находим </a:t>
            </a:r>
            <a:r>
              <a:rPr lang="ru-RU" sz="1600" dirty="0" err="1" smtClean="0"/>
              <a:t>l‘</a:t>
            </a:r>
            <a:r>
              <a:rPr lang="ru-RU" sz="1000" dirty="0" err="1" smtClean="0"/>
              <a:t>f</a:t>
            </a:r>
            <a:r>
              <a:rPr lang="ru-RU" sz="1000" dirty="0" smtClean="0"/>
              <a:t>  </a:t>
            </a:r>
            <a:r>
              <a:rPr lang="ru-RU" sz="1600" dirty="0" smtClean="0"/>
              <a:t>и </a:t>
            </a:r>
            <a:r>
              <a:rPr lang="ru-RU" sz="1600" dirty="0" err="1" smtClean="0"/>
              <a:t>l'‘</a:t>
            </a:r>
            <a:r>
              <a:rPr lang="ru-RU" sz="1000" dirty="0" err="1" smtClean="0"/>
              <a:t>f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        При одинаковом катете шва приближенно общую длину шва распределяют между обушком и полкой для равнополочного уголка как 0,7 к 0,3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00438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 равных длинах швов </a:t>
            </a:r>
            <a:r>
              <a:rPr lang="ru-RU" sz="1600" dirty="0" smtClean="0"/>
              <a:t>у обушка и пера, т.е. при </a:t>
            </a:r>
            <a:r>
              <a:rPr lang="ru-RU" sz="1600" dirty="0" err="1" smtClean="0"/>
              <a:t>l‘</a:t>
            </a:r>
            <a:r>
              <a:rPr lang="ru-RU" sz="1000" dirty="0" err="1" smtClean="0"/>
              <a:t>f</a:t>
            </a:r>
            <a:r>
              <a:rPr lang="ru-RU" sz="1000" dirty="0" smtClean="0"/>
              <a:t>  </a:t>
            </a:r>
            <a:r>
              <a:rPr lang="ru-RU" sz="1600" dirty="0" smtClean="0"/>
              <a:t>= </a:t>
            </a:r>
            <a:r>
              <a:rPr lang="ru-RU" sz="1600" dirty="0" err="1" smtClean="0"/>
              <a:t>l'‘</a:t>
            </a:r>
            <a:r>
              <a:rPr lang="ru-RU" sz="1000" dirty="0" err="1" smtClean="0"/>
              <a:t>f</a:t>
            </a:r>
            <a:r>
              <a:rPr lang="ru-RU" sz="1000" dirty="0" smtClean="0"/>
              <a:t> </a:t>
            </a:r>
            <a:r>
              <a:rPr lang="ru-RU" sz="1600" dirty="0" err="1" smtClean="0"/>
              <a:t>=∑l</a:t>
            </a:r>
            <a:r>
              <a:rPr lang="ru-RU" sz="1000" dirty="0" err="1" smtClean="0"/>
              <a:t>f</a:t>
            </a:r>
            <a:r>
              <a:rPr lang="ru-RU" sz="1600" dirty="0" smtClean="0"/>
              <a:t> /2 , принимают разные </a:t>
            </a:r>
          </a:p>
          <a:p>
            <a:r>
              <a:rPr lang="ru-RU" sz="1600" dirty="0" smtClean="0"/>
              <a:t>катеты швов по обушку и по перу. 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429132"/>
            <a:ext cx="4192599" cy="19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2845"/>
            <a:ext cx="857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Определяют усилия приходящиеся на обушок и на перо (N´ и N´´). Затем, в зависимости от </a:t>
            </a:r>
          </a:p>
          <a:p>
            <a:r>
              <a:rPr lang="ru-RU" sz="1600" dirty="0" smtClean="0"/>
              <a:t>способа сварки (автоматической быть не может) принимаются коэффициенты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f  </a:t>
            </a:r>
            <a:r>
              <a:rPr lang="ru-RU" sz="1600" dirty="0" smtClean="0"/>
              <a:t>и </a:t>
            </a:r>
            <a:r>
              <a:rPr lang="ru-RU" sz="1600" dirty="0" err="1" smtClean="0"/>
              <a:t>β</a:t>
            </a:r>
            <a:r>
              <a:rPr lang="ru-RU" sz="1000" dirty="0" err="1" smtClean="0"/>
              <a:t>z</a:t>
            </a:r>
            <a:r>
              <a:rPr lang="ru-RU" sz="1600" dirty="0" smtClean="0"/>
              <a:t>.             </a:t>
            </a:r>
          </a:p>
          <a:p>
            <a:r>
              <a:rPr lang="ru-RU" sz="1600" dirty="0" smtClean="0"/>
              <a:t>         </a:t>
            </a:r>
          </a:p>
          <a:p>
            <a:r>
              <a:rPr lang="ru-RU" sz="1600" dirty="0" smtClean="0"/>
              <a:t>          Определяют  по какому пути ведется расчет (по металлу шва или по металлу границы сплавления). </a:t>
            </a:r>
          </a:p>
          <a:p>
            <a:r>
              <a:rPr lang="ru-RU" sz="1600" dirty="0" smtClean="0"/>
              <a:t>         </a:t>
            </a:r>
          </a:p>
          <a:p>
            <a:r>
              <a:rPr lang="ru-RU" sz="1600" dirty="0" smtClean="0"/>
              <a:t>          Задаются катетом шва у обушка </a:t>
            </a:r>
            <a:r>
              <a:rPr lang="ru-RU" sz="1600" dirty="0" err="1" smtClean="0"/>
              <a:t>k'</a:t>
            </a:r>
            <a:r>
              <a:rPr lang="ru-RU" sz="1000" dirty="0" err="1" smtClean="0"/>
              <a:t>f</a:t>
            </a:r>
            <a:r>
              <a:rPr lang="ru-RU" sz="1000" dirty="0" smtClean="0"/>
              <a:t> </a:t>
            </a:r>
            <a:r>
              <a:rPr lang="ru-RU" sz="1600" dirty="0" smtClean="0"/>
              <a:t>и определяют длину шва по обушку </a:t>
            </a:r>
            <a:r>
              <a:rPr lang="ru-RU" sz="1600" dirty="0" err="1" smtClean="0"/>
              <a:t>l‘</a:t>
            </a:r>
            <a:r>
              <a:rPr lang="ru-RU" sz="1000" dirty="0" err="1" smtClean="0"/>
              <a:t>f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Т.к. длины швов по обушку и по перу одинаковые вычисляют катет шва по перу </a:t>
            </a:r>
            <a:r>
              <a:rPr lang="ru-RU" sz="1600" dirty="0" err="1" smtClean="0"/>
              <a:t>k'‘</a:t>
            </a:r>
            <a:r>
              <a:rPr lang="ru-RU" sz="1000" dirty="0" err="1" smtClean="0"/>
              <a:t>f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             </a:t>
            </a:r>
          </a:p>
          <a:p>
            <a:r>
              <a:rPr lang="ru-RU" sz="1600" dirty="0" smtClean="0"/>
              <a:t>           Катет шва по перу также можно определить из соотношения 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1000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4357694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Если к фасоне крепятся два уголка, то рекомендуется усилие N разделить пополам и расчет вести по одному уголку, как указано выше. 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2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6191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1643050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У уголковой накладки обушок срезается. В соответствии со </a:t>
            </a:r>
            <a:r>
              <a:rPr lang="ru-RU" sz="1600" dirty="0" err="1" smtClean="0"/>
              <a:t>СНиП</a:t>
            </a:r>
            <a:r>
              <a:rPr lang="ru-RU" sz="1600" dirty="0" smtClean="0"/>
              <a:t> сварные швы в таком </a:t>
            </a:r>
          </a:p>
          <a:p>
            <a:r>
              <a:rPr lang="ru-RU" sz="1600" dirty="0" smtClean="0"/>
              <a:t>соединении следует накладывать вдоль действующего усилия (фланговые швы). Длина накладок </a:t>
            </a:r>
            <a:r>
              <a:rPr lang="ru-RU" sz="1600" dirty="0" err="1" smtClean="0"/>
              <a:t>l</a:t>
            </a:r>
            <a:r>
              <a:rPr lang="ru-RU" sz="1000" dirty="0" err="1" smtClean="0"/>
              <a:t>н</a:t>
            </a:r>
            <a:r>
              <a:rPr lang="ru-RU" sz="1600" dirty="0" smtClean="0"/>
              <a:t> зависит от длины швов. Требуемая длина швов определяется на половину соединения. </a:t>
            </a:r>
          </a:p>
          <a:p>
            <a:r>
              <a:rPr lang="ru-RU" sz="1600" dirty="0" smtClean="0"/>
              <a:t>          Если соединение двух листов или двух уголков осуществляется внахлестку без накладки, то </a:t>
            </a:r>
          </a:p>
          <a:p>
            <a:r>
              <a:rPr lang="ru-RU" sz="1600" dirty="0" smtClean="0"/>
              <a:t>расчетная длина швов приходится на всё соединение. </a:t>
            </a:r>
          </a:p>
          <a:p>
            <a:r>
              <a:rPr lang="ru-RU" sz="1600" dirty="0" smtClean="0"/>
              <a:t>      Два швеллера или два двутавра по длине соединяются между собой листовыми накладками. </a:t>
            </a:r>
            <a:endParaRPr lang="ru-RU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177399"/>
            <a:ext cx="4938726" cy="36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5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6439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Типы сварных швов, соединений и их характеристика.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 Сварные швы классифицируют: по конструктивному признаку, назначению, положению, </a:t>
            </a:r>
          </a:p>
          <a:p>
            <a:r>
              <a:rPr lang="ru-RU" sz="1600" dirty="0" smtClean="0"/>
              <a:t>протяжённости и внешней форме. </a:t>
            </a:r>
          </a:p>
          <a:p>
            <a:r>
              <a:rPr lang="ru-RU" sz="1600" dirty="0" smtClean="0"/>
              <a:t>          </a:t>
            </a:r>
            <a:r>
              <a:rPr lang="ru-RU" sz="1600" b="1" i="1" dirty="0" smtClean="0"/>
              <a:t>По конструктивному признаку </a:t>
            </a:r>
            <a:r>
              <a:rPr lang="ru-RU" sz="1600" dirty="0" smtClean="0"/>
              <a:t>сварные швы разделяют на </a:t>
            </a:r>
            <a:r>
              <a:rPr lang="ru-RU" sz="1600" b="1" dirty="0" smtClean="0"/>
              <a:t>стыковые</a:t>
            </a:r>
            <a:r>
              <a:rPr lang="ru-RU" sz="1600" dirty="0" smtClean="0"/>
              <a:t> и </a:t>
            </a:r>
            <a:r>
              <a:rPr lang="ru-RU" sz="1600" b="1" dirty="0" smtClean="0"/>
              <a:t>угловые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(валиковые). </a:t>
            </a:r>
          </a:p>
          <a:p>
            <a:r>
              <a:rPr lang="ru-RU" sz="1600" dirty="0" smtClean="0"/>
              <a:t>          </a:t>
            </a:r>
            <a:r>
              <a:rPr lang="ru-RU" sz="1600" b="1" dirty="0" smtClean="0"/>
              <a:t>Стыковые швы </a:t>
            </a:r>
            <a:r>
              <a:rPr lang="ru-RU" sz="1600" dirty="0" smtClean="0"/>
              <a:t>наиболее рациональны, так как имеют наименьшую концентрацию </a:t>
            </a:r>
          </a:p>
          <a:p>
            <a:r>
              <a:rPr lang="ru-RU" sz="1600" dirty="0" smtClean="0"/>
              <a:t>напряжений, но они требуют дополнительной разделки кромок. </a:t>
            </a:r>
          </a:p>
          <a:p>
            <a:r>
              <a:rPr lang="ru-RU" sz="1600" dirty="0" smtClean="0"/>
              <a:t>        </a:t>
            </a:r>
          </a:p>
          <a:p>
            <a:r>
              <a:rPr lang="ru-RU" sz="1600" dirty="0" smtClean="0"/>
              <a:t>          Формы разделок кромок свариваемых элементов стыковыми швами бывают: V; U; X: K – </a:t>
            </a:r>
          </a:p>
          <a:p>
            <a:r>
              <a:rPr lang="ru-RU" sz="1600" dirty="0" smtClean="0"/>
              <a:t>образные. Для V, U – образных швов, свариваемых с одной стороны, обязательна подварка корня шва с другой стороны для устранения возможных непроваров, являющихся источником </a:t>
            </a:r>
          </a:p>
          <a:p>
            <a:r>
              <a:rPr lang="ru-RU" sz="1600" dirty="0" smtClean="0"/>
              <a:t>концентрации напряжений. Начало и конец стыкового шва имеют непровар и кратер, являются </a:t>
            </a:r>
          </a:p>
          <a:p>
            <a:r>
              <a:rPr lang="ru-RU" sz="1600" dirty="0" smtClean="0"/>
              <a:t>дефектными и их желательно выводить на технологические планки за пределы рабочего сечения шва, а затем можно обрезать. </a:t>
            </a:r>
          </a:p>
          <a:p>
            <a:r>
              <a:rPr lang="ru-RU" sz="1600" dirty="0" smtClean="0"/>
              <a:t>           </a:t>
            </a:r>
          </a:p>
          <a:p>
            <a:r>
              <a:rPr lang="ru-RU" sz="1600" dirty="0" smtClean="0"/>
              <a:t>            При автоматической сварке принимаются меньшие размеры разделки кромок швов </a:t>
            </a:r>
          </a:p>
          <a:p>
            <a:r>
              <a:rPr lang="ru-RU" sz="1600" dirty="0" smtClean="0"/>
              <a:t>вследствие большего проплавления соединяемых элементов. Чтобы обеспечить полный провар </a:t>
            </a:r>
          </a:p>
          <a:p>
            <a:r>
              <a:rPr lang="ru-RU" sz="1600" dirty="0" smtClean="0"/>
              <a:t>шва при односторонней автоматической сварке часто применяют флюсовую подушку в виде </a:t>
            </a:r>
          </a:p>
          <a:p>
            <a:r>
              <a:rPr lang="ru-RU" sz="1600" dirty="0" smtClean="0"/>
              <a:t>медной или стальной подкладки, остающейся после выполнения сварного шва. </a:t>
            </a:r>
          </a:p>
          <a:p>
            <a:r>
              <a:rPr lang="ru-RU" sz="1600" dirty="0" smtClean="0"/>
              <a:t>           </a:t>
            </a:r>
          </a:p>
          <a:p>
            <a:r>
              <a:rPr lang="ru-RU" sz="1600" dirty="0" smtClean="0"/>
              <a:t>            При электрошлаковой сварке разделка кромок листов не требуется, но зазор в стыке </a:t>
            </a:r>
          </a:p>
          <a:p>
            <a:r>
              <a:rPr lang="ru-RU" sz="1600" dirty="0" smtClean="0"/>
              <a:t>применяют не менее 14 мм. 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7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552961" cy="38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428625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Все размеры накладок определяются расчетом по несущей способности соединяемых </a:t>
            </a:r>
          </a:p>
          <a:p>
            <a:r>
              <a:rPr lang="ru-RU" sz="1600" dirty="0" smtClean="0"/>
              <a:t>элементов. </a:t>
            </a:r>
          </a:p>
          <a:p>
            <a:r>
              <a:rPr lang="ru-RU" sz="1600" dirty="0" smtClean="0"/>
              <a:t>         Существуют нормы по которым определяются размеры накладок и катеты швов в </a:t>
            </a:r>
          </a:p>
          <a:p>
            <a:r>
              <a:rPr lang="ru-RU" sz="1600" dirty="0" smtClean="0"/>
              <a:t>зависимости от номера профиля и марки стали.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0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715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Лекция № 9. Тема: «Работа и расчёт болтовых соединений»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9.1. Общая характеристика болтовых соединений. </a:t>
            </a:r>
          </a:p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Заклепочные соединения представляют собой соединение деталей с помощью заклепок. 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51720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5000636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Заклепки из алюминия расклепываются в холодном состоянии, а остальные в горячем.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    Недостатки заклепочных соединений это повышенный расход металла и увеличенная </a:t>
            </a:r>
          </a:p>
          <a:p>
            <a:r>
              <a:rPr lang="ru-RU" sz="1600" dirty="0" smtClean="0"/>
              <a:t>трудоемкость изготовления конструкций. </a:t>
            </a:r>
          </a:p>
          <a:p>
            <a:r>
              <a:rPr lang="ru-RU" sz="1600" dirty="0" smtClean="0"/>
              <a:t>             Из-за этих недостатков заклепочные соединения на 99% вытеснены сварными и болтовыми соединениями. 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5725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Обычные болтовые соединения менее плотны, чем заклепочные, и дают большие сдвиги, </a:t>
            </a:r>
          </a:p>
          <a:p>
            <a:r>
              <a:rPr lang="ru-RU" sz="1600" dirty="0" smtClean="0"/>
              <a:t>но более просты в постановке. Болтовые соединения широко применяются в монтажных </a:t>
            </a:r>
          </a:p>
          <a:p>
            <a:r>
              <a:rPr lang="ru-RU" sz="1600" dirty="0" smtClean="0"/>
              <a:t>соединениях. </a:t>
            </a:r>
          </a:p>
          <a:p>
            <a:r>
              <a:rPr lang="ru-RU" sz="1600" dirty="0" smtClean="0"/>
              <a:t>           В соединениях металлических конструкций применяются обычные болты (Ø12-48 мм): </a:t>
            </a:r>
          </a:p>
          <a:p>
            <a:r>
              <a:rPr lang="ru-RU" sz="1600" dirty="0" smtClean="0"/>
              <a:t>                - класса точности А; </a:t>
            </a:r>
          </a:p>
          <a:p>
            <a:r>
              <a:rPr lang="ru-RU" sz="1600" dirty="0" smtClean="0"/>
              <a:t>                - класса точности В; </a:t>
            </a:r>
          </a:p>
          <a:p>
            <a:r>
              <a:rPr lang="ru-RU" sz="1600" dirty="0" smtClean="0"/>
              <a:t>                - класса точности С; </a:t>
            </a:r>
          </a:p>
          <a:p>
            <a:r>
              <a:rPr lang="ru-RU" sz="1600" dirty="0" smtClean="0"/>
              <a:t>высокопрочные (Ø 16-48 мм) и анкерные (Ø от 12до 140 мм). </a:t>
            </a:r>
          </a:p>
          <a:p>
            <a:r>
              <a:rPr lang="ru-RU" sz="1600" dirty="0" smtClean="0"/>
              <a:t>      Болты штампуют из круглой стали диаметром 12, 14, 16, 18, 20, 22, 24, 27, 30, 36, 42 и 48 мм. </a:t>
            </a:r>
          </a:p>
          <a:p>
            <a:r>
              <a:rPr lang="ru-RU" sz="1600" dirty="0" smtClean="0"/>
              <a:t>          </a:t>
            </a:r>
          </a:p>
          <a:p>
            <a:r>
              <a:rPr lang="ru-RU" sz="1600" dirty="0" smtClean="0"/>
              <a:t>          Класс точности обычного болта определяется набором соответствующих требований.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</a:t>
            </a:r>
            <a:r>
              <a:rPr lang="ru-RU" sz="1600" b="1" dirty="0" smtClean="0"/>
              <a:t>Болты класса точности А: </a:t>
            </a:r>
          </a:p>
          <a:p>
            <a:r>
              <a:rPr lang="ru-RU" sz="1600" dirty="0" smtClean="0"/>
              <a:t>                 - изготавливаются из углеродистой и легированной сталей, </a:t>
            </a:r>
          </a:p>
          <a:p>
            <a:r>
              <a:rPr lang="ru-RU" sz="1600" dirty="0" smtClean="0"/>
              <a:t>                 - поверхность болта обрабатывается, </a:t>
            </a:r>
          </a:p>
          <a:p>
            <a:r>
              <a:rPr lang="ru-RU" sz="1600" dirty="0" smtClean="0"/>
              <a:t>                 - имеются только минусовые допуски, </a:t>
            </a:r>
          </a:p>
          <a:p>
            <a:r>
              <a:rPr lang="ru-RU" sz="1600" dirty="0" smtClean="0"/>
              <a:t>                 - диаметр отверстия превышает диаметр болта не более чем на 0.4 мм, </a:t>
            </a:r>
          </a:p>
          <a:p>
            <a:r>
              <a:rPr lang="ru-RU" sz="1600" dirty="0" smtClean="0"/>
              <a:t>                 - способы образования отверстий: </a:t>
            </a:r>
          </a:p>
          <a:p>
            <a:r>
              <a:rPr lang="ru-RU" sz="1600" dirty="0" smtClean="0"/>
              <a:t>         1) сверление на проектный диаметр в пакете собранных деталей; </a:t>
            </a:r>
          </a:p>
          <a:p>
            <a:r>
              <a:rPr lang="ru-RU" sz="1600" dirty="0" smtClean="0"/>
              <a:t>         2) сверление в отдельных деталях по кондуктору; </a:t>
            </a:r>
          </a:p>
          <a:p>
            <a:r>
              <a:rPr lang="ru-RU" sz="1600" dirty="0" smtClean="0"/>
              <a:t>         3) продавливание или сверление в отдельных деталях на меньший диаметр с последующей рассверловкой на проектный диаметр в собранном пакете. 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2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5010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            Болты класса точности В: </a:t>
            </a:r>
          </a:p>
          <a:p>
            <a:r>
              <a:rPr lang="ru-RU" sz="1600" dirty="0" smtClean="0"/>
              <a:t>         - изготавливают из углеродистой стали; </a:t>
            </a:r>
          </a:p>
          <a:p>
            <a:r>
              <a:rPr lang="ru-RU" sz="1600" dirty="0" smtClean="0"/>
              <a:t>         - имеют только минусовые допуски; </a:t>
            </a:r>
          </a:p>
          <a:p>
            <a:r>
              <a:rPr lang="ru-RU" sz="1600" dirty="0" smtClean="0"/>
              <a:t>         - поверхность болта обрабатывается; </a:t>
            </a:r>
          </a:p>
          <a:p>
            <a:r>
              <a:rPr lang="ru-RU" sz="1600" dirty="0" smtClean="0"/>
              <a:t>         - диаметр отверстия больше диаметра болта на 2-3 мм; </a:t>
            </a:r>
          </a:p>
          <a:p>
            <a:r>
              <a:rPr lang="ru-RU" sz="1600" dirty="0" smtClean="0"/>
              <a:t>         - отверстия получают путем продавливания или сверления в отдельных элементах.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            </a:t>
            </a:r>
            <a:r>
              <a:rPr lang="ru-RU" sz="1600" b="1" dirty="0" smtClean="0"/>
              <a:t>Болты класса точности С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         - изготавливают из углеродистой стали; </a:t>
            </a:r>
          </a:p>
          <a:p>
            <a:r>
              <a:rPr lang="ru-RU" sz="1600" dirty="0" smtClean="0"/>
              <a:t>         - могут иметь и плюсовые и минусовые (±1 мм) допуски; </a:t>
            </a:r>
          </a:p>
          <a:p>
            <a:r>
              <a:rPr lang="ru-RU" sz="1600" dirty="0" smtClean="0"/>
              <a:t>         - поверхность болта не обрабатывается; </a:t>
            </a:r>
          </a:p>
          <a:p>
            <a:r>
              <a:rPr lang="ru-RU" sz="1600" dirty="0" smtClean="0"/>
              <a:t>         - не требуется перпендикулярной опорной поверхности головки болта к оси стержня; </a:t>
            </a:r>
          </a:p>
          <a:p>
            <a:r>
              <a:rPr lang="ru-RU" sz="1600" dirty="0" smtClean="0"/>
              <a:t>         - способ образования и диаметр отверстий такие же, как у болтов класса точности В.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714752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Обычные болты разделяются на классы прочности: 4.6, 4.8, 5.6, 5.8 – из углеродистой </a:t>
            </a:r>
          </a:p>
          <a:p>
            <a:r>
              <a:rPr lang="ru-RU" sz="1600" dirty="0" smtClean="0"/>
              <a:t>стали; 6.6 – из стали марки 35; 8.8 – из стали марки 35х, 38ха; 10.9 – из стали марки 40х – из </a:t>
            </a:r>
          </a:p>
          <a:p>
            <a:r>
              <a:rPr lang="ru-RU" sz="1600" dirty="0" smtClean="0"/>
              <a:t>легированной стали. </a:t>
            </a:r>
          </a:p>
          <a:p>
            <a:r>
              <a:rPr lang="ru-RU" sz="1600" dirty="0" smtClean="0"/>
              <a:t>        Первое число, умноженное на 100, определяет минимальное значение временного </a:t>
            </a:r>
          </a:p>
          <a:p>
            <a:r>
              <a:rPr lang="ru-RU" sz="1600" dirty="0" smtClean="0"/>
              <a:t>сопротивления в МПа; второе число, умноженное на 10, определяет отношение в % предела </a:t>
            </a:r>
          </a:p>
          <a:p>
            <a:r>
              <a:rPr lang="ru-RU" sz="1600" dirty="0" smtClean="0"/>
              <a:t>текучести к временному сопротивлению 100%R</a:t>
            </a:r>
            <a:r>
              <a:rPr lang="ru-RU" sz="1000" dirty="0" smtClean="0"/>
              <a:t>уп</a:t>
            </a:r>
            <a:r>
              <a:rPr lang="ru-RU" sz="1600" dirty="0" smtClean="0"/>
              <a:t>/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ип</a:t>
            </a:r>
            <a:r>
              <a:rPr lang="ru-RU" sz="1000" dirty="0" smtClean="0"/>
              <a:t> . 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5725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Высокопрочные</a:t>
            </a:r>
            <a:r>
              <a:rPr lang="ru-RU" sz="1600" dirty="0" smtClean="0"/>
              <a:t> болты изготавливают из легированных сталей. Например: </a:t>
            </a:r>
          </a:p>
          <a:p>
            <a:r>
              <a:rPr lang="ru-RU" sz="1600" dirty="0" smtClean="0"/>
              <a:t>40х «</a:t>
            </a:r>
            <a:r>
              <a:rPr lang="ru-RU" sz="1600" dirty="0" err="1" smtClean="0"/>
              <a:t>селект</a:t>
            </a:r>
            <a:r>
              <a:rPr lang="ru-RU" sz="1600" dirty="0" smtClean="0"/>
              <a:t>» (при Ø от 16 до 27 мм с временным сопротивлением R</a:t>
            </a:r>
            <a:r>
              <a:rPr lang="ru-RU" sz="1000" dirty="0" smtClean="0"/>
              <a:t>bun</a:t>
            </a:r>
            <a:r>
              <a:rPr lang="ru-RU" sz="1600" dirty="0" smtClean="0"/>
              <a:t>=1100 МПа); </a:t>
            </a:r>
          </a:p>
          <a:p>
            <a:r>
              <a:rPr lang="ru-RU" sz="1600" dirty="0" smtClean="0"/>
              <a:t>30Х3МФ, 30Х2НМФА ( - “ -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bun</a:t>
            </a:r>
            <a:r>
              <a:rPr lang="ru-RU" sz="1600" dirty="0" smtClean="0"/>
              <a:t> =1350 МПа) и другие (см. </a:t>
            </a:r>
            <a:r>
              <a:rPr lang="ru-RU" sz="1600" dirty="0" err="1" smtClean="0"/>
              <a:t>СНиП</a:t>
            </a:r>
            <a:r>
              <a:rPr lang="ru-RU" sz="1600" dirty="0" smtClean="0"/>
              <a:t>, стр. 67. Табл.61*). 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   Отверстия под высокопрочные болты делают больше диаметра болта на 1÷6 мм. На головке болта ставится величина временного сопротивления. </a:t>
            </a:r>
          </a:p>
          <a:p>
            <a:r>
              <a:rPr lang="ru-RU" sz="1600" dirty="0" smtClean="0"/>
              <a:t>          </a:t>
            </a:r>
          </a:p>
          <a:p>
            <a:r>
              <a:rPr lang="ru-RU" sz="1600" dirty="0" smtClean="0"/>
              <a:t>           Гайки затягивают тарировочным ключом, чтобы болты одного соединения имели равное натяжение. </a:t>
            </a:r>
          </a:p>
          <a:p>
            <a:r>
              <a:rPr lang="ru-RU" sz="1600" dirty="0" smtClean="0"/>
              <a:t>          Сила натяжения болта плотно стягивает соединяемые элементы. Сдвигающие усилия в таких соединениях передаются через силы трения. </a:t>
            </a:r>
          </a:p>
          <a:p>
            <a:r>
              <a:rPr lang="ru-RU" sz="1600" dirty="0" smtClean="0"/>
              <a:t>          Для улучшения работы соединения иногда применяют комбинированное соединение, в котором соединяемые поверхности склеивают, а затем стягивают высокопрочными болтами. 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8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50109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9.2. Работа и расчет болтовых соединений на сдвиг при действии статической </a:t>
            </a:r>
          </a:p>
          <a:p>
            <a:pPr algn="ctr"/>
            <a:r>
              <a:rPr lang="ru-RU" dirty="0" smtClean="0"/>
              <a:t>нагрузки. </a:t>
            </a:r>
          </a:p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           В соединениях на болтах класса точности В и С силы стягивания невелики и </a:t>
            </a:r>
          </a:p>
          <a:p>
            <a:r>
              <a:rPr lang="ru-RU" sz="1600" dirty="0" smtClean="0"/>
              <a:t>неопределимы. Основу работы таких болтов составляет непосредственная передача сдвигающего усилия со стержня болта на стенки отверстия. </a:t>
            </a:r>
          </a:p>
          <a:p>
            <a:r>
              <a:rPr lang="ru-RU" sz="1600" dirty="0" smtClean="0"/>
              <a:t>           Работа эта осложнена неправильностью формы болта и стенки отверстия, а также зазором между диаметрами болтов отверстий. Поэтому расчет соединения носит условный характер. </a:t>
            </a:r>
          </a:p>
          <a:p>
            <a:r>
              <a:rPr lang="ru-RU" sz="1600" dirty="0" smtClean="0"/>
              <a:t>           Рассмотрим работу обычных болтов на сдвиг. 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143248"/>
            <a:ext cx="6638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0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50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Болты класса точности В и С за счет зазора 2…3 мм работают неравномерно. 1 этап работы </a:t>
            </a:r>
          </a:p>
          <a:p>
            <a:r>
              <a:rPr lang="ru-RU" sz="1600" dirty="0" smtClean="0"/>
              <a:t>соединения – преодоление силы трения. Затем болты касаются стенок отверстия и работают </a:t>
            </a:r>
          </a:p>
          <a:p>
            <a:r>
              <a:rPr lang="ru-RU" sz="1600" dirty="0" smtClean="0"/>
              <a:t>частично на срез и частично на смятие. </a:t>
            </a:r>
          </a:p>
          <a:p>
            <a:r>
              <a:rPr lang="ru-RU" sz="1600" dirty="0" smtClean="0"/>
              <a:t>         Расчет ведут исходя из возможного вида разрушения – по срезу болта (при толстых листах) или по смятию поверхности отверстия (при тонких листах).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10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3643314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Более равномерно работают болты класса точности А. Различие между работой болтов </a:t>
            </a:r>
          </a:p>
          <a:p>
            <a:r>
              <a:rPr lang="ru-RU" sz="1600" dirty="0" smtClean="0"/>
              <a:t>класса точности А, В, С учитывается в расчетах коэффициентом условия работы соединения (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b</a:t>
            </a:r>
            <a:r>
              <a:rPr lang="ru-RU" sz="1600" dirty="0" smtClean="0"/>
              <a:t>) и величиной расчетного сопротивления.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5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Расчетное усилие, которое может быть воспринято одним болтом (несущая способность </a:t>
            </a:r>
          </a:p>
          <a:p>
            <a:r>
              <a:rPr lang="ru-RU" sz="1600" dirty="0" smtClean="0"/>
              <a:t>болта) на срез, определяется по формуле 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5676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1214422"/>
            <a:ext cx="3439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на смятие, определяется по формуле</a:t>
            </a:r>
            <a:endParaRPr lang="ru-RU" sz="1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569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2000240"/>
            <a:ext cx="857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Здесь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bs</a:t>
            </a:r>
            <a:r>
              <a:rPr lang="ru-RU" sz="1600" dirty="0" smtClean="0"/>
              <a:t>,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bр</a:t>
            </a:r>
            <a:r>
              <a:rPr lang="ru-RU" sz="1600" dirty="0" smtClean="0"/>
              <a:t>,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bt</a:t>
            </a:r>
            <a:r>
              <a:rPr lang="ru-RU" sz="1600" dirty="0" smtClean="0"/>
              <a:t> – расчетные сопротивления болтовых соединений на срез, смятие и растяжение; </a:t>
            </a:r>
          </a:p>
          <a:p>
            <a:r>
              <a:rPr lang="ru-RU" sz="1600" dirty="0" smtClean="0"/>
              <a:t>            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bs</a:t>
            </a:r>
            <a:r>
              <a:rPr lang="ru-RU" sz="1600" dirty="0" smtClean="0"/>
              <a:t>,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bt</a:t>
            </a:r>
            <a:r>
              <a:rPr lang="ru-RU" sz="1600" dirty="0" smtClean="0"/>
              <a:t> – зависят от класса прочности болта; </a:t>
            </a:r>
          </a:p>
          <a:p>
            <a:r>
              <a:rPr lang="ru-RU" sz="1600" dirty="0" smtClean="0"/>
              <a:t>            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bp</a:t>
            </a:r>
            <a:r>
              <a:rPr lang="ru-RU" sz="1600" dirty="0" smtClean="0"/>
              <a:t> – зависят от класса точности болта и временного сопротивления стали (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un</a:t>
            </a:r>
            <a:r>
              <a:rPr lang="ru-RU" sz="1600" dirty="0" smtClean="0"/>
              <a:t>); </a:t>
            </a:r>
          </a:p>
          <a:p>
            <a:r>
              <a:rPr lang="ru-RU" sz="1600" dirty="0" smtClean="0"/>
              <a:t>         А – расчетная площадь сечения стержня болта; </a:t>
            </a:r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d</a:t>
            </a:r>
            <a:r>
              <a:rPr lang="ru-RU" sz="1600" dirty="0" smtClean="0"/>
              <a:t> – </a:t>
            </a:r>
            <a:r>
              <a:rPr lang="ru-RU" sz="1600" dirty="0" err="1" smtClean="0"/>
              <a:t>наружний</a:t>
            </a:r>
            <a:r>
              <a:rPr lang="ru-RU" sz="1600" dirty="0" smtClean="0"/>
              <a:t> диаметр стержня болта; </a:t>
            </a:r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n</a:t>
            </a:r>
            <a:r>
              <a:rPr lang="ru-RU" sz="1000" dirty="0" err="1" smtClean="0"/>
              <a:t>s</a:t>
            </a:r>
            <a:r>
              <a:rPr lang="ru-RU" sz="1000" dirty="0" smtClean="0"/>
              <a:t> </a:t>
            </a:r>
            <a:r>
              <a:rPr lang="ru-RU" sz="1600" dirty="0" smtClean="0"/>
              <a:t>– число расчетных срезов одного болта; </a:t>
            </a:r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b</a:t>
            </a:r>
            <a:r>
              <a:rPr lang="ru-RU" sz="1600" dirty="0" err="1" smtClean="0"/>
              <a:t> </a:t>
            </a:r>
            <a:r>
              <a:rPr lang="ru-RU" sz="1600" dirty="0" smtClean="0"/>
              <a:t>– коэффициент условий работы соединения; </a:t>
            </a:r>
          </a:p>
          <a:p>
            <a:r>
              <a:rPr lang="ru-RU" sz="1600" dirty="0" smtClean="0"/>
              <a:t>         ∑</a:t>
            </a:r>
            <a:r>
              <a:rPr lang="ru-RU" sz="1600" dirty="0" err="1" smtClean="0"/>
              <a:t>t</a:t>
            </a:r>
            <a:r>
              <a:rPr lang="ru-RU" sz="1000" dirty="0" err="1" smtClean="0"/>
              <a:t>min</a:t>
            </a:r>
            <a:r>
              <a:rPr lang="ru-RU" sz="1600" dirty="0" smtClean="0"/>
              <a:t> - наименьшая суммарная толщина элементов, сминаемых в одном направлении.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Несущая способность болта на растяжение  </a:t>
            </a:r>
            <a:endParaRPr lang="ru-RU" sz="16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786322"/>
            <a:ext cx="5048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5214950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принимая, что силы между болтами распределяются равномерно.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А</a:t>
            </a:r>
            <a:r>
              <a:rPr lang="ru-RU" sz="1000" dirty="0" err="1" smtClean="0"/>
              <a:t>bn</a:t>
            </a:r>
            <a:r>
              <a:rPr lang="ru-RU" sz="1600" dirty="0" smtClean="0"/>
              <a:t> – площадь сечения болта нетто (т.е. без учета резьбы, см </a:t>
            </a:r>
            <a:r>
              <a:rPr lang="ru-RU" sz="1600" dirty="0" err="1" smtClean="0"/>
              <a:t>СНиП</a:t>
            </a:r>
            <a:r>
              <a:rPr lang="ru-RU" sz="1600" dirty="0" smtClean="0"/>
              <a:t> табл. 62*). 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91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814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Количество болтов в соединении определяют по формуле: 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71480"/>
            <a:ext cx="4943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1166843"/>
            <a:ext cx="857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dirty="0" err="1" smtClean="0"/>
              <a:t>N</a:t>
            </a:r>
            <a:r>
              <a:rPr lang="ru-RU" sz="1000" dirty="0" err="1" smtClean="0"/>
              <a:t>min</a:t>
            </a:r>
            <a:r>
              <a:rPr lang="ru-RU" sz="1600" dirty="0" smtClean="0"/>
              <a:t> – меньшее из значений расчетного усилия для одного болта; </a:t>
            </a:r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с </a:t>
            </a:r>
            <a:r>
              <a:rPr lang="ru-RU" sz="1600" dirty="0" smtClean="0"/>
              <a:t>– коэффициент условий работы.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Расчет болта на смятие стенки отверстия носит условный характер, так как в местах </a:t>
            </a:r>
          </a:p>
          <a:p>
            <a:r>
              <a:rPr lang="ru-RU" sz="1600" dirty="0" smtClean="0"/>
              <a:t>передачи усилия с болта на соединяемые листы отмечается сложное напряженное состояние. </a:t>
            </a:r>
          </a:p>
          <a:p>
            <a:r>
              <a:rPr lang="ru-RU" sz="1600" dirty="0" smtClean="0"/>
              <a:t>         Трудность учета действительного напряженного состояния привела к тому, что в расчете </a:t>
            </a:r>
          </a:p>
          <a:p>
            <a:r>
              <a:rPr lang="ru-RU" sz="1600" dirty="0" smtClean="0"/>
              <a:t>принимается равномерное давление болта на стенку отверстия по всему диаметру болта. </a:t>
            </a:r>
          </a:p>
          <a:p>
            <a:r>
              <a:rPr lang="ru-RU" sz="1600" dirty="0" smtClean="0"/>
              <a:t>         Следует проверять также и соединяемые элементы по ослабленному сечению: </a:t>
            </a:r>
            <a:endParaRPr lang="ru-RU" sz="1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14686"/>
            <a:ext cx="5010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3929066"/>
            <a:ext cx="8501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При действии на соединение момента, вызывающего сдвиг соединяемых элементов, </a:t>
            </a:r>
          </a:p>
          <a:p>
            <a:r>
              <a:rPr lang="ru-RU" sz="1600" dirty="0" smtClean="0"/>
              <a:t>распределение усилий следует принимать пропорционально расстояниям от центра тяжести </a:t>
            </a:r>
          </a:p>
          <a:p>
            <a:r>
              <a:rPr lang="ru-RU" sz="1600" dirty="0" smtClean="0"/>
              <a:t>соединения до рассматриваемого болта. </a:t>
            </a:r>
          </a:p>
          <a:p>
            <a:r>
              <a:rPr lang="ru-RU" sz="1600" dirty="0" smtClean="0"/>
              <a:t>     </a:t>
            </a:r>
          </a:p>
          <a:p>
            <a:r>
              <a:rPr lang="ru-RU" sz="1600" dirty="0" smtClean="0"/>
              <a:t>        Болты, работающие одновременно на срез и растяжение, следует проверять отдельно на </a:t>
            </a:r>
          </a:p>
          <a:p>
            <a:r>
              <a:rPr lang="ru-RU" sz="1600" dirty="0" smtClean="0"/>
              <a:t>срез и на растяжение. </a:t>
            </a:r>
          </a:p>
          <a:p>
            <a:r>
              <a:rPr lang="ru-RU" sz="1600" dirty="0" smtClean="0"/>
              <a:t>        Болты, работающие на срез от одновременного действия продольной силы и момента, следует проверять на равнодействующее усилие от осевой сдвигающей силы и изгибающего момента. 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02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501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         Соединения на высокопрочных болтах </a:t>
            </a:r>
            <a:r>
              <a:rPr lang="ru-RU" sz="1600" dirty="0" smtClean="0"/>
              <a:t>следует рассчитывать в предположении передачи </a:t>
            </a:r>
          </a:p>
          <a:p>
            <a:r>
              <a:rPr lang="ru-RU" sz="1600" dirty="0" smtClean="0"/>
              <a:t>действующих в стыках и прикреплениях усилий через трение, возникающее по соприкасающимся плоскостям соединяемых элементов от натяжения высокопрочных болтов.               </a:t>
            </a:r>
          </a:p>
          <a:p>
            <a:r>
              <a:rPr lang="ru-RU" sz="1600" dirty="0" smtClean="0"/>
              <a:t>           При этом распределение продольной силы между болтами следует принимать равномерным. </a:t>
            </a:r>
          </a:p>
          <a:p>
            <a:r>
              <a:rPr lang="ru-RU" sz="1600" dirty="0" smtClean="0"/>
              <a:t>           Расчетное усилие </a:t>
            </a:r>
            <a:r>
              <a:rPr lang="ru-RU" sz="1600" dirty="0" err="1" smtClean="0"/>
              <a:t>Q</a:t>
            </a:r>
            <a:r>
              <a:rPr lang="ru-RU" sz="1000" dirty="0" err="1" smtClean="0"/>
              <a:t>bh</a:t>
            </a:r>
            <a:r>
              <a:rPr lang="ru-RU" sz="1600" dirty="0" smtClean="0"/>
              <a:t>, которое может быть воспринято каждой поверхностью трения </a:t>
            </a:r>
          </a:p>
          <a:p>
            <a:r>
              <a:rPr lang="ru-RU" sz="1600" dirty="0" smtClean="0"/>
              <a:t>соединяемых элементов, стянутых одним высокопрочным болтом, следует определять по формуле </a:t>
            </a: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3116"/>
            <a:ext cx="5695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2857496"/>
            <a:ext cx="8501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где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bh</a:t>
            </a:r>
            <a:r>
              <a:rPr lang="ru-RU" sz="1000" dirty="0" smtClean="0"/>
              <a:t> </a:t>
            </a:r>
            <a:r>
              <a:rPr lang="ru-RU" sz="1600" dirty="0" smtClean="0"/>
              <a:t>– расчетное сопротивление растяжению высокопрочного болта; </a:t>
            </a:r>
          </a:p>
          <a:p>
            <a:r>
              <a:rPr lang="ru-RU" sz="1600" dirty="0" smtClean="0"/>
              <a:t>                µ – коэффициент трения, принимаемый по табл. 36* </a:t>
            </a:r>
            <a:r>
              <a:rPr lang="ru-RU" sz="1600" dirty="0" err="1" smtClean="0"/>
              <a:t>СНиП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                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h</a:t>
            </a:r>
            <a:r>
              <a:rPr lang="ru-RU" sz="1600" dirty="0" err="1" smtClean="0"/>
              <a:t> </a:t>
            </a:r>
            <a:r>
              <a:rPr lang="ru-RU" sz="1600" dirty="0" smtClean="0"/>
              <a:t>– коэффициент надежности, принимаемый по табл. 36* </a:t>
            </a:r>
            <a:r>
              <a:rPr lang="ru-RU" sz="1600" dirty="0" err="1" smtClean="0"/>
              <a:t>СНиП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                </a:t>
            </a:r>
            <a:r>
              <a:rPr lang="ru-RU" sz="1600" dirty="0" err="1" smtClean="0"/>
              <a:t>A</a:t>
            </a:r>
            <a:r>
              <a:rPr lang="ru-RU" sz="1000" dirty="0" err="1" smtClean="0"/>
              <a:t>bn</a:t>
            </a:r>
            <a:r>
              <a:rPr lang="ru-RU" sz="1600" dirty="0" smtClean="0"/>
              <a:t> – площадь сечения болта нетто, определяемая по табл. 62* </a:t>
            </a:r>
            <a:r>
              <a:rPr lang="ru-RU" sz="1600" dirty="0" err="1" smtClean="0"/>
              <a:t>СНиП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                </a:t>
            </a:r>
            <a:r>
              <a:rPr lang="ru-RU" sz="1600" dirty="0" err="1" smtClean="0"/>
              <a:t>γ</a:t>
            </a:r>
            <a:r>
              <a:rPr lang="ru-RU" sz="1000" dirty="0" err="1" smtClean="0"/>
              <a:t>b</a:t>
            </a:r>
            <a:r>
              <a:rPr lang="ru-RU" sz="1600" dirty="0" err="1" smtClean="0"/>
              <a:t> </a:t>
            </a:r>
            <a:r>
              <a:rPr lang="ru-RU" sz="1600" dirty="0" smtClean="0"/>
              <a:t>– коэффициент условий работы соединения, зависящий от количества </a:t>
            </a:r>
            <a:r>
              <a:rPr lang="ru-RU" sz="1600" dirty="0" err="1" smtClean="0"/>
              <a:t>n</a:t>
            </a:r>
            <a:r>
              <a:rPr lang="ru-RU" sz="1600" dirty="0" smtClean="0"/>
              <a:t> болтов, необходимых для восприятия расчетного усилия, и принимаемый равным: </a:t>
            </a:r>
          </a:p>
          <a:p>
            <a:r>
              <a:rPr lang="ru-RU" sz="1600" dirty="0" smtClean="0"/>
              <a:t>              0,8 при        </a:t>
            </a:r>
            <a:r>
              <a:rPr lang="ru-RU" sz="1600" dirty="0" err="1" smtClean="0"/>
              <a:t>n</a:t>
            </a:r>
            <a:r>
              <a:rPr lang="ru-RU" sz="1600" dirty="0" smtClean="0"/>
              <a:t> &lt; 5;     0,9 при 5 ≤ </a:t>
            </a:r>
            <a:r>
              <a:rPr lang="ru-RU" sz="1600" dirty="0" err="1" smtClean="0"/>
              <a:t>n</a:t>
            </a:r>
            <a:r>
              <a:rPr lang="ru-RU" sz="1600" dirty="0" smtClean="0"/>
              <a:t> &lt; 10;    1,0 при </a:t>
            </a:r>
            <a:r>
              <a:rPr lang="ru-RU" sz="1600" dirty="0" err="1" smtClean="0"/>
              <a:t>n</a:t>
            </a:r>
            <a:r>
              <a:rPr lang="ru-RU" sz="1600" dirty="0" smtClean="0"/>
              <a:t> ≥ 10. </a:t>
            </a:r>
          </a:p>
          <a:p>
            <a:r>
              <a:rPr lang="ru-RU" sz="1600" dirty="0" smtClean="0"/>
              <a:t>        Количество </a:t>
            </a:r>
            <a:r>
              <a:rPr lang="ru-RU" sz="1600" dirty="0" err="1" smtClean="0"/>
              <a:t>n</a:t>
            </a:r>
            <a:r>
              <a:rPr lang="ru-RU" sz="1600" dirty="0" smtClean="0"/>
              <a:t> высокопрочных болтов в соединении при действии продольной силы следует определять по формуле </a:t>
            </a:r>
            <a:endParaRPr lang="ru-RU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143512"/>
            <a:ext cx="5667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5857892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где </a:t>
            </a:r>
            <a:r>
              <a:rPr lang="ru-RU" sz="1600" dirty="0" err="1" smtClean="0"/>
              <a:t>k</a:t>
            </a:r>
            <a:r>
              <a:rPr lang="ru-RU" sz="1600" dirty="0" smtClean="0"/>
              <a:t> – количество поверхностей трения соединяемых элементов. </a:t>
            </a:r>
          </a:p>
          <a:p>
            <a:r>
              <a:rPr lang="ru-RU" sz="1600" dirty="0" smtClean="0"/>
              <a:t>   Натяжение высокопрочного болта следует производить осевым усилием P =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bh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000" dirty="0" err="1" smtClean="0"/>
              <a:t>bn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3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643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</a:t>
            </a:r>
            <a:r>
              <a:rPr lang="ru-RU" sz="1600" b="1" dirty="0" smtClean="0"/>
              <a:t>Угловые швы </a:t>
            </a:r>
            <a:r>
              <a:rPr lang="ru-RU" sz="1600" dirty="0" smtClean="0"/>
              <a:t>наваривают в угол, образованный элементами, расположенными в разных </a:t>
            </a:r>
          </a:p>
          <a:p>
            <a:r>
              <a:rPr lang="ru-RU" sz="1600" dirty="0" smtClean="0"/>
              <a:t>плоскостях. Возможна разделка кромок свариваемых элементов. Угловые швы, расположенные </a:t>
            </a:r>
          </a:p>
          <a:p>
            <a:r>
              <a:rPr lang="ru-RU" sz="1600" dirty="0" smtClean="0"/>
              <a:t>параллельно действующему осевому усилию называют </a:t>
            </a:r>
            <a:r>
              <a:rPr lang="ru-RU" sz="1600" i="1" dirty="0" smtClean="0"/>
              <a:t>фланговыми</a:t>
            </a:r>
            <a:r>
              <a:rPr lang="ru-RU" sz="1600" dirty="0" smtClean="0"/>
              <a:t>, а перпендикулярно усилию – </a:t>
            </a:r>
            <a:r>
              <a:rPr lang="ru-RU" sz="1600" i="1" dirty="0" smtClean="0"/>
              <a:t>лобовыми</a:t>
            </a:r>
            <a:r>
              <a:rPr lang="ru-RU" sz="1600" dirty="0" smtClean="0"/>
              <a:t>. </a:t>
            </a:r>
          </a:p>
          <a:p>
            <a:r>
              <a:rPr lang="ru-RU" sz="1600" i="1" dirty="0" smtClean="0"/>
              <a:t>           </a:t>
            </a:r>
            <a:r>
              <a:rPr lang="ru-RU" sz="1600" b="1" i="1" dirty="0" smtClean="0"/>
              <a:t>По назначению </a:t>
            </a:r>
            <a:r>
              <a:rPr lang="ru-RU" sz="1600" dirty="0" smtClean="0"/>
              <a:t>швы могут быть рабочими или связующими (конструктивными), </a:t>
            </a:r>
          </a:p>
          <a:p>
            <a:r>
              <a:rPr lang="ru-RU" sz="1600" dirty="0" smtClean="0"/>
              <a:t>сплошными или прерывистыми (шпоночными). </a:t>
            </a:r>
          </a:p>
          <a:p>
            <a:r>
              <a:rPr lang="ru-RU" sz="1600" dirty="0" smtClean="0"/>
              <a:t>           </a:t>
            </a:r>
            <a:r>
              <a:rPr lang="ru-RU" sz="1600" b="1" i="1" dirty="0" smtClean="0"/>
              <a:t>По положению в пространстве </a:t>
            </a:r>
            <a:r>
              <a:rPr lang="ru-RU" sz="1600" dirty="0" smtClean="0"/>
              <a:t>во время их выполнения они подразделяются на нижние, </a:t>
            </a:r>
          </a:p>
          <a:p>
            <a:r>
              <a:rPr lang="ru-RU" sz="1600" dirty="0" smtClean="0"/>
              <a:t>вертикальные, горизонтальные и потолочные. </a:t>
            </a:r>
          </a:p>
          <a:p>
            <a:r>
              <a:rPr lang="ru-RU" sz="1600" dirty="0" smtClean="0"/>
              <a:t>           Сварка нижних швов наиболее удобна, легко поддаётся механизации, даёт лучшее качество шва, а потому при проектировании следует предусматривать возможность максимального выполнения таких швов. Вертикальные, горизонтальные и потолочные швы чаще выполняются при монтаже. Они плохо поддаются механизации, выполнять вручную их трудно, качество шва получается хуже, а потому применение их в конструкциях по возможности следует ограничивать. </a:t>
            </a:r>
          </a:p>
          <a:p>
            <a:r>
              <a:rPr lang="ru-RU" sz="1600" dirty="0" smtClean="0"/>
              <a:t>            </a:t>
            </a:r>
            <a:r>
              <a:rPr lang="ru-RU" sz="1600" b="1" i="1" dirty="0" smtClean="0"/>
              <a:t>Сварные соединения</a:t>
            </a:r>
            <a:r>
              <a:rPr lang="ru-RU" sz="1600" i="1" dirty="0" smtClean="0"/>
              <a:t>. </a:t>
            </a:r>
            <a:r>
              <a:rPr lang="ru-RU" sz="1600" dirty="0" smtClean="0"/>
              <a:t>Различают следующие виды сварных соединений: стыковые, внахлёстку, комбинированные (стыковые с накладками), угловые и тавровые (впритык).</a:t>
            </a:r>
          </a:p>
          <a:p>
            <a:r>
              <a:rPr lang="ru-RU" sz="1600" dirty="0" smtClean="0"/>
              <a:t>             </a:t>
            </a:r>
            <a:r>
              <a:rPr lang="ru-RU" sz="1600" b="1" dirty="0" smtClean="0"/>
              <a:t>Стыковыми</a:t>
            </a:r>
            <a:r>
              <a:rPr lang="ru-RU" sz="1600" dirty="0" smtClean="0"/>
              <a:t> называют соединения, в которых элементы соединяются торцами или </a:t>
            </a:r>
          </a:p>
          <a:p>
            <a:r>
              <a:rPr lang="ru-RU" sz="1600" dirty="0" smtClean="0"/>
              <a:t>кромками и один элемент является продолжением другого.</a:t>
            </a: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857760"/>
            <a:ext cx="4252917" cy="17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286388"/>
            <a:ext cx="928693" cy="12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02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6439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Лекция №10. Тема: «Конструирование болтовых соединений»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10.1 Типы болтовых соединений </a:t>
            </a:r>
          </a:p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         Различают две конструктивные разновидности соединений – стыки и прикрепления </a:t>
            </a:r>
          </a:p>
          <a:p>
            <a:r>
              <a:rPr lang="ru-RU" sz="1600" dirty="0" smtClean="0"/>
              <a:t>элементов друг к другу. </a:t>
            </a:r>
          </a:p>
          <a:p>
            <a:r>
              <a:rPr lang="ru-RU" sz="1600" dirty="0" smtClean="0"/>
              <a:t>        Стыки листового металла осуществляют двусторонними (рис. 10.1, а) или односторонними </a:t>
            </a:r>
          </a:p>
          <a:p>
            <a:r>
              <a:rPr lang="ru-RU" sz="1600" dirty="0" smtClean="0"/>
              <a:t>(рис. 10.1, б) накладками. Двусторонние накладки, обеспечивающие симметричную передачу </a:t>
            </a:r>
          </a:p>
          <a:p>
            <a:r>
              <a:rPr lang="ru-RU" sz="1600" dirty="0" smtClean="0"/>
              <a:t>усилия, предпочтительнее. Стыки с односторонней накладкой дают эксцентричное соединение, в котором силовой поток отклоняется от своего первоначального направления, возникают </a:t>
            </a:r>
          </a:p>
          <a:p>
            <a:r>
              <a:rPr lang="ru-RU" sz="1600" dirty="0" smtClean="0"/>
              <a:t>изгибающие моменты, и необходимое по расчету число болтов увеличивают в этом случае          на 10 %. При соединении листов неодинаковой толщины разницу их толщины компенсируют </a:t>
            </a:r>
          </a:p>
          <a:p>
            <a:r>
              <a:rPr lang="ru-RU" sz="1600" dirty="0" smtClean="0"/>
              <a:t>постановкой прокладок, причем число болтов, работающих через прокладку, должно быть также увеличено на 10 % против расчетного. </a:t>
            </a: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5629275" cy="28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86512" y="4429132"/>
            <a:ext cx="2857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 10.1. Стыки листового металла </a:t>
            </a:r>
          </a:p>
          <a:p>
            <a:r>
              <a:rPr lang="ru-RU" sz="1600" dirty="0" smtClean="0"/>
              <a:t>а – симметричный;</a:t>
            </a:r>
          </a:p>
          <a:p>
            <a:r>
              <a:rPr lang="ru-RU" sz="1600" dirty="0" smtClean="0"/>
              <a:t>б – несимметричный 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15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Стыки профильного металла (рис. 10.2) выполняют накладками: уголки – уголковыми, </a:t>
            </a:r>
          </a:p>
          <a:p>
            <a:r>
              <a:rPr lang="ru-RU" sz="1600" dirty="0" smtClean="0"/>
              <a:t>двутавры и швеллеры – листовыми. </a:t>
            </a:r>
            <a:endParaRPr lang="ru-RU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5191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214942" y="3214686"/>
            <a:ext cx="3554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Рис. 10.2. Стыки профильного металла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643314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Благодаря значительной жесткости самого соединяемого профиля эксцентриситет </a:t>
            </a:r>
          </a:p>
          <a:p>
            <a:r>
              <a:rPr lang="ru-RU" sz="1600" dirty="0" smtClean="0"/>
              <a:t>прикрепления накладок слабо сказывается на работе соединения, в связи с чем число болтов </a:t>
            </a:r>
          </a:p>
          <a:p>
            <a:r>
              <a:rPr lang="ru-RU" sz="1600" dirty="0" smtClean="0"/>
              <a:t>против расчетного не увеличивается.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429132"/>
            <a:ext cx="8429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Прикрепление элементов осуществляют внахлестку (рис. 10.3). </a:t>
            </a:r>
            <a:endParaRPr lang="ru-RU" sz="1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840947"/>
            <a:ext cx="2071702" cy="20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143372" y="52863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Рис. 10.3. Прикрепление элементов </a:t>
            </a:r>
          </a:p>
          <a:p>
            <a:r>
              <a:rPr lang="ru-RU" sz="1600" dirty="0" smtClean="0"/>
              <a:t>а – симметричное; б – несимметричное; в – с коротышами </a:t>
            </a:r>
            <a:endParaRPr lang="ru-RU" sz="1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02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57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Для работы соединения предпочтительнее симметричное прикрепление элементов с двух </a:t>
            </a:r>
          </a:p>
          <a:p>
            <a:r>
              <a:rPr lang="ru-RU" sz="1600" dirty="0" smtClean="0"/>
              <a:t>сторон. </a:t>
            </a:r>
          </a:p>
          <a:p>
            <a:r>
              <a:rPr lang="ru-RU" sz="1600" dirty="0" smtClean="0"/>
              <a:t>         При одностороннем прикреплении жесткого элемента к гибкому, например уголка к </a:t>
            </a:r>
          </a:p>
          <a:p>
            <a:r>
              <a:rPr lang="ru-RU" sz="1600" dirty="0" smtClean="0"/>
              <a:t>фасонке, появляется эксцентриситет, что требует увеличения числа болтов соединения на 10 % </a:t>
            </a:r>
          </a:p>
          <a:p>
            <a:r>
              <a:rPr lang="ru-RU" sz="1600" dirty="0" smtClean="0"/>
              <a:t>против, расчетного. </a:t>
            </a:r>
          </a:p>
          <a:p>
            <a:r>
              <a:rPr lang="ru-RU" sz="1600" dirty="0" smtClean="0"/>
              <a:t>         Если возможная длина прикрепления элемента ограничена, то часть болтов располагают на специальных коротышах. Из-за увеличения пути передачи усилия через коротыш и большей </a:t>
            </a:r>
          </a:p>
          <a:p>
            <a:r>
              <a:rPr lang="ru-RU" sz="1600" dirty="0" smtClean="0"/>
              <a:t>деформативности соединения число болтов на одной из полок коротыша увеличивают на 50 % </a:t>
            </a:r>
          </a:p>
          <a:p>
            <a:r>
              <a:rPr lang="ru-RU" sz="1600" dirty="0" smtClean="0"/>
              <a:t>против расчетного. </a:t>
            </a:r>
          </a:p>
          <a:p>
            <a:r>
              <a:rPr lang="ru-RU" sz="1600" dirty="0" smtClean="0"/>
              <a:t>         При конструировании болтовых соединений следует стремиться к применению болтов </a:t>
            </a:r>
          </a:p>
          <a:p>
            <a:r>
              <a:rPr lang="ru-RU" sz="1600" dirty="0" smtClean="0"/>
              <a:t>одного диаметра в пределах каждого конструктивного элемента и к наименьшему числу </a:t>
            </a:r>
          </a:p>
          <a:p>
            <a:r>
              <a:rPr lang="ru-RU" sz="1600" dirty="0" smtClean="0"/>
              <a:t>диаметров болтов во всем сооружении. Наибольшее применение находят в конструкциях средней мощности болты диаметром </a:t>
            </a:r>
            <a:r>
              <a:rPr lang="ru-RU" sz="1600" dirty="0" err="1" smtClean="0"/>
              <a:t>d</a:t>
            </a:r>
            <a:r>
              <a:rPr lang="ru-RU" sz="1600" dirty="0" smtClean="0"/>
              <a:t> = 20-24 мм, а в тяжелых конструкциях диаметром </a:t>
            </a:r>
            <a:r>
              <a:rPr lang="ru-RU" sz="1600" dirty="0" err="1" smtClean="0"/>
              <a:t>d</a:t>
            </a:r>
            <a:r>
              <a:rPr lang="ru-RU" sz="1600" dirty="0" smtClean="0"/>
              <a:t> = 24-30 мм. </a:t>
            </a:r>
          </a:p>
          <a:p>
            <a:r>
              <a:rPr lang="ru-RU" sz="1600" dirty="0" smtClean="0"/>
              <a:t>         Допускается элементы в узле крепить одним болтом. </a:t>
            </a:r>
          </a:p>
          <a:p>
            <a:r>
              <a:rPr lang="ru-RU" sz="1600" dirty="0" smtClean="0"/>
              <a:t>        В соединениях на высокопрочных болтах в случае перепада плоскостей стыкуемых деталей от 0,5 до 3 мм на выступающей детали должен быть сделан скос с уклоном 1:10. </a:t>
            </a:r>
          </a:p>
          <a:p>
            <a:r>
              <a:rPr lang="ru-RU" sz="1600" dirty="0" smtClean="0"/>
              <a:t>        При перепадах более 3 мм необходимо применять прокладки из стали той же марки, что и в конструкции, обработанные с двух сторон тем же способом, каким обрабатывались детали соединения.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7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643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10.2. Размещение болтов </a:t>
            </a:r>
          </a:p>
          <a:p>
            <a:r>
              <a:rPr lang="ru-RU" dirty="0" smtClean="0"/>
              <a:t> </a:t>
            </a:r>
          </a:p>
          <a:p>
            <a:r>
              <a:rPr lang="ru-RU" sz="1600" dirty="0" smtClean="0"/>
              <a:t>           При конструировании соединения следует стремиться к наилучшей передаче усилия с </a:t>
            </a:r>
          </a:p>
          <a:p>
            <a:r>
              <a:rPr lang="ru-RU" sz="1600" dirty="0" smtClean="0"/>
              <a:t>одного элемента на другой кратчайшим путем при одновременном обеспечении удобства </a:t>
            </a:r>
          </a:p>
          <a:p>
            <a:r>
              <a:rPr lang="ru-RU" sz="1600" dirty="0" smtClean="0"/>
              <a:t>выполнения соединения. В стыках и узлах прикреплений (для экономии материала накладок) </a:t>
            </a:r>
          </a:p>
          <a:p>
            <a:r>
              <a:rPr lang="ru-RU" sz="1600" dirty="0" smtClean="0"/>
              <a:t>расстояние между болтами должно быть минимальным. </a:t>
            </a:r>
          </a:p>
          <a:p>
            <a:r>
              <a:rPr lang="ru-RU" sz="1600" dirty="0" smtClean="0"/>
              <a:t>           В слабо работающих (связующих, конструктивных) соединениях расстояние должно быть </a:t>
            </a:r>
          </a:p>
          <a:p>
            <a:r>
              <a:rPr lang="ru-RU" sz="1600" dirty="0" smtClean="0"/>
              <a:t>максимальным, чтобы уменьшить число болтов. </a:t>
            </a:r>
          </a:p>
          <a:p>
            <a:r>
              <a:rPr lang="ru-RU" sz="1600" dirty="0" smtClean="0"/>
              <a:t>           Болты располагают в соединении по прямым линиям-рискам, параллельным действующему усилию. Расстояние между двумя смежными рисками называется дорожкой, а расстояние между двумя смежными по риске болтами – шагом (рис. 10.4). </a:t>
            </a:r>
            <a:endParaRPr lang="ru-RU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66188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29454" y="4929198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10.4. Размещение отверстий. 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7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8001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Расстояние между центрами болтов принимают по таблице 10.1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78684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5214950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* В соединяемых элементах из стали с пределом текучести свыше 380 МПа (3900 кгс/см2) минимальное расстояние между болтами следует принимать равным 3d. </a:t>
            </a:r>
          </a:p>
          <a:p>
            <a:r>
              <a:rPr lang="ru-RU" sz="1600" dirty="0" smtClean="0"/>
              <a:t>           Обозначения, принятые в таблице: </a:t>
            </a:r>
          </a:p>
          <a:p>
            <a:r>
              <a:rPr lang="ru-RU" sz="1600" dirty="0" err="1" smtClean="0"/>
              <a:t>d</a:t>
            </a:r>
            <a:r>
              <a:rPr lang="ru-RU" sz="1600" dirty="0" smtClean="0"/>
              <a:t> - диаметр отверстия для болта; </a:t>
            </a:r>
            <a:r>
              <a:rPr lang="ru-RU" sz="1600" dirty="0" err="1" smtClean="0"/>
              <a:t>t</a:t>
            </a:r>
            <a:r>
              <a:rPr lang="ru-RU" sz="1600" dirty="0" smtClean="0"/>
              <a:t> - толщина наиболее тонкого наружного элемента. 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1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35846"/>
            <a:ext cx="857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Минимальное расстояние, указанное в таблице 1, определяют условиями прочности </a:t>
            </a:r>
          </a:p>
          <a:p>
            <a:r>
              <a:rPr lang="ru-RU" sz="1600" dirty="0" smtClean="0"/>
              <a:t>основного материала. </a:t>
            </a:r>
          </a:p>
          <a:p>
            <a:r>
              <a:rPr lang="ru-RU" sz="1600" dirty="0" smtClean="0"/>
              <a:t>          Максимальное расстояние определяют устойчивостью сжатых частей элементов в промежутках между болтами или условием плотности соединения растянутых элементов во избежание попадания в щели влаги и пыли, способствующих коррозии элемента. </a:t>
            </a:r>
          </a:p>
          <a:p>
            <a:r>
              <a:rPr lang="ru-RU" sz="1600" dirty="0" smtClean="0"/>
              <a:t>          В профильных элементах (уголках, двутаврах, швеллерах) положение рисок и возможные </a:t>
            </a:r>
          </a:p>
          <a:p>
            <a:r>
              <a:rPr lang="ru-RU" sz="1600" dirty="0" smtClean="0"/>
              <a:t>диаметры отверстий должны отвечать требуемой прочности элемента и практической </a:t>
            </a:r>
          </a:p>
          <a:p>
            <a:r>
              <a:rPr lang="ru-RU" sz="1600" dirty="0" smtClean="0"/>
              <a:t>возможности постановки болтов в соединениях.</a:t>
            </a:r>
          </a:p>
          <a:p>
            <a:r>
              <a:rPr lang="ru-RU" sz="1600" dirty="0" smtClean="0"/>
              <a:t>         Риски на профильных элементах приведены в справочниках металлических конструкций.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9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57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Стыковые соединения наиболее рациональны, так как отличаются экономичностью, </a:t>
            </a:r>
          </a:p>
          <a:p>
            <a:r>
              <a:rPr lang="ru-RU" sz="1600" dirty="0" smtClean="0"/>
              <a:t>качество выполнения таких швов может быть надёжно проверено, они отличаются наименьшей </a:t>
            </a:r>
          </a:p>
          <a:p>
            <a:r>
              <a:rPr lang="ru-RU" sz="1600" dirty="0" smtClean="0"/>
              <a:t>концентрацией напряжений при передаче усилий, толщина свариваемых элементов почти не </a:t>
            </a:r>
          </a:p>
          <a:p>
            <a:r>
              <a:rPr lang="ru-RU" sz="1600" dirty="0" smtClean="0"/>
              <a:t>ограничена. Стыковое соединение листового металла может быть сделано прямым или косым </a:t>
            </a:r>
          </a:p>
          <a:p>
            <a:r>
              <a:rPr lang="ru-RU" sz="1600" dirty="0" smtClean="0"/>
              <a:t>швом. Стыковые соединения профильного металла применяются реже, так как затруднительна </a:t>
            </a:r>
          </a:p>
          <a:p>
            <a:r>
              <a:rPr lang="ru-RU" sz="1600" dirty="0" smtClean="0"/>
              <a:t>обработка их кромок под сварку. </a:t>
            </a:r>
          </a:p>
          <a:p>
            <a:r>
              <a:rPr lang="ru-RU" sz="1600" b="1" dirty="0" smtClean="0"/>
              <a:t>           Соединениями в нахлёстку </a:t>
            </a:r>
            <a:r>
              <a:rPr lang="ru-RU" sz="1600" dirty="0" smtClean="0"/>
              <a:t>называются такие, у которых поверхности свариваемых </a:t>
            </a:r>
          </a:p>
          <a:p>
            <a:r>
              <a:rPr lang="ru-RU" sz="1600" dirty="0" smtClean="0"/>
              <a:t>элементов частично находят друг на друга (перекрываются). </a:t>
            </a:r>
            <a:endParaRPr lang="ru-RU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619506" cy="17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4872690" cy="17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4357694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Эти соединения широко применяют при сварке листовых конструкций, в решётчатых и </a:t>
            </a:r>
          </a:p>
          <a:p>
            <a:r>
              <a:rPr lang="ru-RU" sz="1600" dirty="0" smtClean="0"/>
              <a:t>некоторых других видах конструкций. </a:t>
            </a:r>
          </a:p>
          <a:p>
            <a:r>
              <a:rPr lang="ru-RU" sz="1600" dirty="0" smtClean="0"/>
              <a:t>           Разновидностью соединений внахлёстку являются соединения с накладками, которые применяют для соединения элементов из профильного металла и для усиления стыков.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3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</a:t>
            </a:r>
            <a:r>
              <a:rPr lang="ru-RU" sz="1600" b="1" dirty="0" smtClean="0"/>
              <a:t>Комбинированные соединения</a:t>
            </a:r>
            <a:r>
              <a:rPr lang="ru-RU" sz="1600" dirty="0" smtClean="0"/>
              <a:t>. Стыковые соединения профильного металла, усиленные </a:t>
            </a:r>
          </a:p>
          <a:p>
            <a:r>
              <a:rPr lang="ru-RU" sz="1600" dirty="0" smtClean="0"/>
              <a:t>накладками называются комбинированными.</a:t>
            </a:r>
            <a:endParaRPr lang="ru-RU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2371731" cy="16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071834" cy="13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786058"/>
            <a:ext cx="842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Соединения внахлёстку и с накладками отличаются простотой обработки элементов под </a:t>
            </a:r>
          </a:p>
          <a:p>
            <a:r>
              <a:rPr lang="ru-RU" sz="1600" dirty="0" smtClean="0"/>
              <a:t>сварку, но по расходу металла они менее экономичны, чем стыковые. Эти соединения также </a:t>
            </a:r>
          </a:p>
          <a:p>
            <a:r>
              <a:rPr lang="ru-RU" sz="1600" dirty="0" smtClean="0"/>
              <a:t>вызывают резкую концентрацию напряжений, поэтому они нежелательны в конструкциях, </a:t>
            </a:r>
          </a:p>
          <a:p>
            <a:r>
              <a:rPr lang="ru-RU" sz="1600" dirty="0" smtClean="0"/>
              <a:t>подвергающихся действию переменных или динамических нагрузок и работающих при низкой температуре. </a:t>
            </a:r>
          </a:p>
          <a:p>
            <a:r>
              <a:rPr lang="ru-RU" sz="1600" b="1" dirty="0" smtClean="0"/>
              <a:t>         Угловыми</a:t>
            </a:r>
            <a:r>
              <a:rPr lang="ru-RU" sz="1600" dirty="0" smtClean="0"/>
              <a:t> называют соединения, в которых свариваемые элементы расположены под </a:t>
            </a:r>
          </a:p>
          <a:p>
            <a:r>
              <a:rPr lang="ru-RU" sz="1600" dirty="0" smtClean="0"/>
              <a:t>углом. </a:t>
            </a:r>
            <a:endParaRPr lang="ru-RU" sz="16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429132"/>
            <a:ext cx="1581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3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Тавровые</a:t>
            </a:r>
            <a:r>
              <a:rPr lang="ru-RU" sz="1600" dirty="0" smtClean="0"/>
              <a:t> соединения отличаются от угловых тем, что у них торец одного элемента </a:t>
            </a:r>
          </a:p>
          <a:p>
            <a:r>
              <a:rPr lang="ru-RU" sz="1600" dirty="0" smtClean="0"/>
              <a:t>приваривается к поверхности другого элемента.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1457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1333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786058"/>
            <a:ext cx="8643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Угловые и тавровые соединения выполняют угловыми швами, они характеризуются </a:t>
            </a:r>
          </a:p>
          <a:p>
            <a:r>
              <a:rPr lang="ru-RU" sz="1600" dirty="0" smtClean="0"/>
              <a:t>простотой изготовления, высокой прочностью, экономичностью и широко применяются в </a:t>
            </a:r>
          </a:p>
          <a:p>
            <a:r>
              <a:rPr lang="ru-RU" sz="1600" dirty="0" smtClean="0"/>
              <a:t>конструкциях. </a:t>
            </a:r>
          </a:p>
          <a:p>
            <a:r>
              <a:rPr lang="ru-RU" sz="1600" dirty="0" smtClean="0"/>
              <a:t>                Неравномерный разогрев изделия при сварке порождает неравномерную температурную деформацию. Монолитность материала изделия препятствует свободной температурной деформации отдельных частей его, в результате чего во время сварки возникают напряжения и пластические деформации части металла соединения, а после охлаждения в изделии остаются сварочные напряжения и деформации, которые называются термическими сварочными. Эти напряжения не связаны с действием внешних сил и являются внутренними, собственными, уравновешенными в объёме элемента и вызывающими его деформацию.  </a:t>
            </a:r>
          </a:p>
          <a:p>
            <a:r>
              <a:rPr lang="ru-RU" sz="1600" dirty="0" smtClean="0"/>
              <a:t>                Помимо термических сварочных напряжений в соединении могут возникать структурные напряжения, появляющиеся в результате быстрого охлаждения соединения и образования переохлаждённых структур, не свойственных данному температурному состоянию изделия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3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57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Прочность сварных соединений зависит от следующих факторов: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1) от прочности основного металла; </a:t>
            </a:r>
          </a:p>
          <a:p>
            <a:r>
              <a:rPr lang="ru-RU" sz="1600" dirty="0" smtClean="0"/>
              <a:t>         2) от прочности наплавленного металла шва; </a:t>
            </a:r>
          </a:p>
          <a:p>
            <a:r>
              <a:rPr lang="ru-RU" sz="1600" dirty="0" smtClean="0"/>
              <a:t>         3) от формы и вида соединения; </a:t>
            </a:r>
          </a:p>
          <a:p>
            <a:r>
              <a:rPr lang="ru-RU" sz="1600" dirty="0" smtClean="0"/>
              <a:t>         4) от характера силового воздействия на соединение; </a:t>
            </a:r>
          </a:p>
          <a:p>
            <a:r>
              <a:rPr lang="ru-RU" sz="1600" dirty="0" smtClean="0"/>
              <a:t>         5) от квалификации сварщика при ручной сварке.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Прочность наплавленного металла зависит от состава электродной проволоки, состава </a:t>
            </a:r>
          </a:p>
          <a:p>
            <a:r>
              <a:rPr lang="ru-RU" sz="1600" dirty="0" smtClean="0"/>
              <a:t>обмазки, флюса, от технологии сварки. </a:t>
            </a:r>
          </a:p>
          <a:p>
            <a:r>
              <a:rPr lang="ru-RU" sz="1600" dirty="0" smtClean="0"/>
              <a:t>          При ручной сварке качество сварного шва сильно зависит от условий сварки.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214686"/>
            <a:ext cx="857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Гарантия прочности сварного стыкового шва обеспечивается физическими методами </a:t>
            </a:r>
          </a:p>
          <a:p>
            <a:r>
              <a:rPr lang="ru-RU" sz="1600" dirty="0" smtClean="0"/>
              <a:t>контроля (рентгеноскопия, </a:t>
            </a:r>
            <a:r>
              <a:rPr lang="ru-RU" sz="1600" dirty="0" err="1" smtClean="0"/>
              <a:t>ультродефектоскопия</a:t>
            </a:r>
            <a:r>
              <a:rPr lang="ru-RU" sz="1600" dirty="0" smtClean="0"/>
              <a:t>, </a:t>
            </a:r>
            <a:r>
              <a:rPr lang="ru-RU" sz="1600" dirty="0" err="1" smtClean="0"/>
              <a:t>магнитодефектоскопия</a:t>
            </a:r>
            <a:r>
              <a:rPr lang="ru-RU" sz="1600" dirty="0" smtClean="0"/>
              <a:t>). </a:t>
            </a:r>
          </a:p>
          <a:p>
            <a:r>
              <a:rPr lang="ru-RU" sz="1600" dirty="0" smtClean="0"/>
              <a:t>         Поэтому при отсутствии физических методов контроля сварного стыкового шва (выполненного любым способом сварки), работающего на растяжение или изгиб, его расчетное сопротивление снижается на 15% по сравнению с основным металлом, т.е.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600" dirty="0" err="1" smtClean="0"/>
              <a:t>=</a:t>
            </a:r>
            <a:r>
              <a:rPr lang="ru-RU" sz="1600" dirty="0" smtClean="0"/>
              <a:t> 0,85⋅R</a:t>
            </a:r>
            <a:r>
              <a:rPr lang="ru-RU" sz="1000" dirty="0" smtClean="0"/>
              <a:t>y                          </a:t>
            </a:r>
            <a:r>
              <a:rPr lang="ru-RU" sz="1600" dirty="0" smtClean="0"/>
              <a:t> (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600" dirty="0" smtClean="0"/>
              <a:t>– расчетное сопротивление стыкового шва). </a:t>
            </a:r>
          </a:p>
          <a:p>
            <a:r>
              <a:rPr lang="ru-RU" sz="1600" dirty="0" smtClean="0"/>
              <a:t>          При работе стыкового шва на сжатие при любом способе контроля он считается равнопрочным с основным металлом, т.е.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600" dirty="0" smtClean="0"/>
              <a:t> </a:t>
            </a:r>
            <a:r>
              <a:rPr lang="ru-RU" sz="1600" dirty="0" err="1" smtClean="0"/>
              <a:t>=R</a:t>
            </a:r>
            <a:r>
              <a:rPr lang="ru-RU" sz="1000" dirty="0" err="1" smtClean="0"/>
              <a:t>y</a:t>
            </a:r>
            <a:r>
              <a:rPr lang="ru-RU" sz="1600" dirty="0" smtClean="0"/>
              <a:t> . Стыковой шов должен выполняться с полным проваром. В случае неполного провара стыкового шва –R</a:t>
            </a:r>
            <a:r>
              <a:rPr lang="ru-RU" sz="1000" dirty="0" smtClean="0"/>
              <a:t>wy</a:t>
            </a:r>
            <a:r>
              <a:rPr lang="ru-RU" sz="1600" dirty="0" smtClean="0"/>
              <a:t>=0,7⋅R</a:t>
            </a:r>
            <a:r>
              <a:rPr lang="ru-RU" sz="1000" dirty="0" smtClean="0"/>
              <a:t>y</a:t>
            </a:r>
            <a:r>
              <a:rPr lang="ru-RU" sz="1600" dirty="0" smtClean="0"/>
              <a:t> . </a:t>
            </a:r>
          </a:p>
          <a:p>
            <a:r>
              <a:rPr lang="ru-RU" sz="1600" dirty="0" smtClean="0"/>
              <a:t>         </a:t>
            </a:r>
          </a:p>
          <a:p>
            <a:r>
              <a:rPr lang="ru-RU" sz="1600" dirty="0" smtClean="0"/>
              <a:t>          Угловые швы воспринимают комбинацию внутренних усилий в виде осевой силы, изгиба и </a:t>
            </a:r>
          </a:p>
          <a:p>
            <a:r>
              <a:rPr lang="ru-RU" sz="1600" dirty="0" smtClean="0"/>
              <a:t>среза, имеют значительную концентрацию напряжений. Их работа близка к работе металла на </a:t>
            </a:r>
          </a:p>
          <a:p>
            <a:r>
              <a:rPr lang="ru-RU" sz="1600" dirty="0" smtClean="0"/>
              <a:t>срез. Поэтому расчетные сопротивления угловых швов ниже расчетных сопротивлений стыковых швов.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1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457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Рассмотрим работу и расчет стыковых швов.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80"/>
            <a:ext cx="53721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357562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Практические расчетные формулы не учитывают сварочных напряжений. </a:t>
            </a:r>
          </a:p>
          <a:p>
            <a:r>
              <a:rPr lang="ru-RU" sz="1600" dirty="0" smtClean="0"/>
              <a:t>         Поэтому для рассматриваемого вида соединения считают, что нормальные напряжения по сечению сварного шва распределяется равномерно и расчет стыкового шва производится по формуле: </a:t>
            </a:r>
            <a:endParaRPr lang="ru-RU" sz="1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57721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4857760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где </a:t>
            </a:r>
            <a:r>
              <a:rPr lang="ru-RU" sz="1600" dirty="0" err="1" smtClean="0"/>
              <a:t>l</a:t>
            </a:r>
            <a:r>
              <a:rPr lang="ru-RU" sz="1000" dirty="0" err="1" smtClean="0"/>
              <a:t>w</a:t>
            </a:r>
            <a:r>
              <a:rPr lang="ru-RU" sz="1600" dirty="0" err="1" smtClean="0"/>
              <a:t>=b</a:t>
            </a:r>
            <a:r>
              <a:rPr lang="ru-RU" sz="1600" dirty="0" smtClean="0"/>
              <a:t> −2t – расчетная длина шва. </a:t>
            </a:r>
          </a:p>
          <a:p>
            <a:r>
              <a:rPr lang="ru-RU" sz="1600" dirty="0" smtClean="0"/>
              <a:t>Если концы шва выведены за пределы стыка, то </a:t>
            </a:r>
            <a:r>
              <a:rPr lang="ru-RU" sz="1600" dirty="0" err="1" smtClean="0"/>
              <a:t>l</a:t>
            </a:r>
            <a:r>
              <a:rPr lang="ru-RU" sz="1000" dirty="0" err="1" smtClean="0"/>
              <a:t>w</a:t>
            </a:r>
            <a:r>
              <a:rPr lang="ru-RU" sz="1600" dirty="0" err="1" smtClean="0"/>
              <a:t>=b</a:t>
            </a:r>
            <a:r>
              <a:rPr lang="ru-RU" sz="1600" dirty="0" smtClean="0"/>
              <a:t> , </a:t>
            </a:r>
          </a:p>
          <a:p>
            <a:r>
              <a:rPr lang="ru-RU" sz="1600" dirty="0" smtClean="0"/>
              <a:t>  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000" dirty="0" smtClean="0"/>
              <a:t> </a:t>
            </a:r>
            <a:r>
              <a:rPr lang="ru-RU" sz="1600" dirty="0" smtClean="0"/>
              <a:t>– расчетное сопротивление стыкового шва,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643578"/>
            <a:ext cx="8501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000" dirty="0" smtClean="0"/>
              <a:t> </a:t>
            </a:r>
            <a:r>
              <a:rPr lang="ru-RU" sz="1600" dirty="0" err="1" smtClean="0"/>
              <a:t>=R</a:t>
            </a:r>
            <a:r>
              <a:rPr lang="ru-RU" sz="1000" dirty="0" err="1" smtClean="0"/>
              <a:t>y</a:t>
            </a:r>
            <a:r>
              <a:rPr lang="ru-RU" sz="1600" dirty="0" smtClean="0"/>
              <a:t> – при физических способах контроля шва. </a:t>
            </a:r>
          </a:p>
          <a:p>
            <a:r>
              <a:rPr lang="ru-RU" sz="1600" dirty="0" smtClean="0"/>
              <a:t>При работе шва на растяжение или изгиб и при отсутствии физических способов контроля </a:t>
            </a:r>
          </a:p>
          <a:p>
            <a:r>
              <a:rPr lang="ru-RU" sz="1600" dirty="0" smtClean="0"/>
              <a:t> 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600" dirty="0" smtClean="0"/>
              <a:t> =0,85⋅R</a:t>
            </a:r>
            <a:r>
              <a:rPr lang="ru-RU" sz="1000" dirty="0" smtClean="0"/>
              <a:t>y</a:t>
            </a:r>
            <a:r>
              <a:rPr lang="ru-RU" sz="1600" dirty="0" smtClean="0"/>
              <a:t> . </a:t>
            </a:r>
          </a:p>
          <a:p>
            <a:r>
              <a:rPr lang="ru-RU" sz="1600" dirty="0" smtClean="0"/>
              <a:t>При невозможности обеспечения полного провара элементов:             </a:t>
            </a:r>
            <a:r>
              <a:rPr lang="ru-RU" sz="1600" dirty="0" err="1" smtClean="0"/>
              <a:t>R</a:t>
            </a:r>
            <a:r>
              <a:rPr lang="ru-RU" sz="1000" dirty="0" err="1" smtClean="0"/>
              <a:t>wy</a:t>
            </a:r>
            <a:r>
              <a:rPr lang="ru-RU" sz="1600" dirty="0" smtClean="0"/>
              <a:t> = 0,7⋅R</a:t>
            </a:r>
            <a:r>
              <a:rPr lang="ru-RU" sz="1000" dirty="0" smtClean="0"/>
              <a:t>y</a:t>
            </a:r>
            <a:r>
              <a:rPr lang="ru-RU" sz="1600" dirty="0" smtClean="0"/>
              <a:t>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4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Работа стыкового шва на изгиб (на момент) рассматривается как обычного балочного </a:t>
            </a:r>
          </a:p>
          <a:p>
            <a:r>
              <a:rPr lang="ru-RU" sz="1600" dirty="0" smtClean="0"/>
              <a:t>элемента и проверяется по формуле: </a:t>
            </a:r>
            <a:endParaRPr lang="ru-RU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5057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1500174"/>
            <a:ext cx="459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где</a:t>
            </a:r>
            <a:endParaRPr lang="ru-RU" sz="16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736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2000240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               Угловые швы </a:t>
            </a:r>
          </a:p>
          <a:p>
            <a:r>
              <a:rPr lang="ru-RU" sz="1600" dirty="0" smtClean="0"/>
              <a:t>        Угловой шов образуется при плавке электрода. При этом происходит проплавление вглубь свариваемых деталей. </a:t>
            </a:r>
            <a:endParaRPr lang="ru-RU" sz="16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35510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5072074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Глубина проплавления зависит от способа сварки. </a:t>
            </a:r>
          </a:p>
          <a:p>
            <a:r>
              <a:rPr lang="ru-RU" sz="1600" dirty="0" smtClean="0"/>
              <a:t>           Наименьшее её значение получается при ручной сварке, наибольшее – при автоматической сварке.</a:t>
            </a:r>
            <a:endParaRPr lang="ru-RU" sz="1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9C36-9F7A-4093-8BF8-FD231368E4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13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4569</Words>
  <Application>Microsoft Office PowerPoint</Application>
  <PresentationFormat>Экран (4:3)</PresentationFormat>
  <Paragraphs>429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</cp:revision>
  <dcterms:created xsi:type="dcterms:W3CDTF">2020-05-07T08:21:25Z</dcterms:created>
  <dcterms:modified xsi:type="dcterms:W3CDTF">2020-05-07T08:23:13Z</dcterms:modified>
</cp:coreProperties>
</file>