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1" r:id="rId3"/>
    <p:sldId id="262" r:id="rId4"/>
    <p:sldId id="263" r:id="rId5"/>
    <p:sldId id="264" r:id="rId6"/>
    <p:sldId id="266" r:id="rId7"/>
    <p:sldId id="268" r:id="rId8"/>
    <p:sldId id="270" r:id="rId9"/>
    <p:sldId id="271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190AD-0D91-4277-8A2C-1FE7586F5E2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8AE81-1DD4-452A-9C72-3A0839F67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5FC3-AB66-4636-B874-4632A5062BB6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BE1B-9F8B-49DA-A1D9-09E8A2F27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35743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Способы повышения мощности двигателя и наддув ДВС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способу подвода отработавших газов из цилиндров к турбине различают ТКР с постоянным давлением перед турбиной и переменным давлением перед турбиной.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282" y="1142984"/>
            <a:ext cx="87154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 с постоянным давлением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(изобарная система)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предполагает, что газы из всех цилиндров, для сглаживания пульсации их давления, подводятся в общий выпускной коллектор, а затем в стационарном потоке на лопатки турбины.  Недостатком является то, что  при расширении в общем коллекторе газы теряют часть энергии.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4282" y="2714620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 с переменным давлением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(импульсная система)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предполагает  подвод газа из отдельных цилиндров или от нескольких групп цилиндров   непосредственно на лопатки турбины. При этом улучшается очистка цилиндров.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5720" y="4000504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Работа, совершаемая импульсной турбиной, больше изобарной, так как потери энергии при перетекании газа меньше. Однако работа импульсной турбины происходит в более тяжелых условиях из-за вибрации лопаток турбины,  вызванных пульсацией давления газов.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380672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Для </a:t>
            </a:r>
            <a:r>
              <a:rPr lang="ru-RU" sz="2000" dirty="0"/>
              <a:t>согласования работы двигателя и турбокомпрессора </a:t>
            </a:r>
            <a:r>
              <a:rPr lang="ru-RU" sz="2000" dirty="0" smtClean="0"/>
              <a:t>организуют </a:t>
            </a:r>
            <a:r>
              <a:rPr lang="ru-RU" sz="2000" b="1" dirty="0">
                <a:solidFill>
                  <a:schemeClr val="tx2"/>
                </a:solidFill>
              </a:rPr>
              <a:t>регулирование </a:t>
            </a:r>
            <a:r>
              <a:rPr lang="ru-RU" sz="2000" b="1" dirty="0" err="1">
                <a:solidFill>
                  <a:schemeClr val="tx2"/>
                </a:solidFill>
              </a:rPr>
              <a:t>турбонаддува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dirty="0" smtClean="0"/>
              <a:t> Регулирование </a:t>
            </a:r>
            <a:r>
              <a:rPr lang="ru-RU" sz="2000" dirty="0"/>
              <a:t>наддува может быть </a:t>
            </a:r>
            <a:r>
              <a:rPr lang="ru-RU" sz="2000" b="1" i="1" dirty="0"/>
              <a:t>внешним и внутренним</a:t>
            </a:r>
            <a:r>
              <a:rPr lang="ru-RU" sz="2000" i="1" dirty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lum bright="24000" contrast="54000"/>
          </a:blip>
          <a:srcRect/>
          <a:stretch>
            <a:fillRect/>
          </a:stretch>
        </p:blipFill>
        <p:spPr bwMode="auto">
          <a:xfrm>
            <a:off x="1420920" y="2571744"/>
            <a:ext cx="2592432" cy="2786082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4282" y="214290"/>
            <a:ext cx="871543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Внешнее регулирование наддува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осуществляется следующими способами: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дросселированием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воздуха на входе в компрессор или газа перед турбиной;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дополнительной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подкруткой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ротора на малых частотах вращения (система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Гипербар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перепуском через дополнительный клапан части воздуха после компрессора или части газов минуя турбину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см.рис. 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Пётр\Videos\Documents\Мои результаты сканирования\2011-10 (окт)\сканирование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57430"/>
            <a:ext cx="2536835" cy="31215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5572140"/>
            <a:ext cx="3825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 – компрессор; 2 – подшипники;</a:t>
            </a:r>
          </a:p>
          <a:p>
            <a:r>
              <a:rPr lang="ru-RU" sz="2000" dirty="0" smtClean="0"/>
              <a:t>3 – турбина;  4 – клапан.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24238" y="5534561"/>
            <a:ext cx="52197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 – электромагнитный клапан; 2 – вакуумный </a:t>
            </a:r>
          </a:p>
          <a:p>
            <a:r>
              <a:rPr lang="ru-RU" sz="2000" dirty="0" smtClean="0"/>
              <a:t>насос; 3 – </a:t>
            </a:r>
            <a:r>
              <a:rPr lang="ru-RU" sz="2000" dirty="0" err="1" smtClean="0"/>
              <a:t>пневмокамера</a:t>
            </a:r>
            <a:r>
              <a:rPr lang="ru-RU" sz="2000" dirty="0" smtClean="0"/>
              <a:t>; 4 – ТКР; 5 – клапан</a:t>
            </a:r>
          </a:p>
          <a:p>
            <a:r>
              <a:rPr lang="ru-RU" sz="2000" dirty="0" smtClean="0"/>
              <a:t>перепуска ОГ; 6 – вход ОГ; 7 – выход сжатого</a:t>
            </a:r>
          </a:p>
          <a:p>
            <a:r>
              <a:rPr lang="ru-RU" sz="2000" dirty="0" smtClean="0"/>
              <a:t>воздуха; 8 – турбина; 9 – компрессор.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335756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ог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2643182"/>
            <a:ext cx="84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воздух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Внутреннее регулирование наддува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основано на использовании подвижных элементов в проточных частях компрессора и турбины, что позволяет избежать потерь энергии газа. Наиболее эффективна установка  поворотных лопаток в диффузоре компрессора или направляющем аппарате турбины. Такой способ находит применение в ТКР, имеющих диаметры колес более 110 мм  (см. рис.).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bright="6000" contrast="48000"/>
          </a:blip>
          <a:srcRect b="47896"/>
          <a:stretch>
            <a:fillRect/>
          </a:stretch>
        </p:blipFill>
        <p:spPr bwMode="auto">
          <a:xfrm>
            <a:off x="1357290" y="2143116"/>
            <a:ext cx="25985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lum bright="6000" contrast="48000"/>
          </a:blip>
          <a:srcRect t="52026"/>
          <a:stretch>
            <a:fillRect/>
          </a:stretch>
        </p:blipFill>
        <p:spPr bwMode="auto">
          <a:xfrm>
            <a:off x="4786314" y="2285992"/>
            <a:ext cx="2520385" cy="22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14282" y="4500570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– газовая турбина; 2 – регулирующее кольцо; 3 – направляющие лопатка; 4 – регулировочный рычаг; 5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пневморегулятор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6 – поток отработавших газов.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4282" y="5226784"/>
            <a:ext cx="87154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Комбинированная система наддува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- позволяет получить высокие значения давления наддува, но требует согласования характеристик компрессора и двигателя. Кроме того, при высоком сжатии, воздух нагревается до 80…120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 требует наличие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промежуточного охлаждения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наддувочного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воздуха (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интеркуллер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42852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Способы повышения мощности двигателя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Комплекс технических мероприятий, направленных на повышение  мощности, называют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форсированием двигателя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357298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Уравнение эффективной мощности двигателя, кВт 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643182"/>
            <a:ext cx="8786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Практическими способами повышения   мощности являются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     1.  Увеличение рабочего объема двигателя.</a:t>
            </a:r>
          </a:p>
          <a:p>
            <a:r>
              <a:rPr lang="ru-RU" sz="2000" dirty="0" smtClean="0"/>
              <a:t>      2.  Увеличение степени сжатия.</a:t>
            </a:r>
          </a:p>
          <a:p>
            <a:r>
              <a:rPr lang="ru-RU" sz="2000" dirty="0" smtClean="0"/>
              <a:t>      3.  Уменьшение механических потерь.</a:t>
            </a:r>
          </a:p>
          <a:p>
            <a:r>
              <a:rPr lang="ru-RU" sz="2000" dirty="0" smtClean="0"/>
              <a:t>      4.  Оптимизация процессов горения смеси.</a:t>
            </a:r>
          </a:p>
          <a:p>
            <a:r>
              <a:rPr lang="ru-RU" sz="2000" dirty="0" smtClean="0"/>
              <a:t>      5.  Увеличение наполнения цилиндров.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Увеличение рабочего объема двигателя </a:t>
            </a:r>
            <a:r>
              <a:rPr lang="ru-RU" sz="2000" dirty="0" smtClean="0"/>
              <a:t>достигается путем увеличения  </a:t>
            </a:r>
            <a:r>
              <a:rPr lang="ru-RU" sz="2000" b="1" dirty="0" smtClean="0"/>
              <a:t>хода поршня </a:t>
            </a:r>
            <a:r>
              <a:rPr lang="ru-RU" sz="2000" dirty="0" smtClean="0"/>
              <a:t>или </a:t>
            </a:r>
            <a:r>
              <a:rPr lang="ru-RU" sz="2000" b="1" dirty="0" smtClean="0"/>
              <a:t>диаметра </a:t>
            </a:r>
            <a:r>
              <a:rPr lang="ru-RU" sz="2000" b="1" dirty="0" smtClean="0"/>
              <a:t>цилиндра</a:t>
            </a:r>
            <a:r>
              <a:rPr lang="ru-RU" sz="2000" dirty="0" smtClean="0"/>
              <a:t>.  </a:t>
            </a:r>
            <a:endParaRPr lang="ru-RU" sz="2000" dirty="0" smtClean="0"/>
          </a:p>
          <a:p>
            <a:r>
              <a:rPr lang="ru-RU" sz="2000" dirty="0" smtClean="0"/>
              <a:t>    Так, например, для </a:t>
            </a:r>
            <a:r>
              <a:rPr lang="ru-RU" sz="2000" dirty="0" err="1" smtClean="0"/>
              <a:t>ВАЗовских</a:t>
            </a:r>
            <a:r>
              <a:rPr lang="ru-RU" sz="2000" dirty="0" smtClean="0"/>
              <a:t> двигателей, на </a:t>
            </a:r>
            <a:r>
              <a:rPr lang="ru-RU" sz="2000" dirty="0" err="1" smtClean="0"/>
              <a:t>переднеприводных</a:t>
            </a:r>
            <a:r>
              <a:rPr lang="ru-RU" sz="2000" dirty="0" smtClean="0"/>
              <a:t> </a:t>
            </a:r>
            <a:r>
              <a:rPr lang="ru-RU" sz="2000" dirty="0" smtClean="0"/>
              <a:t>автомобилях</a:t>
            </a:r>
            <a:r>
              <a:rPr lang="ru-RU" sz="2000" dirty="0" smtClean="0"/>
              <a:t>, применяются </a:t>
            </a:r>
            <a:r>
              <a:rPr lang="ru-RU" sz="2000" dirty="0" err="1" smtClean="0"/>
              <a:t>колен.валы</a:t>
            </a:r>
            <a:r>
              <a:rPr lang="ru-RU" sz="2000" dirty="0" smtClean="0"/>
              <a:t> с ходом 71; 74.8; 75.6; 78; 80; 84мм.</a:t>
            </a:r>
          </a:p>
          <a:p>
            <a:r>
              <a:rPr lang="ru-RU" sz="2000" dirty="0" smtClean="0"/>
              <a:t>    При установке </a:t>
            </a:r>
            <a:r>
              <a:rPr lang="ru-RU" sz="2000" dirty="0" err="1" smtClean="0"/>
              <a:t>колен.вала</a:t>
            </a:r>
            <a:r>
              <a:rPr lang="ru-RU" sz="2000" dirty="0" smtClean="0"/>
              <a:t> с </a:t>
            </a:r>
            <a:r>
              <a:rPr lang="ru-RU" sz="2000" dirty="0" smtClean="0"/>
              <a:t>большим ходом </a:t>
            </a:r>
            <a:r>
              <a:rPr lang="ru-RU" sz="2000" dirty="0" smtClean="0"/>
              <a:t>необходимо доработать  (либо заменить ) шатуны и поршни.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менение внешней скоростной характеристики серийного двигателя ВАЗ 21083 при замене колен.вала с ходом 71.0 на колен.вал с ходом 74.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392909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878" y="4572008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Изменение скоростной характеристики двигателя ВАЗ- 21083 при замене</a:t>
            </a:r>
          </a:p>
          <a:p>
            <a:r>
              <a:rPr lang="ru-RU" dirty="0" smtClean="0"/>
              <a:t>            </a:t>
            </a:r>
            <a:r>
              <a:rPr lang="ru-RU" dirty="0" err="1" smtClean="0"/>
              <a:t>колен.вала</a:t>
            </a:r>
            <a:r>
              <a:rPr lang="ru-RU" dirty="0" smtClean="0"/>
              <a:t> с ходом 71.0 на </a:t>
            </a:r>
            <a:r>
              <a:rPr lang="ru-RU" dirty="0" err="1" smtClean="0"/>
              <a:t>колен.вал</a:t>
            </a:r>
            <a:r>
              <a:rPr lang="ru-RU" dirty="0" smtClean="0"/>
              <a:t> с ходом 74.8мм.</a:t>
            </a:r>
          </a:p>
          <a:p>
            <a:r>
              <a:rPr lang="ru-RU" sz="2000" dirty="0" smtClean="0"/>
              <a:t>   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429264"/>
            <a:ext cx="85817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   </a:t>
            </a:r>
            <a:r>
              <a:rPr lang="ru-RU" sz="2000" b="1" dirty="0" smtClean="0"/>
              <a:t>Увеличение диаметра </a:t>
            </a:r>
            <a:r>
              <a:rPr lang="ru-RU" sz="2000" b="1" dirty="0" smtClean="0"/>
              <a:t>цилиндра</a:t>
            </a:r>
            <a:r>
              <a:rPr lang="ru-RU" sz="2000" dirty="0" smtClean="0"/>
              <a:t> </a:t>
            </a:r>
            <a:r>
              <a:rPr lang="ru-RU" sz="2000" dirty="0" smtClean="0"/>
              <a:t>за счет расточки снижает жесткость блока, поэтому используют, для этой цели ,специальные толстостенные отливки блока цилиндров.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Увеличение степени </a:t>
            </a:r>
            <a:r>
              <a:rPr lang="ru-RU" sz="2000" b="1" dirty="0" smtClean="0">
                <a:solidFill>
                  <a:srgbClr val="C00000"/>
                </a:solidFill>
              </a:rPr>
              <a:t>сжатия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является эффективным, но наиболее сложным,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способом повышения мощности и улучшения топливной экономичности </a:t>
            </a:r>
            <a:r>
              <a:rPr lang="ru-RU" sz="2000" dirty="0" smtClean="0">
                <a:latin typeface="Times New Roman"/>
                <a:cs typeface="Times New Roman"/>
              </a:rPr>
              <a:t>двигателя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     Так, например, технология « </a:t>
            </a:r>
            <a:r>
              <a:rPr lang="ru-RU" sz="2000" dirty="0" err="1" smtClean="0">
                <a:latin typeface="Times New Roman"/>
                <a:cs typeface="Times New Roman"/>
              </a:rPr>
              <a:t>Скайэктив</a:t>
            </a:r>
            <a:r>
              <a:rPr lang="ru-RU" sz="2000" dirty="0" smtClean="0">
                <a:latin typeface="Times New Roman"/>
                <a:cs typeface="Times New Roman"/>
              </a:rPr>
              <a:t>» позволила увеличить степень </a:t>
            </a:r>
            <a:r>
              <a:rPr lang="ru-RU" sz="2000" dirty="0" smtClean="0">
                <a:latin typeface="Times New Roman"/>
                <a:cs typeface="Times New Roman"/>
              </a:rPr>
              <a:t>сжатия </a:t>
            </a:r>
            <a:r>
              <a:rPr lang="ru-RU" sz="2000" dirty="0" smtClean="0">
                <a:latin typeface="Times New Roman"/>
                <a:cs typeface="Times New Roman"/>
              </a:rPr>
              <a:t>бензинового двигателя «Мазды» до 14 единиц за счет: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    - оригинального выпускного коллектора, снижающего давление в камере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       сгорания;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    - растянутого процесса сгорания, понижающего температуру горения за счет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      особой формы поршня;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    - многоточечного непосредственного впрыска адаптированного к фазам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      газораспределения.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714752"/>
            <a:ext cx="556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Уменьшение механических потерь </a:t>
            </a:r>
            <a:r>
              <a:rPr lang="ru-RU" sz="2000" dirty="0" smtClean="0"/>
              <a:t>достигается: </a:t>
            </a:r>
          </a:p>
          <a:p>
            <a:r>
              <a:rPr lang="ru-RU" sz="2000" dirty="0" smtClean="0"/>
              <a:t>    - снижением массы деталей КШМ;</a:t>
            </a:r>
            <a:endParaRPr lang="ru-RU" sz="2000" dirty="0"/>
          </a:p>
        </p:txBody>
      </p:sp>
      <p:pic>
        <p:nvPicPr>
          <p:cNvPr id="4" name="Рисунок 3" descr="http://vazik.ru/plugins/content/images/images/zubilo/head_mod/fors-dvig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429132"/>
            <a:ext cx="1809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azik.ru/plugins/content/images/images/zubilo/head_mod/fors-dvig-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429132"/>
            <a:ext cx="1762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857892"/>
            <a:ext cx="8423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уменьшением потерь на трение в </a:t>
            </a:r>
            <a:r>
              <a:rPr lang="ru-RU" sz="2000" dirty="0" err="1" smtClean="0"/>
              <a:t>цилиндро-поршневой</a:t>
            </a:r>
            <a:r>
              <a:rPr lang="ru-RU" sz="2000" dirty="0" smtClean="0"/>
              <a:t> группе, опорных</a:t>
            </a:r>
          </a:p>
          <a:p>
            <a:r>
              <a:rPr lang="ru-RU" sz="2000" dirty="0" smtClean="0"/>
              <a:t>  и шатунных шейках </a:t>
            </a:r>
            <a:r>
              <a:rPr lang="ru-RU" sz="2000" dirty="0" err="1" smtClean="0"/>
              <a:t>колен.вала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5779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  уменьшением насосных потерь при газообмене;</a:t>
            </a:r>
          </a:p>
          <a:p>
            <a:r>
              <a:rPr lang="ru-RU" sz="2000" dirty="0" smtClean="0"/>
              <a:t>-  электроприводом вспомогательных механизмов.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8631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Оптимизация процесса горения смеси осуществляется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     -  уменьшением тепловых потерь за счет компактной конструкции камеры</a:t>
            </a:r>
          </a:p>
          <a:p>
            <a:r>
              <a:rPr lang="ru-RU" sz="2000" dirty="0" smtClean="0"/>
              <a:t>        сгорания и улучшения обработки ее поверхности;</a:t>
            </a:r>
            <a:endParaRPr lang="ru-RU" sz="2000" dirty="0"/>
          </a:p>
        </p:txBody>
      </p:sp>
      <p:pic>
        <p:nvPicPr>
          <p:cNvPr id="4" name="Рисунок 3" descr="http://vazik.ru/plugins/content/images/images/zubilo/head_mod/fors-dvig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4572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3786190"/>
            <a:ext cx="8274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 центральным расположением свечи зажигания и управлением </a:t>
            </a:r>
            <a:r>
              <a:rPr lang="ru-RU" sz="2000" dirty="0" smtClean="0"/>
              <a:t>энергией </a:t>
            </a:r>
            <a:r>
              <a:rPr lang="ru-RU" sz="2000" dirty="0" smtClean="0"/>
              <a:t>искрообразования;</a:t>
            </a:r>
          </a:p>
          <a:p>
            <a:pPr>
              <a:buFontTx/>
              <a:buChar char="-"/>
            </a:pPr>
            <a:r>
              <a:rPr lang="ru-RU" sz="2000" dirty="0" smtClean="0"/>
              <a:t>организацией интенсивного смесеобразования и движения заряда по </a:t>
            </a:r>
          </a:p>
          <a:p>
            <a:r>
              <a:rPr lang="ru-RU" sz="2000" dirty="0" smtClean="0"/>
              <a:t>    камере сгорания.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072074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Увеличение наполнения цилиндров  </a:t>
            </a:r>
            <a:r>
              <a:rPr lang="ru-RU" sz="2000" dirty="0" smtClean="0"/>
              <a:t>является самым эффективным </a:t>
            </a:r>
            <a:r>
              <a:rPr lang="ru-RU" sz="2000" dirty="0" smtClean="0"/>
              <a:t>  способом </a:t>
            </a:r>
            <a:r>
              <a:rPr lang="ru-RU" sz="2000" dirty="0" smtClean="0"/>
              <a:t>повышения мощности двигателя:</a:t>
            </a:r>
          </a:p>
          <a:p>
            <a:r>
              <a:rPr lang="ru-RU" sz="2000" dirty="0" smtClean="0"/>
              <a:t>      - </a:t>
            </a:r>
            <a:r>
              <a:rPr lang="ru-RU" sz="2000" b="1" dirty="0" smtClean="0">
                <a:solidFill>
                  <a:schemeClr val="tx2"/>
                </a:solidFill>
              </a:rPr>
              <a:t>динамическая (резонансная) настройка  двигателя </a:t>
            </a:r>
            <a:r>
              <a:rPr lang="ru-RU" sz="2000" dirty="0" smtClean="0"/>
              <a:t>позволяет, управляя    волновыми процессами впускной и выпускной систем, увеличить наполнение </a:t>
            </a:r>
          </a:p>
          <a:p>
            <a:r>
              <a:rPr lang="ru-RU" sz="2000" dirty="0" smtClean="0"/>
              <a:t>цилиндров до 100% и выше в определенном диапазоне оборотов двигателя;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4687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b="1" dirty="0" smtClean="0">
                <a:solidFill>
                  <a:srgbClr val="C00000"/>
                </a:solidFill>
              </a:rPr>
              <a:t>Литровой мощностью </a:t>
            </a:r>
            <a:r>
              <a:rPr lang="ru-RU" sz="2000" dirty="0" smtClean="0"/>
              <a:t>называется номинальная эффективная мощность, </a:t>
            </a:r>
          </a:p>
          <a:p>
            <a:r>
              <a:rPr lang="ru-RU" sz="2000" dirty="0" err="1" smtClean="0"/>
              <a:t>снимаемаемая</a:t>
            </a:r>
            <a:r>
              <a:rPr lang="ru-RU" sz="2000" dirty="0" smtClean="0"/>
              <a:t> с </a:t>
            </a:r>
            <a:r>
              <a:rPr lang="ru-RU" sz="2000" dirty="0" smtClean="0"/>
              <a:t>единицы </a:t>
            </a:r>
            <a:r>
              <a:rPr lang="ru-RU" sz="2000" dirty="0" smtClean="0"/>
              <a:t>рабочего объема двигателя, квт/л,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80728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Из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следует, что принципиально возможно форсировать ДВС тремя способами: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увеличением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номинальной частоты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вращения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так же переходом с 4-х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тактного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рабочего процесса на 2-х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тактный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841" y="2259063"/>
            <a:ext cx="8715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Форсирование двигателя путем перехода с четырехтактного рабочего цикла на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двухтактный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должно теоретически повысить литровую мощность в два раза. Однако реально мощность  увеличивается в 1,5…1,7 раз.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6267" y="3429000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связано с тем, что часть рабочего объема цилиндра используется на организацию процессов газообмена (наличие окон ), снижается качество очистки и наполнения цилиндров, а также требуются дополнительные затраты энергии на продувку цилиндров.  Поэтому у двухтактных двигателей экономические показатели хуже, чем у четырехтактных.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Пётр\Videos\Documents\Мои результаты сканирования\2011-12 (дек)\сканирование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6357982" cy="4006669"/>
          </a:xfrm>
          <a:prstGeom prst="rect">
            <a:avLst/>
          </a:prstGeom>
          <a:noFill/>
        </p:spPr>
      </p:pic>
      <p:pic>
        <p:nvPicPr>
          <p:cNvPr id="38915" name="Picture 3" descr="C:\Users\Пётр\Videos\Documents\Мои результаты сканирования\2011-12 (дек)\сканирование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714883"/>
            <a:ext cx="3816796" cy="20505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42852"/>
            <a:ext cx="767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Двигатель с комбинированным рабочим циклом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71802" y="214290"/>
            <a:ext cx="284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Наддув двигателей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42910" y="642918"/>
            <a:ext cx="8501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Различают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газодинамический наддув и наддув с помощью нагнетателя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4282" y="1000108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Газодинамический наддув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позволяет увеличить массовое наполнение цилиндров на 15…20% без применения нагнетателя, лишь путем использования скоростного напора потока и колебаний его давления во впускном и выпускном трубопроводах.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14282" y="2214554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Газодинамическая (резонансная) настройка двигателя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заключается в подгонке объемов впускного и выпускного трактов так, чтобы частота собственных колебаний потока оказывалась кратной частоте открытия клапанов в определенном диапазоне частоты вращения вала двигателя.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зависимости от типа двигателя его настройку для увеличения наполнения производят либо на режиме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максимальной мощности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либо для получения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максимального крутящего момента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5720" y="4429132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Наддув с помощью нагнетателя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широко применяется для дизелей и, в последнее время, для бензиновых двигателей, оборудованных системами впрыска топлива. Различают три системы наддува: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механическую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(рис.а),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газотурбинную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 рис.б 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комбинированную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 рис.в).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250030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143768" y="2428868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б)</a:t>
            </a:r>
            <a:endParaRPr lang="ru-RU" sz="2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28564" y="2928934"/>
            <a:ext cx="85011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Механический наддув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осуществляют приводным нагнетателем, имеющим механическую связь с коленчатым валом двигателя, что обеспечивает хорошее наполнение цилиндров на малых частотах вращения и при разгоне. Улучшается приемистость двигателя.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8564" y="4143380"/>
            <a:ext cx="871543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качестве нагнетателя используют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объемно-роторные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 рис.б ) или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коло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вратные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лопостные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насосы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рис.в ).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Рисунок 3" descr="сканирование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786322"/>
            <a:ext cx="5000660" cy="2071678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 descr="C:\Users\Пётр\Videos\Documents\Мои результаты сканирования\2011-11 (ноя)\сканирование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4000528" cy="2853159"/>
          </a:xfrm>
          <a:prstGeom prst="rect">
            <a:avLst/>
          </a:prstGeom>
          <a:noFill/>
        </p:spPr>
      </p:pic>
      <p:pic>
        <p:nvPicPr>
          <p:cNvPr id="16386" name="Picture 2" descr="C:\Users\Пётр\Videos\Documents\Мои результаты сканирования\2011-11 (ноя)\сканирование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28"/>
            <a:ext cx="1928814" cy="264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1119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Пустошный</dc:creator>
  <cp:lastModifiedBy>Artem</cp:lastModifiedBy>
  <cp:revision>64</cp:revision>
  <dcterms:created xsi:type="dcterms:W3CDTF">2011-03-16T18:50:55Z</dcterms:created>
  <dcterms:modified xsi:type="dcterms:W3CDTF">2022-03-14T21:09:54Z</dcterms:modified>
</cp:coreProperties>
</file>