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300" r:id="rId15"/>
    <p:sldId id="269" r:id="rId16"/>
    <p:sldId id="301" r:id="rId17"/>
    <p:sldId id="270" r:id="rId18"/>
    <p:sldId id="271" r:id="rId19"/>
    <p:sldId id="272" r:id="rId20"/>
    <p:sldId id="273" r:id="rId21"/>
    <p:sldId id="274" r:id="rId22"/>
    <p:sldId id="275" r:id="rId23"/>
    <p:sldId id="302" r:id="rId24"/>
    <p:sldId id="276" r:id="rId25"/>
    <p:sldId id="277" r:id="rId26"/>
    <p:sldId id="303" r:id="rId27"/>
    <p:sldId id="278" r:id="rId28"/>
    <p:sldId id="279" r:id="rId29"/>
    <p:sldId id="280" r:id="rId30"/>
    <p:sldId id="281" r:id="rId31"/>
    <p:sldId id="282" r:id="rId32"/>
    <p:sldId id="283" r:id="rId33"/>
    <p:sldId id="304" r:id="rId34"/>
    <p:sldId id="284" r:id="rId35"/>
    <p:sldId id="285" r:id="rId36"/>
    <p:sldId id="305" r:id="rId37"/>
    <p:sldId id="307" r:id="rId38"/>
    <p:sldId id="306" r:id="rId39"/>
    <p:sldId id="286" r:id="rId40"/>
    <p:sldId id="308" r:id="rId41"/>
    <p:sldId id="287" r:id="rId42"/>
    <p:sldId id="309" r:id="rId43"/>
    <p:sldId id="288" r:id="rId44"/>
    <p:sldId id="310" r:id="rId45"/>
    <p:sldId id="289" r:id="rId46"/>
    <p:sldId id="290" r:id="rId47"/>
    <p:sldId id="291" r:id="rId48"/>
    <p:sldId id="311" r:id="rId49"/>
    <p:sldId id="292" r:id="rId50"/>
    <p:sldId id="312" r:id="rId51"/>
    <p:sldId id="293" r:id="rId52"/>
    <p:sldId id="313" r:id="rId53"/>
    <p:sldId id="294" r:id="rId54"/>
    <p:sldId id="295" r:id="rId55"/>
    <p:sldId id="314" r:id="rId56"/>
    <p:sldId id="296" r:id="rId57"/>
    <p:sldId id="315" r:id="rId58"/>
    <p:sldId id="297" r:id="rId59"/>
    <p:sldId id="298" r:id="rId60"/>
    <p:sldId id="299" r:id="rId6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9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06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55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2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9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56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0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2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89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E0B9-E9F9-4FB9-AFB9-C843831519CF}" type="datetimeFigureOut">
              <a:rPr lang="ru-RU" smtClean="0"/>
              <a:t>06.03.2022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B8BB-36B2-4DBE-BC55-CD460EF03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Уровни организации материи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Тема лекции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37503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365125"/>
            <a:ext cx="10807337" cy="5811838"/>
          </a:xfrm>
        </p:spPr>
        <p:txBody>
          <a:bodyPr>
            <a:normAutofit/>
          </a:bodyPr>
          <a:lstStyle/>
          <a:p>
            <a:r>
              <a:rPr lang="ru-RU" sz="3600" dirty="0"/>
              <a:t>Количество материальных систем, изучаемых естествознанием, огромно. В иерархической структуре Вселенной основным квалификационным признаком является размер объекта и его масса, а также их соотношение с человеком. </a:t>
            </a:r>
            <a:endParaRPr lang="ru-RU" sz="3600" dirty="0" smtClean="0"/>
          </a:p>
          <a:p>
            <a:r>
              <a:rPr lang="ru-RU" sz="3600" dirty="0" smtClean="0"/>
              <a:t>В </a:t>
            </a:r>
            <a:r>
              <a:rPr lang="ru-RU" sz="3600" dirty="0"/>
              <a:t>современной научно обоснованной концепции системной организации материи на основе этого критерия в естествознании выделяют три основных структурных уровня материи</a:t>
            </a:r>
            <a:r>
              <a:rPr lang="ru-RU" sz="3600" b="1" dirty="0"/>
              <a:t>: микромир, макромир и </a:t>
            </a:r>
            <a:r>
              <a:rPr lang="ru-RU" sz="3600" b="1" dirty="0" err="1"/>
              <a:t>мегамир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077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926" y="252549"/>
            <a:ext cx="11022874" cy="5924414"/>
          </a:xfrm>
        </p:spPr>
        <p:txBody>
          <a:bodyPr>
            <a:noAutofit/>
          </a:bodyPr>
          <a:lstStyle/>
          <a:p>
            <a:r>
              <a:rPr lang="ru-RU" sz="4000" b="1" dirty="0"/>
              <a:t>Микромир </a:t>
            </a:r>
            <a:r>
              <a:rPr lang="ru-RU" sz="4000" dirty="0"/>
              <a:t>– мир атомов и элементарных частиц, где неприменим принцип «состоит из». Это область предельно малых, непосредственно нена­блюдаемых материальных микрообъектов, размер которых исчисляет­ся в диапазоне от 10-8 до 10-16  см, а время жизни — от бесконечности до 10 -24 с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Это мир от атомов до элементарных частиц. </a:t>
            </a:r>
            <a:endParaRPr lang="ru-RU" sz="4000" dirty="0" smtClean="0"/>
          </a:p>
          <a:p>
            <a:r>
              <a:rPr lang="ru-RU" sz="4000" dirty="0" smtClean="0"/>
              <a:t>Все </a:t>
            </a:r>
            <a:r>
              <a:rPr lang="ru-RU" sz="4000" dirty="0"/>
              <a:t>они обладают как волновыми, так и корпускулярными свойствами</a:t>
            </a:r>
            <a:r>
              <a:rPr lang="ru-RU" sz="4000" b="1" dirty="0"/>
              <a:t>. 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7464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750243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Микромир —</a:t>
            </a:r>
            <a:r>
              <a:rPr lang="ru-RU" sz="4000" dirty="0" smtClean="0"/>
              <a:t> это Вселенная, рассматриваемая в масштабе столь мелком, что он несоизмерим с размерами человеческого тела. </a:t>
            </a:r>
          </a:p>
          <a:p>
            <a:r>
              <a:rPr lang="ru-RU" sz="4000" dirty="0" smtClean="0"/>
              <a:t>Микромир описывается законами квантовой механики. Поведение микроскопических объектов определяется в основном квантовыми и тепловыми </a:t>
            </a:r>
            <a:r>
              <a:rPr lang="ru-RU" sz="4000" b="1" dirty="0" smtClean="0"/>
              <a:t>флуктуациями </a:t>
            </a:r>
            <a:r>
              <a:rPr lang="ru-RU" sz="4000" dirty="0" smtClean="0"/>
              <a:t>(нарушения симметрии).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3090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0263"/>
            <a:ext cx="10515600" cy="5706700"/>
          </a:xfrm>
        </p:spPr>
        <p:txBody>
          <a:bodyPr>
            <a:normAutofit/>
          </a:bodyPr>
          <a:lstStyle/>
          <a:p>
            <a:r>
              <a:rPr lang="ru-RU" sz="4400" b="1" dirty="0"/>
              <a:t>Макромир - </a:t>
            </a:r>
            <a:r>
              <a:rPr lang="ru-RU" sz="4400" dirty="0"/>
              <a:t> мир устойчивых форм и соразмерных человеку величин (а также кристаллические комплексы молекул, организмы, сообщества организмов, т.е. макроскопические тела 10</a:t>
            </a:r>
            <a:r>
              <a:rPr lang="ru-RU" sz="4400" baseline="30000" dirty="0"/>
              <a:t>-6</a:t>
            </a:r>
            <a:r>
              <a:rPr lang="ru-RU" sz="4400" dirty="0"/>
              <a:t> – 10</a:t>
            </a:r>
            <a:r>
              <a:rPr lang="ru-RU" sz="4400" baseline="30000" dirty="0"/>
              <a:t>7</a:t>
            </a:r>
            <a:r>
              <a:rPr lang="ru-RU" sz="4400" dirty="0"/>
              <a:t> см). </a:t>
            </a:r>
            <a:endParaRPr lang="ru-RU" sz="4400" dirty="0" smtClean="0"/>
          </a:p>
          <a:p>
            <a:r>
              <a:rPr lang="ru-RU" sz="4400" dirty="0" smtClean="0"/>
              <a:t>На </a:t>
            </a:r>
            <a:r>
              <a:rPr lang="ru-RU" sz="4400" dirty="0"/>
              <a:t>этом уровне пространственные величины измеряются от миллиметров до километров, а время - от секунд до лет. </a:t>
            </a:r>
          </a:p>
        </p:txBody>
      </p:sp>
    </p:spTree>
    <p:extLst>
      <p:ext uri="{BB962C8B-B14F-4D97-AF65-F5344CB8AC3E}">
        <p14:creationId xmlns:p14="http://schemas.microsoft.com/office/powerpoint/2010/main" val="343443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794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Макромир представлен макромолекулами, веществами в различных агрегатных состояниях, живыми организмами, человеком и продуктами его деятельности. </a:t>
            </a:r>
          </a:p>
          <a:p>
            <a:r>
              <a:rPr lang="ru-RU" sz="4400" dirty="0" smtClean="0"/>
              <a:t>Поведение макроскопических объектов хорошо описывается законами классической механики и электродинамики.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9316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9897"/>
            <a:ext cx="10515600" cy="5340940"/>
          </a:xfrm>
        </p:spPr>
        <p:txBody>
          <a:bodyPr>
            <a:normAutofit/>
          </a:bodyPr>
          <a:lstStyle/>
          <a:p>
            <a:r>
              <a:rPr lang="ru-RU" sz="6000" b="1" dirty="0" err="1"/>
              <a:t>Мегамир</a:t>
            </a:r>
            <a:r>
              <a:rPr lang="ru-RU" sz="6000" b="1" dirty="0"/>
              <a:t> </a:t>
            </a:r>
            <a:r>
              <a:rPr lang="ru-RU" sz="6000" dirty="0"/>
              <a:t>– мир космоса (планеты, звездные комплексы, галактики, метагалактики и неограниченные масштабы до 10</a:t>
            </a:r>
            <a:r>
              <a:rPr lang="ru-RU" sz="6000" baseline="30000" dirty="0"/>
              <a:t>28</a:t>
            </a:r>
            <a:r>
              <a:rPr lang="ru-RU" sz="6000" dirty="0"/>
              <a:t> см); </a:t>
            </a:r>
            <a:r>
              <a:rPr lang="ru-RU" sz="6000" dirty="0" smtClean="0"/>
              <a:t>(световая минута)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671031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Мегамир</a:t>
            </a:r>
            <a:r>
              <a:rPr lang="ru-RU" sz="3600" dirty="0" smtClean="0"/>
              <a:t> - сфера огромных космических масштабов и скоростей, расстояние в которой измеряется астрономическими единицами (1 а. е.  = 8,3 световых минуты), световыми годами (1 световой год = 10 трлн км) и парсеками (1нк = 30 трлн км), а время существования космических объектов ~ миллионами и миллиардами лет. </a:t>
            </a:r>
          </a:p>
          <a:p>
            <a:r>
              <a:rPr lang="ru-RU" sz="3600" dirty="0" smtClean="0"/>
              <a:t>К этому уровню относятся наиболее крупные материальные объекты: планеты и их системы, звезды, галактики и их скопления, образующие метагалактики. 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2780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26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b="1" dirty="0" err="1" smtClean="0"/>
              <a:t>Мегамир</a:t>
            </a:r>
            <a:r>
              <a:rPr lang="ru-RU" sz="3600" b="1" dirty="0" smtClean="0"/>
              <a:t> </a:t>
            </a:r>
            <a:r>
              <a:rPr lang="ru-RU" sz="3600" dirty="0" smtClean="0"/>
              <a:t>— это Вселенная, рассматриваемая в масштабе столь крупном, что он несоизмерим с размерами человеческого тела. В </a:t>
            </a:r>
            <a:r>
              <a:rPr lang="ru-RU" sz="3600" dirty="0" err="1" smtClean="0"/>
              <a:t>мегамире</a:t>
            </a:r>
            <a:r>
              <a:rPr lang="ru-RU" sz="3600" dirty="0" smtClean="0"/>
              <a:t> преобладает гравитационное взаимодействие. В его масштабах существенными становятся законы общей теории относительности. Основными структурными элементами являются галактики и их скопления. Галактики - огромные звездные системы, состоящие из миллиардов звезд. Каждая звезда относится к какой-нибудь галактике; в межгалактическом пространстве звезд нет.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78995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155" y="591548"/>
            <a:ext cx="10515600" cy="1325563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017" y="226422"/>
            <a:ext cx="10877006" cy="661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5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020"/>
            <a:ext cx="10515600" cy="6606218"/>
          </a:xfrm>
        </p:spPr>
      </p:pic>
    </p:spTree>
    <p:extLst>
      <p:ext uri="{BB962C8B-B14F-4D97-AF65-F5344CB8AC3E}">
        <p14:creationId xmlns:p14="http://schemas.microsoft.com/office/powerpoint/2010/main" val="333830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1</a:t>
            </a:r>
            <a:r>
              <a:rPr lang="ru-RU" sz="4800" b="1" dirty="0"/>
              <a:t>.     </a:t>
            </a:r>
            <a:r>
              <a:rPr lang="ru-RU" sz="4800" dirty="0"/>
              <a:t>Структурная и системная организация материи</a:t>
            </a:r>
          </a:p>
          <a:p>
            <a:r>
              <a:rPr lang="ru-RU" sz="4800" b="1" dirty="0"/>
              <a:t>2.     </a:t>
            </a:r>
            <a:r>
              <a:rPr lang="ru-RU" sz="4800" dirty="0"/>
              <a:t>Понятие микромира, макромира и </a:t>
            </a:r>
            <a:r>
              <a:rPr lang="ru-RU" sz="4800" dirty="0" err="1"/>
              <a:t>мегамира</a:t>
            </a:r>
            <a:endParaRPr lang="ru-RU" sz="4800" dirty="0"/>
          </a:p>
          <a:p>
            <a:r>
              <a:rPr lang="ru-RU" sz="4800" b="1" dirty="0"/>
              <a:t>3.     </a:t>
            </a:r>
            <a:r>
              <a:rPr lang="ru-RU" sz="4800" dirty="0"/>
              <a:t>Иерархические отношения в биологических системах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36761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/>
              <a:t>Разные уровни материи характеризуются разными типами связей:</a:t>
            </a:r>
          </a:p>
          <a:p>
            <a:r>
              <a:rPr lang="ru-RU" sz="3600" dirty="0"/>
              <a:t>1. в масштабах 10</a:t>
            </a:r>
            <a:r>
              <a:rPr lang="ru-RU" sz="3600" baseline="30000" dirty="0"/>
              <a:t>-13</a:t>
            </a:r>
            <a:r>
              <a:rPr lang="ru-RU" sz="3600" dirty="0"/>
              <a:t> см – сильные взаимодействия, целостность ядра обеспечивается ядерными силами.</a:t>
            </a:r>
          </a:p>
          <a:p>
            <a:r>
              <a:rPr lang="ru-RU" sz="3600" dirty="0"/>
              <a:t>2. целостность атомов, молекул, макротел обеспечивается электромагнитными силами.</a:t>
            </a:r>
          </a:p>
          <a:p>
            <a:r>
              <a:rPr lang="ru-RU" sz="3600" dirty="0"/>
              <a:t>3. в космических масштабах – гравитационными силами.</a:t>
            </a:r>
          </a:p>
        </p:txBody>
      </p:sp>
    </p:spTree>
    <p:extLst>
      <p:ext uri="{BB962C8B-B14F-4D97-AF65-F5344CB8AC3E}">
        <p14:creationId xmlns:p14="http://schemas.microsoft.com/office/powerpoint/2010/main" val="920347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5429"/>
            <a:ext cx="10515600" cy="5741534"/>
          </a:xfrm>
        </p:spPr>
        <p:txBody>
          <a:bodyPr>
            <a:normAutofit/>
          </a:bodyPr>
          <a:lstStyle/>
          <a:p>
            <a:r>
              <a:rPr lang="ru-RU" sz="4400" dirty="0"/>
              <a:t>С увеличением размеров уменьшается энергия взаимодействия. Чем меньше размеры материальных систем, тем более прочно связаны между собой их элементы. </a:t>
            </a:r>
            <a:endParaRPr lang="ru-RU" sz="4400" dirty="0" smtClean="0"/>
          </a:p>
          <a:p>
            <a:r>
              <a:rPr lang="ru-RU" sz="4400" dirty="0" smtClean="0"/>
              <a:t>Эмпирически </a:t>
            </a:r>
            <a:r>
              <a:rPr lang="ru-RU" sz="4400" dirty="0"/>
              <a:t>доступна для человека лишь конечная область материального мира: в масштабах от 10</a:t>
            </a:r>
            <a:r>
              <a:rPr lang="ru-RU" sz="4400" baseline="30000" dirty="0"/>
              <a:t>-15</a:t>
            </a:r>
            <a:r>
              <a:rPr lang="ru-RU" sz="4400" dirty="0"/>
              <a:t> до 10</a:t>
            </a:r>
            <a:r>
              <a:rPr lang="ru-RU" sz="4400" baseline="30000" dirty="0"/>
              <a:t>28</a:t>
            </a:r>
            <a:r>
              <a:rPr lang="ru-RU" sz="4400" dirty="0"/>
              <a:t> см.</a:t>
            </a:r>
          </a:p>
        </p:txBody>
      </p:sp>
    </p:spTree>
    <p:extLst>
      <p:ext uri="{BB962C8B-B14F-4D97-AF65-F5344CB8AC3E}">
        <p14:creationId xmlns:p14="http://schemas.microsoft.com/office/powerpoint/2010/main" val="2662897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/>
              <a:t>При оценке грандиозности масштабов Вселенной всегда возникает классический философский вопрос: конечна или бесконечна Вселенная</a:t>
            </a:r>
            <a:r>
              <a:rPr lang="ru-RU" sz="3600" dirty="0" smtClean="0"/>
              <a:t>?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Понятием бесконечности оперируют в основном математики и философы. </a:t>
            </a:r>
            <a:endParaRPr lang="ru-RU" sz="3600" dirty="0" smtClean="0"/>
          </a:p>
          <a:p>
            <a:r>
              <a:rPr lang="ru-RU" sz="3600" dirty="0" smtClean="0"/>
              <a:t>Физики-экспериментаторы</a:t>
            </a:r>
            <a:r>
              <a:rPr lang="ru-RU" sz="3600" dirty="0"/>
              <a:t>, владеющие экспериментальными методами и техникой измерений, получают всегда конечные значения измеренных величин. </a:t>
            </a:r>
          </a:p>
        </p:txBody>
      </p:sp>
    </p:spTree>
    <p:extLst>
      <p:ext uri="{BB962C8B-B14F-4D97-AF65-F5344CB8AC3E}">
        <p14:creationId xmlns:p14="http://schemas.microsoft.com/office/powerpoint/2010/main" val="3464354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703" y="444137"/>
            <a:ext cx="10515600" cy="571540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Огромное значение науки и в особенности современной физики заключается в том, что к настоящему времени уже получены многие количественные характеристики объектов не только макро- и микромира, но и </a:t>
            </a:r>
            <a:r>
              <a:rPr lang="ru-RU" sz="4800" dirty="0" err="1" smtClean="0"/>
              <a:t>мегамира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6112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2514"/>
            <a:ext cx="10515600" cy="5654449"/>
          </a:xfrm>
        </p:spPr>
        <p:txBody>
          <a:bodyPr>
            <a:normAutofit/>
          </a:bodyPr>
          <a:lstStyle/>
          <a:p>
            <a:r>
              <a:rPr lang="ru-RU" sz="4000" dirty="0"/>
              <a:t>Деление материи на структурные уровни носит относительный характер. </a:t>
            </a:r>
            <a:endParaRPr lang="ru-RU" sz="4000" dirty="0" smtClean="0"/>
          </a:p>
          <a:p>
            <a:r>
              <a:rPr lang="ru-RU" sz="4000" dirty="0" smtClean="0"/>
              <a:t>В </a:t>
            </a:r>
            <a:r>
              <a:rPr lang="ru-RU" sz="4000" dirty="0"/>
              <a:t>доступных пространственно-временных масштабах структурность материи проявляется в ее системной организации, существовании в виде множества иерархически взаимодействующих систем от элементарных частиц до Метагалактики.</a:t>
            </a:r>
          </a:p>
        </p:txBody>
      </p:sp>
    </p:spTree>
    <p:extLst>
      <p:ext uri="{BB962C8B-B14F-4D97-AF65-F5344CB8AC3E}">
        <p14:creationId xmlns:p14="http://schemas.microsoft.com/office/powerpoint/2010/main" val="4048176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994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В области биологических систем возникают </a:t>
            </a:r>
            <a:r>
              <a:rPr lang="ru-RU" sz="4000" b="1" dirty="0"/>
              <a:t>параллельные иерархические отношения. </a:t>
            </a:r>
            <a:endParaRPr lang="ru-RU" sz="4000" b="1" dirty="0" smtClean="0"/>
          </a:p>
          <a:p>
            <a:r>
              <a:rPr lang="ru-RU" sz="4000" dirty="0" smtClean="0"/>
              <a:t>Например</a:t>
            </a:r>
            <a:r>
              <a:rPr lang="ru-RU" sz="4000" dirty="0"/>
              <a:t>, организм может одновременно выступать в ипостасях индивида и особи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Индивид </a:t>
            </a:r>
            <a:r>
              <a:rPr lang="ru-RU" sz="4000" dirty="0"/>
              <a:t>как генетическая единица входит в репродуктивную группу, в которой осуществляет программу размножения, а в ее составе — в популяцию как генетическое образование. </a:t>
            </a:r>
          </a:p>
        </p:txBody>
      </p:sp>
    </p:spTree>
    <p:extLst>
      <p:ext uri="{BB962C8B-B14F-4D97-AF65-F5344CB8AC3E}">
        <p14:creationId xmlns:p14="http://schemas.microsoft.com/office/powerpoint/2010/main" val="3917571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Особь, организменная целостность со всеми ее симбионтами и паразитами, входит в состав семьи, противостоящей другим семьям, и вместе с ними образует экологическую популяцию. </a:t>
            </a:r>
          </a:p>
          <a:p>
            <a:r>
              <a:rPr lang="ru-RU" sz="3600" dirty="0" smtClean="0"/>
              <a:t>Наличие таких параллелей показывает, что взаимоотношения между структурными элементами материи, особенно на биологическом уровне, могут быть весьма многообразными и не сводимыми к простой линейной иерархии. </a:t>
            </a:r>
          </a:p>
          <a:p>
            <a:r>
              <a:rPr lang="ru-RU" sz="3600" dirty="0" smtClean="0"/>
              <a:t>Недаром один из законов экологии гласит: «Всё связано со всем».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14994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/>
              <a:t>Органика как тип материальной системы тоже имеет несколько уровней своей организации:</a:t>
            </a:r>
          </a:p>
          <a:p>
            <a:r>
              <a:rPr lang="ru-RU" sz="3600" dirty="0"/>
              <a:t>1. </a:t>
            </a:r>
            <a:r>
              <a:rPr lang="ru-RU" sz="3600" dirty="0" err="1"/>
              <a:t>доклеточный</a:t>
            </a:r>
            <a:r>
              <a:rPr lang="ru-RU" sz="3600" dirty="0"/>
              <a:t> уровень включает в себя ДНК, РНК, нуклеиновые кислоты, белки;</a:t>
            </a:r>
          </a:p>
          <a:p>
            <a:r>
              <a:rPr lang="ru-RU" sz="3600" dirty="0"/>
              <a:t>2. клеточный – самостоятельно существующие одноклеточные организмы;</a:t>
            </a:r>
          </a:p>
          <a:p>
            <a:r>
              <a:rPr lang="ru-RU" sz="3600" dirty="0"/>
              <a:t>3. многоклеточный – органы и ткани, функциональные системы (нервная, кровеносная), организмы (растения и животные);</a:t>
            </a:r>
          </a:p>
          <a:p>
            <a:r>
              <a:rPr lang="ru-RU" sz="3600" dirty="0"/>
              <a:t>4. организм в целом;</a:t>
            </a:r>
          </a:p>
        </p:txBody>
      </p:sp>
    </p:spTree>
    <p:extLst>
      <p:ext uri="{BB962C8B-B14F-4D97-AF65-F5344CB8AC3E}">
        <p14:creationId xmlns:p14="http://schemas.microsoft.com/office/powerpoint/2010/main" val="3846788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" y="226422"/>
            <a:ext cx="11669486" cy="5915706"/>
          </a:xfrm>
        </p:spPr>
        <p:txBody>
          <a:bodyPr>
            <a:noAutofit/>
          </a:bodyPr>
          <a:lstStyle/>
          <a:p>
            <a:r>
              <a:rPr lang="ru-RU" sz="3600" dirty="0"/>
              <a:t>5. </a:t>
            </a:r>
            <a:r>
              <a:rPr lang="ru-RU" sz="3600" u="sng" dirty="0"/>
              <a:t>популяции (биотоп) </a:t>
            </a:r>
            <a:r>
              <a:rPr lang="ru-RU" sz="3600" dirty="0"/>
              <a:t>– сообщества особей одного вида, которые связаны общим генофондом (могут скрещиваться и производить себе подобных) стая волков в лесу, стая рыб в озере, муравейник, кустарник; </a:t>
            </a:r>
            <a:r>
              <a:rPr lang="ru-RU" sz="3600" u="sng" dirty="0"/>
              <a:t>биоценоз</a:t>
            </a:r>
            <a:r>
              <a:rPr lang="ru-RU" sz="3600" dirty="0"/>
              <a:t> – совокупность популяций организмов, при которых продукты жизнедеятельности одних становятся условиями жизни и существования других, населяющих участок суши или воды. </a:t>
            </a:r>
            <a:endParaRPr lang="ru-RU" sz="3600" dirty="0" smtClean="0"/>
          </a:p>
          <a:p>
            <a:r>
              <a:rPr lang="ru-RU" sz="3600" dirty="0" smtClean="0"/>
              <a:t>Например</a:t>
            </a:r>
            <a:r>
              <a:rPr lang="ru-RU" sz="3600" dirty="0"/>
              <a:t>, в лесу популяции живущих в нем растений, а также животных, грибов, лишайников и микроорганизмов взаимодействуют между собой, образуя целостную систему;</a:t>
            </a:r>
          </a:p>
        </p:txBody>
      </p:sp>
    </p:spTree>
    <p:extLst>
      <p:ext uri="{BB962C8B-B14F-4D97-AF65-F5344CB8AC3E}">
        <p14:creationId xmlns:p14="http://schemas.microsoft.com/office/powerpoint/2010/main" val="3615447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2846"/>
            <a:ext cx="10515600" cy="5724117"/>
          </a:xfrm>
        </p:spPr>
        <p:txBody>
          <a:bodyPr>
            <a:normAutofit/>
          </a:bodyPr>
          <a:lstStyle/>
          <a:p>
            <a:r>
              <a:rPr lang="ru-RU" sz="4400" dirty="0"/>
              <a:t>6. биосфера – глобальная система жизни, та часть географической среды (нижняя часть атмосферы, верхняя часть литосферы и гидросферы), которая является средой обитания живых организмов, обеспечивая необходимые для их выживания условия (температуру, почву и т.п.) образованная в результате взаимодействия биоценозов.</a:t>
            </a:r>
          </a:p>
        </p:txBody>
      </p:sp>
    </p:spTree>
    <p:extLst>
      <p:ext uri="{BB962C8B-B14F-4D97-AF65-F5344CB8AC3E}">
        <p14:creationId xmlns:p14="http://schemas.microsoft.com/office/powerpoint/2010/main" val="233824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503" y="461554"/>
            <a:ext cx="10515600" cy="5689283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Общая схема иерархического ступенчатого строения </a:t>
            </a:r>
            <a:r>
              <a:rPr lang="ru-RU" sz="5400" dirty="0" smtClean="0"/>
              <a:t>материи связана  </a:t>
            </a:r>
            <a:r>
              <a:rPr lang="ru-RU" sz="5400" dirty="0"/>
              <a:t>с признанием существования относительно самостоятельных и устойчивых уровней, узловых точек в ряду делений </a:t>
            </a:r>
            <a:r>
              <a:rPr lang="ru-RU" sz="5400" dirty="0" smtClean="0"/>
              <a:t>материи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9980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5429"/>
            <a:ext cx="10515600" cy="5741534"/>
          </a:xfrm>
        </p:spPr>
        <p:txBody>
          <a:bodyPr>
            <a:normAutofit/>
          </a:bodyPr>
          <a:lstStyle/>
          <a:p>
            <a:r>
              <a:rPr lang="ru-RU" sz="4000" dirty="0"/>
              <a:t>Существует некая иерархия знаний, когда сложные явления и процессы описываются с точки зрения более простых и знакомых. Вспомните еще раз уже известную вам схему связей физических, химических и биологических наук:</a:t>
            </a:r>
          </a:p>
          <a:p>
            <a:pPr algn="ctr"/>
            <a:r>
              <a:rPr lang="ru-RU" sz="4000" dirty="0" smtClean="0"/>
              <a:t>ФИЗИКА </a:t>
            </a:r>
            <a:r>
              <a:rPr lang="ru-RU" sz="4000" dirty="0"/>
              <a:t>———&gt; ХИМИЯ </a:t>
            </a:r>
            <a:r>
              <a:rPr lang="ru-RU" sz="4000" dirty="0" smtClean="0"/>
              <a:t>———&gt; </a:t>
            </a:r>
            <a:r>
              <a:rPr lang="ru-RU" sz="4000" dirty="0"/>
              <a:t>БИОЛОГИЯ 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29698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5097"/>
            <a:ext cx="10515600" cy="5671866"/>
          </a:xfrm>
        </p:spPr>
        <p:txBody>
          <a:bodyPr>
            <a:normAutofit/>
          </a:bodyPr>
          <a:lstStyle/>
          <a:p>
            <a:r>
              <a:rPr lang="ru-RU" sz="3600" dirty="0"/>
              <a:t>Эта связь не является чисто механической, она отражает иерархию организации материи, которая действительно существует в природе:</a:t>
            </a:r>
          </a:p>
          <a:p>
            <a:pPr algn="ctr"/>
            <a:r>
              <a:rPr lang="ru-RU" sz="3600" dirty="0"/>
              <a:t>ЭЛЕМЕНТАРНЫЕ ЧАСТИЦЫ ———&gt; АТОМ ——&gt; МОЛЕКУЛА —&gt; МАКРОМОЛЕКУЛА ——&gt; НАДМОЛЕКУЛЯРНЫЕ КОМПЛЕКСЫ —-&gt; ОРГАНЕЛЛЫ КЛЕТКИ —————&gt; ЖИВАЯ КЛЕТКА</a:t>
            </a:r>
          </a:p>
        </p:txBody>
      </p:sp>
    </p:spTree>
    <p:extLst>
      <p:ext uri="{BB962C8B-B14F-4D97-AF65-F5344CB8AC3E}">
        <p14:creationId xmlns:p14="http://schemas.microsoft.com/office/powerpoint/2010/main" val="2041453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/>
              <a:t>Общая основа жизни на биологическом уровне — органический метаболизм (обмен веществом, энергией и информацией с окружающей средой) — проявляется на любом из выделенных подуровней: </a:t>
            </a:r>
            <a:endParaRPr lang="ru-RU" sz="4000" dirty="0" smtClean="0"/>
          </a:p>
          <a:p>
            <a:r>
              <a:rPr lang="ru-RU" sz="4000" dirty="0" smtClean="0"/>
              <a:t>– </a:t>
            </a:r>
            <a:r>
              <a:rPr lang="ru-RU" sz="4000" dirty="0"/>
              <a:t>на уровне организмов обмен веществ означает ассимиляцию и диссимиляцию при посредстве внутриклеточных превращений; </a:t>
            </a:r>
          </a:p>
        </p:txBody>
      </p:sp>
    </p:spTree>
    <p:extLst>
      <p:ext uri="{BB962C8B-B14F-4D97-AF65-F5344CB8AC3E}">
        <p14:creationId xmlns:p14="http://schemas.microsoft.com/office/powerpoint/2010/main" val="688201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4137"/>
            <a:ext cx="10515600" cy="573282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– на уровне экосистем (биоценоза) он состоит из цепи превращений вещества, первоначально ассимилированного организмами-производителями при посредстве организмов-потребителей и организмов-разрушителей, относящихся к разным видам;</a:t>
            </a:r>
          </a:p>
          <a:p>
            <a:r>
              <a:rPr lang="ru-RU" sz="3600" dirty="0" smtClean="0"/>
              <a:t> – на уровне биосферы происходит глобальный круговорот вещества и энергии при непосредственном участи факторов космического масштаба.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7939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2846"/>
            <a:ext cx="10515600" cy="5724117"/>
          </a:xfrm>
        </p:spPr>
        <p:txBody>
          <a:bodyPr>
            <a:normAutofit/>
          </a:bodyPr>
          <a:lstStyle/>
          <a:p>
            <a:r>
              <a:rPr lang="ru-RU" sz="4000" dirty="0"/>
              <a:t>На определенном этапе развития биосферы возникают особые популяции живых существ, которые, благодаря своей способности к труду образовали своеобразный уровень — социальный. </a:t>
            </a:r>
            <a:endParaRPr lang="ru-RU" sz="4000" dirty="0" smtClean="0"/>
          </a:p>
          <a:p>
            <a:r>
              <a:rPr lang="ru-RU" sz="4000" dirty="0" smtClean="0"/>
              <a:t>Социальная </a:t>
            </a:r>
            <a:r>
              <a:rPr lang="ru-RU" sz="4000" dirty="0"/>
              <a:t>действительность в структурном аспекте разделяется на подуровни: индивидов, семьи, различных коллективов (производственных), социальных групп.</a:t>
            </a:r>
          </a:p>
        </p:txBody>
      </p:sp>
    </p:spTree>
    <p:extLst>
      <p:ext uri="{BB962C8B-B14F-4D97-AF65-F5344CB8AC3E}">
        <p14:creationId xmlns:p14="http://schemas.microsoft.com/office/powerpoint/2010/main" val="156253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66" y="191589"/>
            <a:ext cx="11083834" cy="5985374"/>
          </a:xfrm>
        </p:spPr>
        <p:txBody>
          <a:bodyPr>
            <a:noAutofit/>
          </a:bodyPr>
          <a:lstStyle/>
          <a:p>
            <a:r>
              <a:rPr lang="ru-RU" sz="3600" dirty="0"/>
              <a:t>Структурный уровень социальной деятельности находится в неоднозначно-линейных связях между собой (например, уровень наций и уровень государств). Переплетение разных уровней в рамках общества порождает представление о господстве случайности и хаотичности в социальной деятельности. Внимательный анализ обнаруживает наличие в нем фундаментальных структур — главных сфер общественной жизни, которыми являются материально-производственная, социальная, политическая, духовная сферы, имеющие свои законы и структуры. </a:t>
            </a:r>
          </a:p>
        </p:txBody>
      </p:sp>
    </p:spTree>
    <p:extLst>
      <p:ext uri="{BB962C8B-B14F-4D97-AF65-F5344CB8AC3E}">
        <p14:creationId xmlns:p14="http://schemas.microsoft.com/office/powerpoint/2010/main" val="1737267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611" y="365125"/>
            <a:ext cx="10326189" cy="581183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Все они в определенном смысле </a:t>
            </a:r>
            <a:r>
              <a:rPr lang="ru-RU" sz="4800" dirty="0" err="1" smtClean="0"/>
              <a:t>субординированы</a:t>
            </a:r>
            <a:r>
              <a:rPr lang="ru-RU" sz="4800" dirty="0" smtClean="0"/>
              <a:t> в составе общественно-экономической формации, глубоко структурированы и обуславливают генетическое единство общественного развития в целом. </a:t>
            </a:r>
          </a:p>
        </p:txBody>
      </p:sp>
    </p:spTree>
    <p:extLst>
      <p:ext uri="{BB962C8B-B14F-4D97-AF65-F5344CB8AC3E}">
        <p14:creationId xmlns:p14="http://schemas.microsoft.com/office/powerpoint/2010/main" val="2632320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6389"/>
            <a:ext cx="10515600" cy="5680574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Таким образом, любая из трех областей материальной действительности образуется из ряда специфических структурных уровней, которые находятся в строгой упорядоченности в составе той или иной области действительности. </a:t>
            </a:r>
            <a:endParaRPr lang="ru-RU" sz="4000" dirty="0" smtClean="0"/>
          </a:p>
          <a:p>
            <a:r>
              <a:rPr lang="ru-RU" sz="4000" dirty="0" smtClean="0"/>
              <a:t>Переход </a:t>
            </a:r>
            <a:r>
              <a:rPr lang="ru-RU" sz="4000" dirty="0"/>
              <a:t>от одной области к другой связан с усложнением и увеличением множества образованных факторов, обеспечивающих целостность систем.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57423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Внутри каждого из структурных уровней существуют отношения субординации (молекулярный уровень включает атомарный, а не наоборот). Закономерности новых уровней несводимы к закономерностям уровней, на базе которых они возникли, и являются ведущими для данного уровня организации материи. Структурная организация, т.е. системность, является способом существования материи.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52002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3663" y="365125"/>
            <a:ext cx="10515600" cy="5628323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Изучение иерархии структурных уровней природы связано с решением сложнейшей проблемы определения границ этой иерархии как в </a:t>
            </a:r>
            <a:r>
              <a:rPr lang="ru-RU" sz="4000" dirty="0" err="1"/>
              <a:t>мегамире</a:t>
            </a:r>
            <a:r>
              <a:rPr lang="ru-RU" sz="4000" dirty="0"/>
              <a:t>, так и в микромире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Объекты каждой последующей ступени возникают и развиваются в результате объединения и дифференциации определенных множеств объектов предыдущей ступени. </a:t>
            </a:r>
            <a:endParaRPr lang="ru-RU" sz="4000" dirty="0" smtClean="0"/>
          </a:p>
          <a:p>
            <a:r>
              <a:rPr lang="ru-RU" sz="4000" dirty="0" smtClean="0"/>
              <a:t>Системы </a:t>
            </a:r>
            <a:r>
              <a:rPr lang="ru-RU" sz="4000" dirty="0"/>
              <a:t>становятся все более многоуровневыми. </a:t>
            </a:r>
          </a:p>
        </p:txBody>
      </p:sp>
    </p:spTree>
    <p:extLst>
      <p:ext uri="{BB962C8B-B14F-4D97-AF65-F5344CB8AC3E}">
        <p14:creationId xmlns:p14="http://schemas.microsoft.com/office/powerpoint/2010/main" val="256215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1189"/>
            <a:ext cx="10515600" cy="537577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дискретные объекты определенного уровня материи, вступая в специфические взаимодействия, служат исходными при образовании и развитии принципиально новых типов объектов с иными свойствами и формами взаимодействия.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26430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74153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Наблюдаемые человеком уровни организации материи осваиваются с учетом естественных условий обитания людей, т.е. с учётом наших земных закономерностей. Однако это не исключает предположения о том, что на достаточно удаленных от нас уровнях могут существовать формы и состояния материи, характеризующиеся совсем другими свойствами. </a:t>
            </a:r>
          </a:p>
          <a:p>
            <a:r>
              <a:rPr lang="ru-RU" sz="3600" dirty="0" smtClean="0"/>
              <a:t>В связи с этим ученые стали выделять </a:t>
            </a:r>
            <a:r>
              <a:rPr lang="ru-RU" sz="3600" b="1" dirty="0" smtClean="0"/>
              <a:t>геоцентрические и </a:t>
            </a:r>
            <a:r>
              <a:rPr lang="ru-RU" sz="3600" b="1" dirty="0" err="1" smtClean="0"/>
              <a:t>негеоцентрические</a:t>
            </a:r>
            <a:r>
              <a:rPr lang="ru-RU" sz="3600" b="1" dirty="0" smtClean="0"/>
              <a:t> материальные системы.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850852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714" y="286748"/>
            <a:ext cx="10515600" cy="5671866"/>
          </a:xfrm>
        </p:spPr>
        <p:txBody>
          <a:bodyPr>
            <a:normAutofit/>
          </a:bodyPr>
          <a:lstStyle/>
          <a:p>
            <a:r>
              <a:rPr lang="ru-RU" sz="4000" b="1" dirty="0"/>
              <a:t>Геоцентрический мир </a:t>
            </a:r>
            <a:r>
              <a:rPr lang="ru-RU" sz="4000" dirty="0"/>
              <a:t>– эталонный и базисный мир </a:t>
            </a:r>
            <a:r>
              <a:rPr lang="ru-RU" sz="4000" dirty="0" err="1"/>
              <a:t>ньютонова</a:t>
            </a:r>
            <a:r>
              <a:rPr lang="ru-RU" sz="4000" dirty="0"/>
              <a:t> времени и эвклидова пространства, описывается совокупностью теорий, относящихся к объектам земного масштаба. </a:t>
            </a:r>
            <a:r>
              <a:rPr lang="ru-RU" sz="4000" b="1" dirty="0" err="1"/>
              <a:t>Негеоцентрические</a:t>
            </a:r>
            <a:r>
              <a:rPr lang="ru-RU" sz="4000" b="1" dirty="0"/>
              <a:t> системы </a:t>
            </a:r>
            <a:r>
              <a:rPr lang="ru-RU" sz="4000" dirty="0"/>
              <a:t>– особый тип объективной реальности, характеризующийся иными типами атрибутов, иным пространством, временем, движением, нежели земные. </a:t>
            </a:r>
          </a:p>
        </p:txBody>
      </p:sp>
    </p:spTree>
    <p:extLst>
      <p:ext uri="{BB962C8B-B14F-4D97-AF65-F5344CB8AC3E}">
        <p14:creationId xmlns:p14="http://schemas.microsoft.com/office/powerpoint/2010/main" val="3692659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794" y="661852"/>
            <a:ext cx="10515600" cy="549769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Существует предположение о том, что микромир и </a:t>
            </a:r>
            <a:r>
              <a:rPr lang="ru-RU" sz="4400" dirty="0" err="1" smtClean="0"/>
              <a:t>Мегамир</a:t>
            </a:r>
            <a:r>
              <a:rPr lang="ru-RU" sz="4400" dirty="0" smtClean="0"/>
              <a:t> – это окна в </a:t>
            </a:r>
            <a:r>
              <a:rPr lang="ru-RU" sz="4400" dirty="0" err="1" smtClean="0"/>
              <a:t>негеоцентрические</a:t>
            </a:r>
            <a:r>
              <a:rPr lang="ru-RU" sz="4400" dirty="0" smtClean="0"/>
              <a:t> миры, а значит, их закономерности хотя бы в отдаленной степени позволяют представить иной тип взаимодействий, чем в макромире или геоцентрическом типе реальности.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09537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/>
              <a:t>Элементарные частицы, атомы и молекулы составляют особую материальную систему. </a:t>
            </a:r>
            <a:endParaRPr lang="ru-RU" sz="4000" dirty="0" smtClean="0"/>
          </a:p>
          <a:p>
            <a:r>
              <a:rPr lang="ru-RU" sz="4000" dirty="0" smtClean="0"/>
              <a:t>Она </a:t>
            </a:r>
            <a:r>
              <a:rPr lang="ru-RU" sz="4000" dirty="0"/>
              <a:t>получила название «микромир</a:t>
            </a:r>
            <a:r>
              <a:rPr lang="ru-RU" sz="4000" dirty="0" smtClean="0"/>
              <a:t>».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Наименьшими известными сегодня являются так называемые элементарные частицы, но все чаще можно встретить термин «фундаментальные частицы». </a:t>
            </a:r>
            <a:endParaRPr lang="ru-RU" sz="4000" dirty="0" smtClean="0"/>
          </a:p>
          <a:p>
            <a:r>
              <a:rPr lang="ru-RU" sz="4000" dirty="0" smtClean="0"/>
              <a:t>Долгое </a:t>
            </a:r>
            <a:r>
              <a:rPr lang="ru-RU" sz="4000" dirty="0"/>
              <a:t>время науке была известна только одна элементарная частица – </a:t>
            </a:r>
            <a:r>
              <a:rPr lang="ru-RU" sz="4000" b="1" dirty="0"/>
              <a:t>электрон.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1107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7977"/>
            <a:ext cx="10515600" cy="548898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 сегодняшний день их открыты уже десятки. В качестве простейшего классификационного признака была выбрана масса элементарных частиц. </a:t>
            </a:r>
          </a:p>
          <a:p>
            <a:r>
              <a:rPr lang="ru-RU" sz="4400" dirty="0" smtClean="0"/>
              <a:t>По массе элементарные частицы подразделяют </a:t>
            </a:r>
            <a:r>
              <a:rPr lang="ru-RU" sz="4400" u="sng" dirty="0" smtClean="0"/>
              <a:t>на пять классов</a:t>
            </a:r>
            <a:r>
              <a:rPr lang="ru-RU" sz="4400" dirty="0" smtClean="0"/>
              <a:t>: </a:t>
            </a:r>
            <a:r>
              <a:rPr lang="ru-RU" sz="4400" b="1" dirty="0" smtClean="0"/>
              <a:t>фотоны, лептоны, мезоны, барионы и гипероны</a:t>
            </a:r>
            <a:r>
              <a:rPr lang="ru-RU" sz="4400" dirty="0" smtClean="0"/>
              <a:t>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30006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/>
              <a:t>Сегодня они представляют интерес в основном для специалистов в области физики высоких энергий. </a:t>
            </a:r>
            <a:endParaRPr lang="ru-RU" sz="3600" dirty="0" smtClean="0"/>
          </a:p>
          <a:p>
            <a:r>
              <a:rPr lang="ru-RU" sz="3600" dirty="0" smtClean="0"/>
              <a:t>Следующий </a:t>
            </a:r>
            <a:r>
              <a:rPr lang="ru-RU" sz="3600" dirty="0"/>
              <a:t>за элементарными частицами структурный уровень занимают атомные ядра. </a:t>
            </a:r>
            <a:endParaRPr lang="ru-RU" sz="3600" dirty="0" smtClean="0"/>
          </a:p>
          <a:p>
            <a:r>
              <a:rPr lang="ru-RU" sz="3600" b="1" dirty="0" smtClean="0"/>
              <a:t>Атомы</a:t>
            </a:r>
            <a:r>
              <a:rPr lang="ru-RU" sz="3600" dirty="0" smtClean="0"/>
              <a:t> </a:t>
            </a:r>
            <a:r>
              <a:rPr lang="ru-RU" sz="3600" dirty="0"/>
              <a:t>представляют собой основные структурные элементы, рассматриваемые современной химией. Они известны под названием химических элементов. Атомы объединяются в материальные системы следующего уровня, именуемые молекулами. </a:t>
            </a:r>
          </a:p>
        </p:txBody>
      </p:sp>
    </p:spTree>
    <p:extLst>
      <p:ext uri="{BB962C8B-B14F-4D97-AF65-F5344CB8AC3E}">
        <p14:creationId xmlns:p14="http://schemas.microsoft.com/office/powerpoint/2010/main" val="17920509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4490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/>
              <a:t>Мир молекул весьма многообразен и не имеет чётких границ. </a:t>
            </a:r>
            <a:endParaRPr lang="ru-RU" sz="3600" dirty="0" smtClean="0"/>
          </a:p>
          <a:p>
            <a:r>
              <a:rPr lang="ru-RU" sz="3600" dirty="0" smtClean="0"/>
              <a:t>Сюда </a:t>
            </a:r>
            <a:r>
              <a:rPr lang="ru-RU" sz="3600" dirty="0"/>
              <a:t>относятся как простейшие неорганические молекулы, так и органические макромолекулы. </a:t>
            </a:r>
            <a:endParaRPr lang="ru-RU" sz="3600" dirty="0" smtClean="0"/>
          </a:p>
          <a:p>
            <a:r>
              <a:rPr lang="ru-RU" sz="3600" dirty="0" smtClean="0"/>
              <a:t>Микромир</a:t>
            </a:r>
            <a:r>
              <a:rPr lang="ru-RU" sz="3600" dirty="0"/>
              <a:t>, будучи подуровнем макромиров и </a:t>
            </a:r>
            <a:r>
              <a:rPr lang="ru-RU" sz="3600" dirty="0" err="1"/>
              <a:t>мегамиров</a:t>
            </a:r>
            <a:r>
              <a:rPr lang="ru-RU" sz="3600" dirty="0"/>
              <a:t>, обладает совершенно уникальными особенностями и поэтому не может быть описан теориями, имеющими отношение к другим уровням природы. В частности, этот мир изначально парадоксален. Для него не применим принцип «состоит из». </a:t>
            </a:r>
          </a:p>
        </p:txBody>
      </p:sp>
    </p:spTree>
    <p:extLst>
      <p:ext uri="{BB962C8B-B14F-4D97-AF65-F5344CB8AC3E}">
        <p14:creationId xmlns:p14="http://schemas.microsoft.com/office/powerpoint/2010/main" val="2120233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/>
              <a:t>Так, при соударении двух элементарных частиц никаких меньших частиц не образуется. </a:t>
            </a:r>
            <a:endParaRPr lang="ru-RU" sz="3600" dirty="0" smtClean="0"/>
          </a:p>
          <a:p>
            <a:r>
              <a:rPr lang="ru-RU" sz="3600" dirty="0" smtClean="0"/>
              <a:t>После </a:t>
            </a:r>
            <a:r>
              <a:rPr lang="ru-RU" sz="3600" dirty="0"/>
              <a:t>столкновения двух протонов возникает много других элементарных частиц – в том числе протонов, мезонов, гиперонов. </a:t>
            </a:r>
            <a:endParaRPr lang="ru-RU" sz="3600" dirty="0" smtClean="0"/>
          </a:p>
          <a:p>
            <a:r>
              <a:rPr lang="ru-RU" sz="3600" dirty="0" smtClean="0"/>
              <a:t>Микромир </a:t>
            </a:r>
            <a:r>
              <a:rPr lang="ru-RU" sz="3600" dirty="0"/>
              <a:t>активно изучается. Если еще совсем недавно было известно всего лишь 3 типа элементарных частиц (электрон и протон как мельчайшие частицы вещества и фотон как минимальная порция энергии), то сейчас открыто около 400 частиц. </a:t>
            </a:r>
          </a:p>
        </p:txBody>
      </p:sp>
    </p:spTree>
    <p:extLst>
      <p:ext uri="{BB962C8B-B14F-4D97-AF65-F5344CB8AC3E}">
        <p14:creationId xmlns:p14="http://schemas.microsoft.com/office/powerpoint/2010/main" val="194504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Второе парадоксальное свойство микромира связано с двойственной природой микрочастицы, которая одновременно является волной и корпускулой, т.е. обладает как свойством волны, так и свойством вещества. </a:t>
            </a:r>
          </a:p>
          <a:p>
            <a:r>
              <a:rPr lang="ru-RU" sz="3600" dirty="0" smtClean="0"/>
              <a:t>Другим общим свойством является наличие почти у всех частиц своих античастиц. </a:t>
            </a:r>
          </a:p>
          <a:p>
            <a:r>
              <a:rPr lang="ru-RU" sz="3600" dirty="0" smtClean="0"/>
              <a:t>Нет ни в макро-, ни в </a:t>
            </a:r>
            <a:r>
              <a:rPr lang="ru-RU" sz="3600" dirty="0" err="1" smtClean="0"/>
              <a:t>Мегамире</a:t>
            </a:r>
            <a:r>
              <a:rPr lang="ru-RU" sz="3600" dirty="0" smtClean="0"/>
              <a:t> и такого важнейшего свойства элементарных частиц, как их универсальная </a:t>
            </a:r>
            <a:r>
              <a:rPr lang="ru-RU" sz="3600" dirty="0" err="1" smtClean="0"/>
              <a:t>взаимопревращаемость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88900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794" y="365125"/>
            <a:ext cx="10515600" cy="5811838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Макромир – мир материальных объектов, соизмеримых по своим масштабам с человеком и его физическими параметрами. </a:t>
            </a:r>
            <a:endParaRPr lang="ru-RU" sz="4400" dirty="0" smtClean="0"/>
          </a:p>
          <a:p>
            <a:pPr algn="ctr"/>
            <a:r>
              <a:rPr lang="ru-RU" sz="4400" dirty="0" smtClean="0"/>
              <a:t>На </a:t>
            </a:r>
            <a:r>
              <a:rPr lang="ru-RU" sz="4400" dirty="0"/>
              <a:t>этом уровне пространственные величины выражаются в миллиметрах, сантиметрах, метрах и километрах, а время – в секундах, минутах, часах, днях и годах. </a:t>
            </a:r>
          </a:p>
        </p:txBody>
      </p:sp>
    </p:spTree>
    <p:extLst>
      <p:ext uri="{BB962C8B-B14F-4D97-AF65-F5344CB8AC3E}">
        <p14:creationId xmlns:p14="http://schemas.microsoft.com/office/powerpoint/2010/main" val="15700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dirty="0" smtClean="0"/>
              <a:t>При этом большая устойчивость и самостоятельность исходных, относительно элементарных объектов обусловливает повторяющиеся и сохраняющиеся свойства, отношения и закономерности объектов более высокого уровня. </a:t>
            </a:r>
          </a:p>
          <a:p>
            <a:pPr algn="ctr"/>
            <a:r>
              <a:rPr lang="ru-RU" sz="4400" dirty="0" smtClean="0"/>
              <a:t>Это положение едино для систем различной природы.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76102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2183"/>
            <a:ext cx="10515600" cy="55847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 практической деятельности макромир представлен макромолекулами, веществами в различных агрегатных состояниях, живыми организмами, человеком и продуктами его деятельности.</a:t>
            </a:r>
          </a:p>
          <a:p>
            <a:pPr algn="ctr"/>
            <a:r>
              <a:rPr lang="ru-RU" sz="4000" dirty="0" smtClean="0"/>
              <a:t>Центральным понятием макромира является понятие вещества, которое отделяют от поля.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18909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007" y="365125"/>
            <a:ext cx="11721736" cy="5811838"/>
          </a:xfrm>
        </p:spPr>
        <p:txBody>
          <a:bodyPr>
            <a:noAutofit/>
          </a:bodyPr>
          <a:lstStyle/>
          <a:p>
            <a:r>
              <a:rPr lang="ru-RU" sz="4000" dirty="0"/>
              <a:t> Под веществом понимают вид материи, обладающей массой покоя. </a:t>
            </a:r>
            <a:endParaRPr lang="ru-RU" sz="4000" dirty="0" smtClean="0"/>
          </a:p>
          <a:p>
            <a:pPr algn="ctr"/>
            <a:r>
              <a:rPr lang="ru-RU" sz="4000" dirty="0" smtClean="0"/>
              <a:t>Оно </a:t>
            </a:r>
            <a:r>
              <a:rPr lang="ru-RU" sz="4000" dirty="0"/>
              <a:t>существует у нас в виде физических тел, обладающих общими параметрами – удельной массой, температурой, теплоемкостью, механической прочностью или упругостью, магнитными свойствами. </a:t>
            </a:r>
            <a:endParaRPr lang="ru-RU" sz="4000" dirty="0" smtClean="0"/>
          </a:p>
          <a:p>
            <a:r>
              <a:rPr lang="ru-RU" sz="3600" dirty="0" smtClean="0"/>
              <a:t>Все </a:t>
            </a:r>
            <a:r>
              <a:rPr lang="ru-RU" sz="3600" dirty="0"/>
              <a:t>эти параметры могут изменяться в широких пределах как от одного вещества к другому, так и для одного и того же вещества в зависимости от внешних условий. </a:t>
            </a:r>
          </a:p>
        </p:txBody>
      </p:sp>
    </p:spTree>
    <p:extLst>
      <p:ext uri="{BB962C8B-B14F-4D97-AF65-F5344CB8AC3E}">
        <p14:creationId xmlns:p14="http://schemas.microsoft.com/office/powerpoint/2010/main" val="7048070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Тело человека является частью макромира. </a:t>
            </a:r>
          </a:p>
          <a:p>
            <a:r>
              <a:rPr lang="ru-RU" sz="4400" dirty="0" smtClean="0"/>
              <a:t>Сознанием же он в состоянии охватить все три мира от ничтожной частицы до величественной Галактики. </a:t>
            </a:r>
          </a:p>
          <a:p>
            <a:r>
              <a:rPr lang="ru-RU" sz="4400" dirty="0" smtClean="0"/>
              <a:t>В этом смысле можно уверенно сказать, что человек живёт одновременно в трёх мирах.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77220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27314"/>
            <a:ext cx="10515600" cy="5349649"/>
          </a:xfrm>
        </p:spPr>
        <p:txBody>
          <a:bodyPr>
            <a:normAutofit/>
          </a:bodyPr>
          <a:lstStyle/>
          <a:p>
            <a:r>
              <a:rPr lang="ru-RU" sz="5400" dirty="0"/>
              <a:t>Внутри макромира также можно выделить несколько материальных систем. </a:t>
            </a:r>
            <a:endParaRPr lang="ru-RU" sz="5400" dirty="0" smtClean="0"/>
          </a:p>
          <a:p>
            <a:r>
              <a:rPr lang="ru-RU" sz="5400" dirty="0" smtClean="0"/>
              <a:t>В </a:t>
            </a:r>
            <a:r>
              <a:rPr lang="ru-RU" sz="5400" dirty="0"/>
              <a:t>основном их изучает биология и социальные науки.</a:t>
            </a:r>
          </a:p>
        </p:txBody>
      </p:sp>
    </p:spTree>
    <p:extLst>
      <p:ext uri="{BB962C8B-B14F-4D97-AF65-F5344CB8AC3E}">
        <p14:creationId xmlns:p14="http://schemas.microsoft.com/office/powerpoint/2010/main" val="34854216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7537" y="225788"/>
            <a:ext cx="10515600" cy="5811838"/>
          </a:xfrm>
        </p:spPr>
        <p:txBody>
          <a:bodyPr>
            <a:normAutofit/>
          </a:bodyPr>
          <a:lstStyle/>
          <a:p>
            <a:r>
              <a:rPr lang="ru-RU" sz="4000" dirty="0"/>
              <a:t>Отдельные планеты в силу их относительной обособленности также можно считать материальными системами. </a:t>
            </a:r>
            <a:endParaRPr lang="ru-RU" sz="4000" dirty="0" smtClean="0"/>
          </a:p>
          <a:p>
            <a:r>
              <a:rPr lang="ru-RU" sz="4000" dirty="0" smtClean="0"/>
              <a:t>Более </a:t>
            </a:r>
            <a:r>
              <a:rPr lang="ru-RU" sz="4000" dirty="0"/>
              <a:t>высокий уровень имеют планетные и звездные системы. Они объединяются в системы более высокого уровня – галактики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И, наконец, известные нам галактики принято считать частями материальной системы наивысшего уровня – метагалактики. </a:t>
            </a:r>
          </a:p>
        </p:txBody>
      </p:sp>
    </p:spTree>
    <p:extLst>
      <p:ext uri="{BB962C8B-B14F-4D97-AF65-F5344CB8AC3E}">
        <p14:creationId xmlns:p14="http://schemas.microsoft.com/office/powerpoint/2010/main" val="663378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1" y="470263"/>
            <a:ext cx="11713029" cy="57067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Мир планет, звёзд, галактик получил название «</a:t>
            </a:r>
            <a:r>
              <a:rPr lang="ru-RU" sz="3600" dirty="0" err="1" smtClean="0"/>
              <a:t>Мегамир</a:t>
            </a:r>
            <a:r>
              <a:rPr lang="ru-RU" sz="3600" dirty="0" smtClean="0"/>
              <a:t>». </a:t>
            </a:r>
            <a:r>
              <a:rPr lang="ru-RU" sz="3600" dirty="0" err="1" smtClean="0"/>
              <a:t>Мегамир</a:t>
            </a:r>
            <a:r>
              <a:rPr lang="ru-RU" sz="3600" dirty="0" smtClean="0"/>
              <a:t> – охватывает собой доступную для нас часть Вселенной. Это мир огромных космических масштабов и скоростей, расстояния в котором измеряются астрономическими единицами, световыми годами и парсеками, а время существования космических объектов- миллиардами и миллионами лет.</a:t>
            </a:r>
          </a:p>
          <a:p>
            <a:r>
              <a:rPr lang="ru-RU" sz="3600" dirty="0" smtClean="0"/>
              <a:t> Это объекты изучения не только современной астрономии, но и недавно возникших естественных наук – астрофизики, астробиологии, космологии и физики высоких энергий.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0695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r>
              <a:rPr lang="ru-RU" sz="4000" dirty="0"/>
              <a:t>Опорной точкой начала </a:t>
            </a:r>
            <a:r>
              <a:rPr lang="ru-RU" sz="4000" dirty="0" err="1"/>
              <a:t>мегамира</a:t>
            </a:r>
            <a:r>
              <a:rPr lang="ru-RU" sz="4000" dirty="0"/>
              <a:t> может служить Земля. </a:t>
            </a:r>
            <a:endParaRPr lang="ru-RU" sz="4000" dirty="0" smtClean="0"/>
          </a:p>
          <a:p>
            <a:r>
              <a:rPr lang="ru-RU" sz="4000" dirty="0" smtClean="0"/>
              <a:t>Понятие </a:t>
            </a:r>
            <a:r>
              <a:rPr lang="ru-RU" sz="4000" dirty="0"/>
              <a:t>«Вселенная» обозначает весь существующий материальный мир; </a:t>
            </a:r>
            <a:endParaRPr lang="ru-RU" sz="4000" dirty="0" smtClean="0"/>
          </a:p>
          <a:p>
            <a:r>
              <a:rPr lang="ru-RU" sz="4000" dirty="0" smtClean="0"/>
              <a:t>понятие </a:t>
            </a:r>
            <a:r>
              <a:rPr lang="ru-RU" sz="4000" dirty="0"/>
              <a:t>«Метагалактика» – тот же мир, но с точки зрения его структуры – как упорядоченную систему га­лактик. </a:t>
            </a:r>
            <a:endParaRPr lang="ru-RU" sz="4000" dirty="0" smtClean="0"/>
          </a:p>
          <a:p>
            <a:r>
              <a:rPr lang="ru-RU" sz="4000" dirty="0" smtClean="0"/>
              <a:t>Размеры </a:t>
            </a:r>
            <a:r>
              <a:rPr lang="ru-RU" sz="4000" dirty="0"/>
              <a:t>Метагалактики очень велики: радиус космологического горизонта составляет 15–20 млрд световых лет. </a:t>
            </a:r>
          </a:p>
        </p:txBody>
      </p:sp>
    </p:spTree>
    <p:extLst>
      <p:ext uri="{BB962C8B-B14F-4D97-AF65-F5344CB8AC3E}">
        <p14:creationId xmlns:p14="http://schemas.microsoft.com/office/powerpoint/2010/main" val="23750815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1554"/>
            <a:ext cx="10515600" cy="5715409"/>
          </a:xfrm>
        </p:spPr>
        <p:txBody>
          <a:bodyPr>
            <a:normAutofit lnSpcReduction="10000"/>
          </a:bodyPr>
          <a:lstStyle/>
          <a:p>
            <a:r>
              <a:rPr lang="ru-RU" sz="4400" dirty="0" smtClean="0"/>
              <a:t>Метагалактика– представляет собой совокупность звездных систем – галактик.</a:t>
            </a:r>
          </a:p>
          <a:p>
            <a:r>
              <a:rPr lang="ru-RU" sz="4400" dirty="0" smtClean="0"/>
              <a:t> По современным данным, возраст Метагалактики оценивается в 13,7 млрд лет. </a:t>
            </a:r>
          </a:p>
          <a:p>
            <a:r>
              <a:rPr lang="ru-RU" sz="4400" dirty="0" smtClean="0"/>
              <a:t>Существуют огромные объёмы пространства (порядка миллиона кубических мегапарсек), в которых галактик пока не обнаружено.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819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70"/>
            <a:ext cx="11353800" cy="6550383"/>
          </a:xfrm>
        </p:spPr>
      </p:pic>
    </p:spTree>
    <p:extLst>
      <p:ext uri="{BB962C8B-B14F-4D97-AF65-F5344CB8AC3E}">
        <p14:creationId xmlns:p14="http://schemas.microsoft.com/office/powerpoint/2010/main" val="4428904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9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994" y="670560"/>
            <a:ext cx="10515600" cy="5480277"/>
          </a:xfrm>
        </p:spPr>
        <p:txBody>
          <a:bodyPr>
            <a:normAutofit/>
          </a:bodyPr>
          <a:lstStyle/>
          <a:p>
            <a:pPr algn="ctr"/>
            <a:r>
              <a:rPr lang="ru-RU" sz="4800" dirty="0"/>
              <a:t>Структурность и системная организация материи относятся к числу ее важнейших атрибутов, выражают упорядоченность существования материи и те конкретные формы, в которых она </a:t>
            </a:r>
            <a:r>
              <a:rPr lang="ru-RU" sz="4800" dirty="0" smtClean="0"/>
              <a:t>проявляется.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2201007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54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337"/>
            <a:ext cx="10515600" cy="6627223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Под структурой материи обычно понимают ее строение в макромире, т.е. существование в виде молекул, атомов, элементарных частиц и т.д. </a:t>
            </a:r>
            <a:endParaRPr lang="ru-RU" sz="4400" dirty="0" smtClean="0"/>
          </a:p>
          <a:p>
            <a:pPr algn="ctr"/>
            <a:r>
              <a:rPr lang="ru-RU" sz="4000" dirty="0" smtClean="0"/>
              <a:t>Это </a:t>
            </a:r>
            <a:r>
              <a:rPr lang="ru-RU" sz="4000" dirty="0"/>
              <a:t>связано с тем, что человек является макроскопическим существом и для него привычными являются макроскопические масштабы, поэтому понятие структуры ассоциируется обычно с различными микрообъектами.</a:t>
            </a:r>
          </a:p>
        </p:txBody>
      </p:sp>
    </p:spTree>
    <p:extLst>
      <p:ext uri="{BB962C8B-B14F-4D97-AF65-F5344CB8AC3E}">
        <p14:creationId xmlns:p14="http://schemas.microsoft.com/office/powerpoint/2010/main" val="199064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" y="191589"/>
            <a:ext cx="11808823" cy="5985374"/>
          </a:xfrm>
        </p:spPr>
        <p:txBody>
          <a:bodyPr>
            <a:noAutofit/>
          </a:bodyPr>
          <a:lstStyle/>
          <a:p>
            <a:r>
              <a:rPr lang="ru-RU" sz="3600" dirty="0"/>
              <a:t>Если рассматривать материю в целом, то понятие структуры материи будет охватывать также макроскопические тела, все космические системы </a:t>
            </a:r>
            <a:r>
              <a:rPr lang="ru-RU" sz="3600" dirty="0" err="1"/>
              <a:t>мегамира</a:t>
            </a:r>
            <a:r>
              <a:rPr lang="ru-RU" sz="3600" dirty="0"/>
              <a:t>, причем в любых сколь угодно больших пространственно-временных масштабах. </a:t>
            </a:r>
            <a:endParaRPr lang="ru-RU" sz="3600" dirty="0" smtClean="0"/>
          </a:p>
          <a:p>
            <a:r>
              <a:rPr lang="ru-RU" sz="3600" dirty="0" smtClean="0"/>
              <a:t>С </a:t>
            </a:r>
            <a:r>
              <a:rPr lang="ru-RU" sz="3600" dirty="0"/>
              <a:t>этой точки зрения, понятие «структура» проявляется в том, что она существует в виде бесконечного многообразия целостных систем, тесно взаимосвязанных между собой, а также в упорядоченности строения каждой системы. </a:t>
            </a:r>
            <a:endParaRPr lang="ru-RU" sz="3600" dirty="0" smtClean="0"/>
          </a:p>
          <a:p>
            <a:r>
              <a:rPr lang="ru-RU" sz="3600" dirty="0" smtClean="0"/>
              <a:t>Такая </a:t>
            </a:r>
            <a:r>
              <a:rPr lang="ru-RU" sz="3600" dirty="0"/>
              <a:t>структура бесконечна в количественном и качественном отношениях</a:t>
            </a:r>
          </a:p>
        </p:txBody>
      </p:sp>
    </p:spTree>
    <p:extLst>
      <p:ext uri="{BB962C8B-B14F-4D97-AF65-F5344CB8AC3E}">
        <p14:creationId xmlns:p14="http://schemas.microsoft.com/office/powerpoint/2010/main" val="411974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89" y="78377"/>
            <a:ext cx="11686902" cy="6098586"/>
          </a:xfrm>
        </p:spPr>
        <p:txBody>
          <a:bodyPr>
            <a:noAutofit/>
          </a:bodyPr>
          <a:lstStyle/>
          <a:p>
            <a:r>
              <a:rPr lang="ru-RU" sz="3600" dirty="0"/>
              <a:t>В современном естествознании эта структурированность материи оформилась в научно обоснованную концепцию системной организации мира. </a:t>
            </a:r>
            <a:endParaRPr lang="ru-RU" sz="3600" dirty="0" smtClean="0"/>
          </a:p>
          <a:p>
            <a:pPr algn="ctr"/>
            <a:r>
              <a:rPr lang="ru-RU" sz="3600" dirty="0" smtClean="0"/>
              <a:t>Критериями </a:t>
            </a:r>
            <a:r>
              <a:rPr lang="ru-RU" sz="3600" dirty="0"/>
              <a:t>для выделения различных структурных уровней служат следующие признаки:</a:t>
            </a:r>
          </a:p>
          <a:p>
            <a:r>
              <a:rPr lang="ru-RU" sz="3600" dirty="0"/>
              <a:t>1. пространственно-временные масштабы;</a:t>
            </a:r>
          </a:p>
          <a:p>
            <a:r>
              <a:rPr lang="ru-RU" sz="3600" dirty="0"/>
              <a:t>2. совокупность важнейших свойств и законов изменения</a:t>
            </a:r>
          </a:p>
          <a:p>
            <a:r>
              <a:rPr lang="ru-RU" sz="3600" dirty="0"/>
              <a:t>3. степень относительной сложности, возникшей в процессе исторического развития материи в данной области мира.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17580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2643</Words>
  <Application>Microsoft Office PowerPoint</Application>
  <PresentationFormat>Широкоэкранный</PresentationFormat>
  <Paragraphs>126</Paragraphs>
  <Slides>60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4" baseType="lpstr">
      <vt:lpstr>Arial</vt:lpstr>
      <vt:lpstr>Calibri</vt:lpstr>
      <vt:lpstr>Calibri Light</vt:lpstr>
      <vt:lpstr>Тема Office</vt:lpstr>
      <vt:lpstr>Уровни организации материи 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</dc:creator>
  <cp:lastModifiedBy>Любовь</cp:lastModifiedBy>
  <cp:revision>6</cp:revision>
  <dcterms:created xsi:type="dcterms:W3CDTF">2022-03-06T18:34:31Z</dcterms:created>
  <dcterms:modified xsi:type="dcterms:W3CDTF">2022-03-06T19:18:02Z</dcterms:modified>
</cp:coreProperties>
</file>