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3" r:id="rId5"/>
    <p:sldId id="267" r:id="rId6"/>
    <p:sldId id="257" r:id="rId7"/>
    <p:sldId id="258" r:id="rId8"/>
    <p:sldId id="265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B4E7-84EF-4C63-8E36-EB0335D3FEEC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2104F-AD13-4FE2-AF46-A0A81A10B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ru-RU" dirty="0" smtClean="0"/>
              <a:t>Обзорная лекция по агрохимии</a:t>
            </a:r>
            <a:br>
              <a:rPr lang="ru-RU" dirty="0" smtClean="0"/>
            </a:br>
            <a:r>
              <a:rPr lang="ru-RU" dirty="0" smtClean="0"/>
              <a:t>решение задач</a:t>
            </a:r>
            <a:endParaRPr lang="ru-RU" dirty="0"/>
          </a:p>
        </p:txBody>
      </p:sp>
      <p:pic>
        <p:nvPicPr>
          <p:cNvPr id="19458" name="Picture 2" descr="https://pics.botanichka.ru/wp-content/uploads/2018/01/Kompleksnyye-mineralnyye-udobreniy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85992"/>
            <a:ext cx="5715040" cy="3810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7969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5. БАЛАНС ГУМУСА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Рассчитайте </a:t>
            </a:r>
            <a:r>
              <a:rPr lang="ru-RU" b="1" dirty="0">
                <a:solidFill>
                  <a:srgbClr val="FF0000"/>
                </a:solidFill>
              </a:rPr>
              <a:t>баланс гумуса </a:t>
            </a:r>
            <a:r>
              <a:rPr lang="ru-RU" dirty="0"/>
              <a:t>под картофелем с урожайностью 260 ц/га, если </a:t>
            </a:r>
          </a:p>
          <a:p>
            <a:pPr>
              <a:buNone/>
            </a:pPr>
            <a:r>
              <a:rPr lang="ru-RU" dirty="0"/>
              <a:t>1. общий расход азота почвы 125 кг</a:t>
            </a:r>
          </a:p>
          <a:p>
            <a:pPr>
              <a:buNone/>
            </a:pPr>
            <a:r>
              <a:rPr lang="ru-RU" dirty="0"/>
              <a:t>2. минерализация гумуса 20%</a:t>
            </a:r>
          </a:p>
          <a:p>
            <a:pPr>
              <a:buNone/>
            </a:pPr>
            <a:r>
              <a:rPr lang="ru-RU" dirty="0"/>
              <a:t>3. накопление растительных остатков 31 кг</a:t>
            </a:r>
          </a:p>
          <a:p>
            <a:pPr>
              <a:buNone/>
            </a:pPr>
            <a:r>
              <a:rPr lang="ru-RU" dirty="0"/>
              <a:t>4. гумификация растительных остатков 0,05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???</a:t>
            </a:r>
            <a:r>
              <a:rPr lang="ru-RU" dirty="0" smtClean="0"/>
              <a:t> определить </a:t>
            </a:r>
            <a:r>
              <a:rPr lang="ru-RU" dirty="0"/>
              <a:t>потребность в органических удобрениях (т/га), если из 1 т органики формируется 60 кг гумуса.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i="1" u="sng" dirty="0"/>
              <a:t>минерализация гумуса </a:t>
            </a:r>
            <a:r>
              <a:rPr lang="ru-RU" dirty="0"/>
              <a:t>= общий расход азота почвы 125 </a:t>
            </a:r>
            <a:r>
              <a:rPr lang="ru-RU" dirty="0" smtClean="0"/>
              <a:t>кг * </a:t>
            </a:r>
            <a:r>
              <a:rPr lang="ru-RU" dirty="0"/>
              <a:t>минерализация гумуса 20% = 125*20% =25 кг</a:t>
            </a:r>
          </a:p>
          <a:p>
            <a:pPr>
              <a:buNone/>
            </a:pPr>
            <a:r>
              <a:rPr lang="ru-RU" dirty="0"/>
              <a:t>2. </a:t>
            </a:r>
            <a:r>
              <a:rPr lang="ru-RU" i="1" u="sng" dirty="0"/>
              <a:t>накопление гумуса </a:t>
            </a:r>
            <a:r>
              <a:rPr lang="ru-RU" dirty="0"/>
              <a:t>= накопление растительных остатков 31 </a:t>
            </a:r>
            <a:r>
              <a:rPr lang="ru-RU" dirty="0" smtClean="0"/>
              <a:t>кг * </a:t>
            </a:r>
            <a:r>
              <a:rPr lang="ru-RU" dirty="0"/>
              <a:t>гумификация растительных остатков 0,05 =31*0,05=1,55 кг</a:t>
            </a:r>
          </a:p>
          <a:p>
            <a:pPr>
              <a:buNone/>
            </a:pPr>
            <a:r>
              <a:rPr lang="ru-RU" dirty="0"/>
              <a:t>3. </a:t>
            </a:r>
            <a:r>
              <a:rPr lang="ru-RU" i="1" dirty="0"/>
              <a:t>баланс гумуса </a:t>
            </a:r>
            <a:r>
              <a:rPr lang="ru-RU" dirty="0"/>
              <a:t>= накопление - минерализация = 1,55-25= - 23,45 кг (то есть баланс отрицательный)</a:t>
            </a:r>
          </a:p>
          <a:p>
            <a:pPr>
              <a:buNone/>
            </a:pPr>
            <a:r>
              <a:rPr lang="ru-RU" dirty="0"/>
              <a:t>4</a:t>
            </a:r>
            <a:r>
              <a:rPr lang="ru-RU" i="1" dirty="0"/>
              <a:t>. количество необходимых органических удобрений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23,45 / 60 = 0,39 т/га</a:t>
            </a:r>
          </a:p>
          <a:p>
            <a:pPr>
              <a:buNone/>
            </a:pPr>
            <a:r>
              <a:rPr lang="ru-RU" b="1" u="sng" dirty="0"/>
              <a:t>Ответ: баланс гумуса отрицательный -23,45 кг, количество органических удобрений 0,39 т/га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215423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i="1" dirty="0" smtClean="0"/>
              <a:t>1. </a:t>
            </a:r>
            <a:r>
              <a:rPr lang="ru-RU" sz="2400" i="1" dirty="0" smtClean="0"/>
              <a:t>Под </a:t>
            </a:r>
            <a:r>
              <a:rPr lang="ru-RU" sz="2400" i="1" dirty="0"/>
              <a:t>лен-долгунец необходимо внести на 1 га 50 кг азота, 80 кг фосфора и 90 кг калия</a:t>
            </a:r>
            <a:r>
              <a:rPr lang="ru-RU" sz="2400" i="1" dirty="0" smtClean="0"/>
              <a:t>.</a:t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 ???</a:t>
            </a:r>
            <a:r>
              <a:rPr lang="ru-RU" sz="2000" dirty="0" smtClean="0"/>
              <a:t> </a:t>
            </a:r>
            <a:r>
              <a:rPr lang="ru-RU" sz="2400" i="1" dirty="0" smtClean="0"/>
              <a:t>Выбрать удобрения и рассчитать необходимое количество азотных, фосфорных и калийных удобрений. Выбрать виды, формы удобрений, способы внесения, обосновать сроки внесения.</a:t>
            </a:r>
            <a:endParaRPr lang="ru-RU" sz="2400" i="1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2844" y="4286256"/>
            <a:ext cx="878687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лен можно вносить все формы азотных удобрений.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Если выбрать аммиачную селитру: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50 кг д.в.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/34%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,5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ц/га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5720" y="2357430"/>
            <a:ext cx="864399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используем формулу: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 д.в. 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 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где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Ду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– доза удобрения в физической массе, ц/га,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Д д.в. – доза действующего вещества, кг/га,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– содержание действующего вещества в применяемом удобрении, %.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5072098" cy="621510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 высоких дозах азотных удобрений лучше их внести до посева + остальное — в подкормку в фазе «елочки»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применение до посева льна полной нормы азота свыше 30—50 кг N может вызвать полегание. </a:t>
            </a:r>
          </a:p>
          <a:p>
            <a:endParaRPr lang="ru-RU" dirty="0" smtClean="0"/>
          </a:p>
          <a:p>
            <a:r>
              <a:rPr lang="ru-RU" dirty="0" smtClean="0"/>
              <a:t>Перенесение части азота при средних дозах из основного удобрения в подкормку может быть менее эффективно при недостатке влаги в почве и малом количестве осадков в период проведения подкормки.</a:t>
            </a:r>
          </a:p>
          <a:p>
            <a:endParaRPr lang="ru-RU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14290"/>
            <a:ext cx="3448050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21510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фосфорных удобрений на всех почвах наиболее эффективен гранулированный суперфосфат.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Суперфосфат двойной: 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80 кг д.в.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ц/га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кислых почвах хорошие результаты дает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фосфоритная мука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80 кг д.в.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/30%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2,7 ц/га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Лучшие формы калийных удобрений для льна — сернокислый калий и калимагнезия.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90 кг д.в.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/46%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1,9 ц/га (</a:t>
            </a:r>
            <a:r>
              <a:rPr lang="en-US" altLang="ru-RU" b="1" i="1" dirty="0" smtClean="0">
                <a:solidFill>
                  <a:srgbClr val="00B05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K</a:t>
            </a:r>
            <a:r>
              <a:rPr lang="ru-RU" altLang="ru-RU" b="1" i="1" baseline="-25000" dirty="0" smtClean="0">
                <a:solidFill>
                  <a:srgbClr val="00B05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</a:t>
            </a:r>
            <a:r>
              <a:rPr lang="en-US" altLang="ru-RU" b="1" i="1" dirty="0" smtClean="0">
                <a:solidFill>
                  <a:srgbClr val="00B05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SO</a:t>
            </a:r>
            <a:r>
              <a:rPr lang="ru-RU" altLang="ru-RU" b="1" i="1" baseline="-25000" dirty="0" smtClean="0">
                <a:solidFill>
                  <a:srgbClr val="00B05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4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Фосфорные и калийные удобрения под лен лучше вносить с осени под глубокую зяблевую вспашку или рано весной, сразу после схода снега, с последующей глубокой заделкой. 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Высокий эффект дает внесение небольшой дозы гранулированного суперфосфата (0,5 ц на 1 га) в рядки при посеве комбинированными сеялками.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200026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ru-RU" sz="2600" i="1" dirty="0" smtClean="0"/>
              <a:t>2. Под </a:t>
            </a:r>
            <a:r>
              <a:rPr lang="ru-RU" sz="2600" i="1" dirty="0"/>
              <a:t>многолетние травы необходимо внести на 1 га 90 кг азота, 80 кг фосфора и 100 кг калия. </a:t>
            </a:r>
            <a:endParaRPr lang="ru-RU" sz="2600" i="1" dirty="0" smtClean="0"/>
          </a:p>
          <a:p>
            <a:pPr marL="514350" indent="-514350">
              <a:buNone/>
            </a:pPr>
            <a:r>
              <a:rPr lang="ru-RU" sz="2600" b="1" dirty="0" smtClean="0">
                <a:solidFill>
                  <a:srgbClr val="FF0000"/>
                </a:solidFill>
              </a:rPr>
              <a:t>??? </a:t>
            </a:r>
            <a:r>
              <a:rPr lang="ru-RU" sz="2600" i="1" dirty="0" smtClean="0"/>
              <a:t>Выбрать </a:t>
            </a:r>
            <a:r>
              <a:rPr lang="ru-RU" sz="2600" i="1" dirty="0"/>
              <a:t>удобрения и рассчитать необходимое количество азотных, фосфорных и калийных удобрений. Выбрать </a:t>
            </a:r>
            <a:r>
              <a:rPr lang="ru-RU" sz="2600" i="1" dirty="0" smtClean="0"/>
              <a:t>виды, формы удобрений</a:t>
            </a:r>
            <a:r>
              <a:rPr lang="ru-RU" sz="2600" i="1" dirty="0"/>
              <a:t>, </a:t>
            </a:r>
            <a:r>
              <a:rPr lang="ru-RU" sz="2600" i="1" dirty="0" smtClean="0"/>
              <a:t>способы внесения, обосновать сроки </a:t>
            </a:r>
            <a:r>
              <a:rPr lang="ru-RU" sz="2600" i="1" dirty="0"/>
              <a:t>внесения.</a:t>
            </a:r>
          </a:p>
          <a:p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85720" y="2714620"/>
            <a:ext cx="8643998" cy="392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Основное удобрение и припосевное– это внесение под покровную культуру.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Подкормка – в фазе весеннего отрастания: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Лучше – аммиачная селитра, КАС.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Поукосные подкормки – комплексное удобрение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Следует избегать высоких доз азота, особенно в подкормках!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643998" cy="20717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3. </a:t>
            </a:r>
            <a:r>
              <a:rPr lang="ru-RU" i="1" dirty="0" smtClean="0"/>
              <a:t>Под </a:t>
            </a:r>
            <a:r>
              <a:rPr lang="ru-RU" i="1" dirty="0"/>
              <a:t>ячмень необходимо внести на 1 га 80 кг азота, 60 кг фосфора и 70 кг калия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???</a:t>
            </a:r>
            <a:r>
              <a:rPr lang="ru-RU" dirty="0" smtClean="0"/>
              <a:t> </a:t>
            </a:r>
            <a:r>
              <a:rPr lang="ru-RU" i="1" dirty="0" smtClean="0"/>
              <a:t>Выбрать удобрения и рассчитать необходимое количество азотных, фосфорных и калийных удобрений. Выбрать виды, формы удобрений, способы внесения, обосновать сроки внесения.</a:t>
            </a:r>
            <a:endParaRPr lang="ru-RU" dirty="0"/>
          </a:p>
          <a:p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2285992"/>
            <a:ext cx="864396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Азотные удобрения: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Аммиачная селитра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(34 %)— минеральное удобрение для почвы с низким уровнем кислотности. Не используется для внекорневой подкормки.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Известково-аммиачная селитра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(27%) содержит в себе кальций, калий и магний. Применяется на почвах с повышенной кислотностью.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Карбамидно-аммиачная смесь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(32%)— высокоазотное удобрение с длительным действием. Незаменимо для засушливых климатических условий.</a:t>
            </a:r>
          </a:p>
          <a:p>
            <a:pPr lvl="0">
              <a:buFont typeface="Arial" pitchFamily="34" charset="0"/>
              <a:buChar char="•"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Мочевина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может применяться: </a:t>
            </a:r>
          </a:p>
          <a:p>
            <a:pPr lvl="0"/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предпосевную культивацию;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Подкормка - стадия первого узла (около 1 см от узла кущения);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Подкормка - стадия колошения (появления соцветия).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9"/>
            <a:ext cx="8786874" cy="321471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Наиболее популярное фосфорсодержащее удобрение для ярового ячменя –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суперфосфат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10-20 кг д.в. при посеве, и остальное в основное внесение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 зяблевую вспашку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Калийное удобрение осенью под зяблевую вспашку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лучше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сульфат калия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можно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хлористый калий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715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4. РАСЧЕТ УРОЖАЙНОСТИ ПРИ ЕСТЕСТВЕННОМ ПЛОДОРОДИИ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Рассчитайте </a:t>
            </a:r>
            <a:r>
              <a:rPr lang="ru-RU" i="1" dirty="0"/>
              <a:t>урожайность озимой ржи при естественном плодородии. Содержание фосфора в почве 120 мг/кг, калия 110 мг/кг. Коэффициент использования фосфора из почвы 5%, калия 10 %. Вынос фосфора культурой 1,2 кг, калия 2,8 кг</a:t>
            </a:r>
            <a:r>
              <a:rPr lang="ru-RU" i="1" dirty="0" smtClean="0"/>
              <a:t>.</a:t>
            </a:r>
          </a:p>
          <a:p>
            <a:endParaRPr lang="ru-RU" i="1" dirty="0"/>
          </a:p>
          <a:p>
            <a:pPr>
              <a:buNone/>
            </a:pPr>
            <a:r>
              <a:rPr lang="ru-RU" i="1" dirty="0"/>
              <a:t>Урожайность культуры при естественном плодородии рассчитывается по элементу, находящемуся в почве в минимуме, следующим образом: </a:t>
            </a:r>
            <a:endParaRPr lang="ru-RU" dirty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урожайность </a:t>
            </a:r>
            <a:r>
              <a:rPr lang="ru-RU" i="1" dirty="0"/>
              <a:t>(ц/га) = содержание фосфора (или калия) в почве </a:t>
            </a:r>
            <a:r>
              <a:rPr lang="ru-RU" i="1" dirty="0">
                <a:sym typeface="Symbol"/>
              </a:rPr>
              <a:t></a:t>
            </a:r>
            <a:r>
              <a:rPr lang="ru-RU" i="1" dirty="0"/>
              <a:t> 3 </a:t>
            </a:r>
            <a:r>
              <a:rPr lang="ru-RU" i="1" dirty="0">
                <a:sym typeface="Symbol"/>
              </a:rPr>
              <a:t></a:t>
            </a:r>
            <a:r>
              <a:rPr lang="ru-RU" i="1" dirty="0"/>
              <a:t> % использования этого элемента из почвы / вынос этого элемента с 1 ц урожая.</a:t>
            </a:r>
            <a:endParaRPr lang="ru-RU" dirty="0"/>
          </a:p>
          <a:p>
            <a:pPr algn="ctr">
              <a:buNone/>
            </a:pPr>
            <a:r>
              <a:rPr lang="ru-RU" b="1" u="sng" dirty="0"/>
              <a:t>Решение:</a:t>
            </a:r>
          </a:p>
          <a:p>
            <a:pPr>
              <a:buNone/>
            </a:pPr>
            <a:r>
              <a:rPr lang="ru-RU" dirty="0"/>
              <a:t>Расчет ведем по калию (он в минимуме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i="1" dirty="0" smtClean="0"/>
              <a:t> </a:t>
            </a:r>
            <a:endParaRPr lang="ru-RU" dirty="0"/>
          </a:p>
          <a:p>
            <a:pPr>
              <a:buNone/>
            </a:pPr>
            <a:r>
              <a:rPr lang="ru-RU" b="1" i="1" u="sng" dirty="0"/>
              <a:t>урожайность озимой ржи (ц/га) = 110 </a:t>
            </a:r>
            <a:r>
              <a:rPr lang="ru-RU" b="1" i="1" u="sng" dirty="0">
                <a:sym typeface="Symbol"/>
              </a:rPr>
              <a:t></a:t>
            </a:r>
            <a:r>
              <a:rPr lang="ru-RU" b="1" i="1" u="sng" dirty="0"/>
              <a:t> 3 </a:t>
            </a:r>
            <a:r>
              <a:rPr lang="ru-RU" b="1" i="1" u="sng" dirty="0">
                <a:sym typeface="Symbol"/>
              </a:rPr>
              <a:t></a:t>
            </a:r>
            <a:r>
              <a:rPr lang="ru-RU" b="1" i="1" u="sng" dirty="0"/>
              <a:t> 10% / 2,8 =11,8 ц/га</a:t>
            </a:r>
            <a:endParaRPr lang="ru-RU" b="1" u="sng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826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Обзорная лекция по агрохимии решение задач</vt:lpstr>
      <vt:lpstr>1. Под лен-долгунец необходимо внести на 1 га 50 кг азота, 80 кг фосфора и 90 кг калия.   ??? Выбрать удобрения и рассчитать необходимое количество азотных, фосфорных и калийных удобрений. Выбрать виды, формы удобрений, способы внесения, обосновать сроки внесения.</vt:lpstr>
      <vt:lpstr>Слайд 3</vt:lpstr>
      <vt:lpstr>Слайд 4</vt:lpstr>
      <vt:lpstr>Слайд 5</vt:lpstr>
      <vt:lpstr>Слайд 6</vt:lpstr>
      <vt:lpstr>Слайд 7</vt:lpstr>
      <vt:lpstr>Слайд 8</vt:lpstr>
      <vt:lpstr>4. РАСЧЕТ УРОЖАЙНОСТИ ПРИ ЕСТЕСТВЕННОМ ПЛОДОРОДИИ</vt:lpstr>
      <vt:lpstr>5. БАЛАНС ГУМУСА</vt:lpstr>
      <vt:lpstr>Решение: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Обзорная лекция по агрохимии</dc:title>
  <dc:creator>Иванова</dc:creator>
  <cp:lastModifiedBy>Иванова</cp:lastModifiedBy>
  <cp:revision>19</cp:revision>
  <dcterms:created xsi:type="dcterms:W3CDTF">2022-05-14T09:23:22Z</dcterms:created>
  <dcterms:modified xsi:type="dcterms:W3CDTF">2022-05-16T12:57:59Z</dcterms:modified>
</cp:coreProperties>
</file>