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60" r:id="rId3"/>
    <p:sldId id="276" r:id="rId4"/>
    <p:sldId id="277" r:id="rId5"/>
    <p:sldId id="257" r:id="rId6"/>
    <p:sldId id="259" r:id="rId7"/>
    <p:sldId id="262" r:id="rId8"/>
    <p:sldId id="278" r:id="rId9"/>
    <p:sldId id="261" r:id="rId10"/>
    <p:sldId id="279" r:id="rId11"/>
    <p:sldId id="28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01" autoAdjust="0"/>
    <p:restoredTop sz="94689" autoAdjust="0"/>
  </p:normalViewPr>
  <p:slideViewPr>
    <p:cSldViewPr>
      <p:cViewPr>
        <p:scale>
          <a:sx n="90" d="100"/>
          <a:sy n="90" d="100"/>
        </p:scale>
        <p:origin x="-1464" y="-498"/>
      </p:cViewPr>
      <p:guideLst>
        <p:guide orient="horz" pos="411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63CC39-007D-47C1-9E63-5BE584283100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1A57C-7A7C-4037-BD2F-F9C4CE4F5F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192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530C-0977-4A8C-82C0-85DEC95810E8}" type="datetimeFigureOut">
              <a:rPr lang="ru-RU" smtClean="0"/>
              <a:pPr/>
              <a:t>17.03.2017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97ADE97-C636-4B9C-A208-4EDC220250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530C-0977-4A8C-82C0-85DEC95810E8}" type="datetimeFigureOut">
              <a:rPr lang="ru-RU" smtClean="0"/>
              <a:pPr/>
              <a:t>17.03.2017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DE97-C636-4B9C-A208-4EDC220250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530C-0977-4A8C-82C0-85DEC95810E8}" type="datetimeFigureOut">
              <a:rPr lang="ru-RU" smtClean="0"/>
              <a:pPr/>
              <a:t>17.03.2017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DE97-C636-4B9C-A208-4EDC220250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530C-0977-4A8C-82C0-85DEC95810E8}" type="datetimeFigureOut">
              <a:rPr lang="ru-RU" smtClean="0"/>
              <a:pPr/>
              <a:t>17.03.2017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DE97-C636-4B9C-A208-4EDC220250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530C-0977-4A8C-82C0-85DEC95810E8}" type="datetimeFigureOut">
              <a:rPr lang="ru-RU" smtClean="0"/>
              <a:pPr/>
              <a:t>17.03.2017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97ADE97-C636-4B9C-A208-4EDC220250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530C-0977-4A8C-82C0-85DEC95810E8}" type="datetimeFigureOut">
              <a:rPr lang="ru-RU" smtClean="0"/>
              <a:pPr/>
              <a:t>17.03.2017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DE97-C636-4B9C-A208-4EDC220250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530C-0977-4A8C-82C0-85DEC95810E8}" type="datetimeFigureOut">
              <a:rPr lang="ru-RU" smtClean="0"/>
              <a:pPr/>
              <a:t>17.03.2017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DE97-C636-4B9C-A208-4EDC220250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530C-0977-4A8C-82C0-85DEC95810E8}" type="datetimeFigureOut">
              <a:rPr lang="ru-RU" smtClean="0"/>
              <a:pPr/>
              <a:t>17.03.2017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DE97-C636-4B9C-A208-4EDC220250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530C-0977-4A8C-82C0-85DEC95810E8}" type="datetimeFigureOut">
              <a:rPr lang="ru-RU" smtClean="0"/>
              <a:pPr/>
              <a:t>17.03.2017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DE97-C636-4B9C-A208-4EDC220250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530C-0977-4A8C-82C0-85DEC95810E8}" type="datetimeFigureOut">
              <a:rPr lang="ru-RU" smtClean="0"/>
              <a:pPr/>
              <a:t>17.03.2017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DE97-C636-4B9C-A208-4EDC220250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530C-0977-4A8C-82C0-85DEC95810E8}" type="datetimeFigureOut">
              <a:rPr lang="ru-RU" smtClean="0"/>
              <a:pPr/>
              <a:t>17.03.2017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97ADE97-C636-4B9C-A208-4EDC220250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76B530C-0977-4A8C-82C0-85DEC95810E8}" type="datetimeFigureOut">
              <a:rPr lang="ru-RU" smtClean="0"/>
              <a:pPr/>
              <a:t>17.03.2017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97ADE97-C636-4B9C-A208-4EDC2202509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7.png"/><Relationship Id="rId7" Type="http://schemas.openxmlformats.org/officeDocument/2006/relationships/image" Target="../media/image2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12.wmf"/><Relationship Id="rId4" Type="http://schemas.openxmlformats.org/officeDocument/2006/relationships/image" Target="../media/image28.png"/><Relationship Id="rId9" Type="http://schemas.openxmlformats.org/officeDocument/2006/relationships/oleObject" Target="../embeddings/oleObject1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image" Target="../media/image4.png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oleObject" Target="../embeddings/oleObject3.bin"/><Relationship Id="rId4" Type="http://schemas.openxmlformats.org/officeDocument/2006/relationships/image" Target="../media/image5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oleObject" Target="../embeddings/oleObject7.bin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4.wmf"/><Relationship Id="rId9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3.png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png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0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4.png"/><Relationship Id="rId3" Type="http://schemas.openxmlformats.org/officeDocument/2006/relationships/image" Target="../media/image18.png"/><Relationship Id="rId7" Type="http://schemas.openxmlformats.org/officeDocument/2006/relationships/image" Target="../media/image20.png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23.png"/><Relationship Id="rId4" Type="http://schemas.openxmlformats.org/officeDocument/2006/relationships/image" Target="../media/image19.png"/><Relationship Id="rId9" Type="http://schemas.openxmlformats.org/officeDocument/2006/relationships/image" Target="../media/image22.png"/><Relationship Id="rId1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7" Type="http://schemas.openxmlformats.org/officeDocument/2006/relationships/image" Target="../media/image2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800" b="1" dirty="0">
                <a:latin typeface="Arial Narrow" pitchFamily="34" charset="0"/>
              </a:rPr>
              <a:t>Асинхронный </a:t>
            </a:r>
            <a:r>
              <a:rPr lang="ru-RU" sz="4800" b="1" dirty="0" smtClean="0">
                <a:latin typeface="Arial Narrow" pitchFamily="34" charset="0"/>
              </a:rPr>
              <a:t>электродвигатель </a:t>
            </a:r>
            <a:r>
              <a:rPr lang="ru-RU" sz="2800" b="1" dirty="0" smtClean="0">
                <a:latin typeface="Arial Narrow" pitchFamily="34" charset="0"/>
              </a:rPr>
              <a:t>(Часть 2)</a:t>
            </a:r>
            <a:endParaRPr lang="ru-RU" sz="28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79512" y="332656"/>
            <a:ext cx="8784976" cy="1656184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chemeClr val="tx1"/>
                </a:solidFill>
                <a:latin typeface="Cambria" pitchFamily="18" charset="0"/>
              </a:rPr>
              <a:t>8</a:t>
            </a:r>
            <a:r>
              <a:rPr lang="ru-RU" sz="3200" b="1" dirty="0" smtClean="0">
                <a:solidFill>
                  <a:schemeClr val="tx1"/>
                </a:solidFill>
                <a:latin typeface="Cambria" pitchFamily="18" charset="0"/>
              </a:rPr>
              <a:t>. Искусственные мех. </a:t>
            </a:r>
            <a:r>
              <a:rPr lang="ru-RU" sz="3200" b="1" dirty="0" err="1" smtClean="0">
                <a:solidFill>
                  <a:schemeClr val="tx1"/>
                </a:solidFill>
                <a:latin typeface="Cambria" pitchFamily="18" charset="0"/>
              </a:rPr>
              <a:t>хар-ки</a:t>
            </a:r>
            <a:r>
              <a:rPr lang="ru-RU" sz="3200" b="1" dirty="0" smtClean="0">
                <a:solidFill>
                  <a:schemeClr val="tx1"/>
                </a:solidFill>
                <a:latin typeface="Cambria" pitchFamily="18" charset="0"/>
              </a:rPr>
              <a:t> 3 фазного </a:t>
            </a:r>
            <a:r>
              <a:rPr lang="ru-RU" sz="3200" b="1" dirty="0">
                <a:solidFill>
                  <a:schemeClr val="tx1"/>
                </a:solidFill>
                <a:latin typeface="Cambria" pitchFamily="18" charset="0"/>
              </a:rPr>
              <a:t>АД </a:t>
            </a:r>
            <a:r>
              <a:rPr lang="en-US" sz="3200" b="1" dirty="0" smtClean="0">
                <a:solidFill>
                  <a:schemeClr val="tx1"/>
                </a:solidFill>
                <a:latin typeface="Cambria" pitchFamily="18" charset="0"/>
              </a:rPr>
              <a:t>c </a:t>
            </a:r>
            <a:r>
              <a:rPr lang="ru-RU" sz="3200" b="1" dirty="0" smtClean="0">
                <a:solidFill>
                  <a:schemeClr val="tx1"/>
                </a:solidFill>
                <a:latin typeface="Cambria" pitchFamily="18" charset="0"/>
              </a:rPr>
              <a:t>фазным ротором при </a:t>
            </a:r>
            <a:r>
              <a:rPr lang="ru-RU" sz="3200" b="1" dirty="0">
                <a:solidFill>
                  <a:schemeClr val="tx1"/>
                </a:solidFill>
                <a:latin typeface="Cambria" pitchFamily="18" charset="0"/>
              </a:rPr>
              <a:t>изменении </a:t>
            </a:r>
            <a:r>
              <a:rPr lang="ru-RU" sz="3200" b="1" dirty="0" smtClean="0">
                <a:solidFill>
                  <a:schemeClr val="tx1"/>
                </a:solidFill>
                <a:latin typeface="Cambria" pitchFamily="18" charset="0"/>
              </a:rPr>
              <a:t>активного </a:t>
            </a:r>
            <a:r>
              <a:rPr lang="ru-RU" sz="3200" b="1" dirty="0" err="1" smtClean="0">
                <a:solidFill>
                  <a:schemeClr val="tx1"/>
                </a:solidFill>
                <a:latin typeface="Cambria" pitchFamily="18" charset="0"/>
              </a:rPr>
              <a:t>сопрот</a:t>
            </a:r>
            <a:r>
              <a:rPr lang="ru-RU" sz="3200" b="1" dirty="0" smtClean="0">
                <a:solidFill>
                  <a:schemeClr val="tx1"/>
                </a:solidFill>
                <a:latin typeface="Cambria" pitchFamily="18" charset="0"/>
              </a:rPr>
              <a:t>. </a:t>
            </a:r>
            <a:r>
              <a:rPr lang="ru-RU" sz="3200" b="1" dirty="0">
                <a:solidFill>
                  <a:schemeClr val="tx1"/>
                </a:solidFill>
                <a:latin typeface="Cambria" pitchFamily="18" charset="0"/>
              </a:rPr>
              <a:t>в обмотках ротора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988840"/>
            <a:ext cx="18990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/>
              <a:t>1 </a:t>
            </a:r>
            <a:r>
              <a:rPr lang="ru-RU" sz="3200" b="1" i="1" dirty="0" smtClean="0"/>
              <a:t>точка</a:t>
            </a:r>
            <a:r>
              <a:rPr lang="ru-RU" sz="3200" b="1" i="1" dirty="0"/>
              <a:t>:</a:t>
            </a:r>
            <a:endParaRPr lang="ru-RU" sz="3200" b="1" i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539552" y="2636912"/>
                <a:ext cx="142898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/>
                        <m:t>𝑴</m:t>
                      </m:r>
                      <m:r>
                        <a:rPr lang="ru-RU" sz="3200" b="1" i="1"/>
                        <m:t>=</m:t>
                      </m:r>
                      <m:r>
                        <a:rPr lang="ru-RU" sz="3200" b="1" i="1"/>
                        <m:t>𝟎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636912"/>
                <a:ext cx="1428981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2885947" y="2636912"/>
                <a:ext cx="166244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/>
                        <m:t>𝝎</m:t>
                      </m:r>
                      <m:r>
                        <a:rPr lang="ru-RU" sz="3200" b="1" i="1"/>
                        <m:t>=</m:t>
                      </m:r>
                      <m:sSub>
                        <m:sSubPr>
                          <m:ctrlPr>
                            <a:rPr lang="ru-RU" sz="3200" b="1" i="1"/>
                          </m:ctrlPr>
                        </m:sSubPr>
                        <m:e>
                          <m:r>
                            <a:rPr lang="ru-RU" sz="3200" b="1" i="1"/>
                            <m:t>𝝎</m:t>
                          </m:r>
                        </m:e>
                        <m:sub>
                          <m:r>
                            <a:rPr lang="ru-RU" sz="3200" b="1" i="1"/>
                            <m:t>𝟎</m:t>
                          </m:r>
                        </m:sub>
                      </m:sSub>
                    </m:oMath>
                  </m:oMathPara>
                </a14:m>
                <a:endParaRPr lang="ru-RU" sz="3200" b="1" dirty="0"/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5947" y="2636912"/>
                <a:ext cx="1662443" cy="5847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6600943"/>
              </p:ext>
            </p:extLst>
          </p:nvPr>
        </p:nvGraphicFramePr>
        <p:xfrm>
          <a:off x="5292080" y="2276872"/>
          <a:ext cx="2144369" cy="144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3" name="Формула" r:id="rId5" imgW="622030" imgH="418918" progId="Equation.3">
                  <p:embed/>
                </p:oleObj>
              </mc:Choice>
              <mc:Fallback>
                <p:oleObj name="Формула" r:id="rId5" imgW="622030" imgH="4189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2276872"/>
                        <a:ext cx="2144369" cy="14401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467544" y="3356992"/>
            <a:ext cx="18990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/>
              <a:t>2 точка</a:t>
            </a:r>
            <a:r>
              <a:rPr lang="ru-RU" sz="3200" b="1" i="1" dirty="0"/>
              <a:t>:</a:t>
            </a:r>
            <a:endParaRPr lang="ru-RU" sz="3200" b="1" i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Прямоугольник 8"/>
              <p:cNvSpPr/>
              <p:nvPr/>
            </p:nvSpPr>
            <p:spPr>
              <a:xfrm>
                <a:off x="467544" y="4077072"/>
                <a:ext cx="175862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/>
                        <m:t>𝑴</m:t>
                      </m:r>
                      <m:r>
                        <a:rPr lang="ru-RU" sz="3200" b="1" i="1" smtClean="0"/>
                        <m:t>=</m:t>
                      </m:r>
                      <m:sSub>
                        <m:sSubPr>
                          <m:ctrlPr>
                            <a:rPr lang="ru-RU" sz="32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/>
                            </a:rPr>
                            <m:t>𝑴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/>
                            </a:rPr>
                            <m:t>𝒌</m:t>
                          </m:r>
                        </m:sub>
                      </m:sSub>
                    </m:oMath>
                  </m:oMathPara>
                </a14:m>
                <a:endParaRPr lang="ru-RU" sz="3200" b="1" dirty="0"/>
              </a:p>
            </p:txBody>
          </p:sp>
        </mc:Choice>
        <mc:Fallback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077072"/>
                <a:ext cx="1758623" cy="5847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Прямоугольник 9"/>
              <p:cNvSpPr/>
              <p:nvPr/>
            </p:nvSpPr>
            <p:spPr>
              <a:xfrm>
                <a:off x="2813939" y="4077072"/>
                <a:ext cx="1665648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/>
                        <m:t>𝝎</m:t>
                      </m:r>
                      <m:r>
                        <a:rPr lang="ru-RU" sz="3200" b="1" i="1" smtClean="0"/>
                        <m:t>=</m:t>
                      </m:r>
                      <m:sSub>
                        <m:sSubPr>
                          <m:ctrlPr>
                            <a:rPr lang="ru-RU" sz="3200" b="1" i="1"/>
                          </m:ctrlPr>
                        </m:sSubPr>
                        <m:e>
                          <m:r>
                            <a:rPr lang="ru-RU" sz="3200" b="1" i="1"/>
                            <m:t>𝝎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/>
                            </a:rPr>
                            <m:t>𝒌</m:t>
                          </m:r>
                        </m:sub>
                      </m:sSub>
                    </m:oMath>
                  </m:oMathPara>
                </a14:m>
                <a:endParaRPr lang="ru-RU" sz="3200" b="1" dirty="0"/>
              </a:p>
            </p:txBody>
          </p:sp>
        </mc:Choice>
        <mc:Fallback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3939" y="4077072"/>
                <a:ext cx="1665648" cy="58477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6921317"/>
              </p:ext>
            </p:extLst>
          </p:nvPr>
        </p:nvGraphicFramePr>
        <p:xfrm>
          <a:off x="537523" y="4941168"/>
          <a:ext cx="4322509" cy="1584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4" name="Формула" r:id="rId9" imgW="2031840" imgH="736560" progId="Equation.3">
                  <p:embed/>
                </p:oleObj>
              </mc:Choice>
              <mc:Fallback>
                <p:oleObj name="Формула" r:id="rId9" imgW="2031840" imgH="736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523" y="4941168"/>
                        <a:ext cx="4322509" cy="15841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8093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365627" y="1121687"/>
                <a:ext cx="2334165" cy="13712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6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2600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ru-RU" sz="260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ru-RU" sz="2600" i="1">
                              <a:latin typeface="Cambria Math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ru-RU" sz="26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ru-RU" sz="26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ru-RU" sz="2600" i="1">
                                  <a:latin typeface="Cambria Math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ru-RU" sz="2600" i="1">
                                  <a:latin typeface="Cambria Math"/>
                                </a:rPr>
                                <m:t>′</m:t>
                              </m:r>
                            </m:sup>
                          </m:sSubSup>
                        </m:num>
                        <m:den>
                          <m:rad>
                            <m:radPr>
                              <m:degHide m:val="on"/>
                              <m:ctrlPr>
                                <a:rPr lang="ru-RU" sz="2600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bSup>
                                <m:sSubSupPr>
                                  <m:ctrlPr>
                                    <a:rPr lang="ru-RU" sz="26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ru-RU" sz="2600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ru-RU" sz="26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ru-RU" sz="26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ru-RU" sz="2600" i="1">
                                  <a:latin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ru-RU" sz="26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ru-RU" sz="26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ru-RU" sz="2600" i="1"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  <m:sup>
                                  <m:r>
                                    <a:rPr lang="ru-RU" sz="26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rad>
                        </m:den>
                      </m:f>
                    </m:oMath>
                  </m:oMathPara>
                </a14:m>
                <a:endParaRPr lang="ru-RU" sz="2600" dirty="0"/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627" y="1121687"/>
                <a:ext cx="2334165" cy="137120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6000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Прямоугольник 7"/>
              <p:cNvSpPr/>
              <p:nvPr/>
            </p:nvSpPr>
            <p:spPr>
              <a:xfrm>
                <a:off x="3491880" y="835024"/>
                <a:ext cx="2811860" cy="17717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i="1"/>
                          </m:ctrlPr>
                        </m:sSubPr>
                        <m:e>
                          <m:r>
                            <a:rPr lang="en-US" sz="3200" i="1"/>
                            <m:t>𝑠</m:t>
                          </m:r>
                        </m:e>
                        <m:sub>
                          <m:r>
                            <a:rPr lang="ru-RU" sz="3200" i="1"/>
                            <m:t>𝑘</m:t>
                          </m:r>
                        </m:sub>
                      </m:sSub>
                      <m:r>
                        <a:rPr lang="ru-RU" sz="3200" i="1"/>
                        <m:t>=</m:t>
                      </m:r>
                      <m:f>
                        <m:fPr>
                          <m:ctrlPr>
                            <a:rPr lang="ru-RU" sz="3200" i="1"/>
                          </m:ctrlPr>
                        </m:fPr>
                        <m:num>
                          <m:sSubSup>
                            <m:sSubSupPr>
                              <m:ctrlPr>
                                <a:rPr lang="ru-RU" sz="3200" i="1"/>
                              </m:ctrlPr>
                            </m:sSubSupPr>
                            <m:e>
                              <m:r>
                                <a:rPr lang="ru-RU" sz="3200" i="1"/>
                                <m:t>𝑟</m:t>
                              </m:r>
                            </m:e>
                            <m:sub>
                              <m:r>
                                <a:rPr lang="ru-RU" sz="3200" i="1"/>
                                <m:t>2</m:t>
                              </m:r>
                            </m:sub>
                            <m:sup>
                              <m:r>
                                <a:rPr lang="ru-RU" sz="3200" i="1"/>
                                <m:t>′</m:t>
                              </m:r>
                            </m:sup>
                          </m:sSubSup>
                          <m:r>
                            <a:rPr lang="ru-RU" sz="3200" i="1"/>
                            <m:t>+</m:t>
                          </m:r>
                          <m:sSubSup>
                            <m:sSubSupPr>
                              <m:ctrlPr>
                                <a:rPr lang="ru-RU" sz="3200" i="1"/>
                              </m:ctrlPr>
                            </m:sSubSupPr>
                            <m:e>
                              <m:r>
                                <a:rPr lang="en-US" sz="3200" i="1"/>
                                <m:t>𝑅</m:t>
                              </m:r>
                            </m:e>
                            <m:sub>
                              <m:r>
                                <a:rPr lang="ru-RU" sz="3200" i="1"/>
                                <m:t>доб</m:t>
                              </m:r>
                            </m:sub>
                            <m:sup>
                              <m:r>
                                <a:rPr lang="ru-RU" sz="3200" i="1"/>
                                <m:t>′</m:t>
                              </m:r>
                            </m:sup>
                          </m:sSubSup>
                        </m:num>
                        <m:den>
                          <m:rad>
                            <m:radPr>
                              <m:degHide m:val="on"/>
                              <m:ctrlPr>
                                <a:rPr lang="ru-RU" sz="3200" i="1"/>
                              </m:ctrlPr>
                            </m:radPr>
                            <m:deg/>
                            <m:e>
                              <m:sSubSup>
                                <m:sSubSupPr>
                                  <m:ctrlPr>
                                    <a:rPr lang="ru-RU" sz="3200" i="1"/>
                                  </m:ctrlPr>
                                </m:sSubSupPr>
                                <m:e>
                                  <m:r>
                                    <a:rPr lang="ru-RU" sz="3200" i="1"/>
                                    <m:t>𝑟</m:t>
                                  </m:r>
                                </m:e>
                                <m:sub>
                                  <m:r>
                                    <a:rPr lang="ru-RU" sz="3200" i="1"/>
                                    <m:t>1</m:t>
                                  </m:r>
                                </m:sub>
                                <m:sup>
                                  <m:r>
                                    <a:rPr lang="ru-RU" sz="3200" i="1"/>
                                    <m:t>2</m:t>
                                  </m:r>
                                </m:sup>
                              </m:sSubSup>
                              <m:r>
                                <a:rPr lang="ru-RU" sz="3200" i="1"/>
                                <m:t>+</m:t>
                              </m:r>
                              <m:sSubSup>
                                <m:sSubSupPr>
                                  <m:ctrlPr>
                                    <a:rPr lang="ru-RU" sz="3200" i="1"/>
                                  </m:ctrlPr>
                                </m:sSubSupPr>
                                <m:e>
                                  <m:r>
                                    <a:rPr lang="ru-RU" sz="3200" i="1"/>
                                    <m:t>𝑥</m:t>
                                  </m:r>
                                </m:e>
                                <m:sub>
                                  <m:r>
                                    <a:rPr lang="ru-RU" sz="3200" i="1"/>
                                    <m:t>𝑘</m:t>
                                  </m:r>
                                </m:sub>
                                <m:sup>
                                  <m:r>
                                    <a:rPr lang="ru-RU" sz="3200" i="1"/>
                                    <m:t>2</m:t>
                                  </m:r>
                                </m:sup>
                              </m:sSubSup>
                            </m:e>
                          </m:rad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835024"/>
                <a:ext cx="2811860" cy="177170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4625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40960" cy="1210146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  <a:latin typeface="Cambria" pitchFamily="18" charset="0"/>
              </a:rPr>
              <a:t>6. </a:t>
            </a:r>
            <a:r>
              <a:rPr lang="ru-RU" sz="3600" b="1" dirty="0">
                <a:solidFill>
                  <a:schemeClr val="tx1"/>
                </a:solidFill>
                <a:latin typeface="Cambria" pitchFamily="18" charset="0"/>
              </a:rPr>
              <a:t>Анализ механической характеристики 3-фазного </a:t>
            </a:r>
            <a:r>
              <a:rPr lang="ru-RU" sz="3600" b="1" dirty="0" smtClean="0">
                <a:solidFill>
                  <a:schemeClr val="tx1"/>
                </a:solidFill>
                <a:latin typeface="Cambria" pitchFamily="18" charset="0"/>
              </a:rPr>
              <a:t>АД</a:t>
            </a:r>
            <a:endParaRPr lang="ru-RU" sz="3600" b="1" dirty="0">
              <a:solidFill>
                <a:schemeClr val="tx1"/>
              </a:solidFill>
              <a:latin typeface="Cambria" pitchFamily="18" charset="0"/>
            </a:endParaRPr>
          </a:p>
        </p:txBody>
      </p:sp>
      <p:graphicFrame>
        <p:nvGraphicFramePr>
          <p:cNvPr id="5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3351453"/>
              </p:ext>
            </p:extLst>
          </p:nvPr>
        </p:nvGraphicFramePr>
        <p:xfrm>
          <a:off x="1692127" y="2606700"/>
          <a:ext cx="4608512" cy="300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9" name="CorelDRAW" r:id="rId3" imgW="4119753" imgH="2689479" progId="CorelDRAW.Graphic.12">
                  <p:embed/>
                </p:oleObj>
              </mc:Choice>
              <mc:Fallback>
                <p:oleObj name="CorelDRAW" r:id="rId3" imgW="4119753" imgH="2689479" progId="CorelDRAW.Graphic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127" y="2606700"/>
                        <a:ext cx="4608512" cy="300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Прямая со стрелкой 5"/>
          <p:cNvCxnSpPr>
            <a:cxnSpLocks noChangeShapeType="1"/>
          </p:cNvCxnSpPr>
          <p:nvPr/>
        </p:nvCxnSpPr>
        <p:spPr bwMode="auto">
          <a:xfrm rot="5400000" flipH="1" flipV="1">
            <a:off x="-200967" y="3706044"/>
            <a:ext cx="3786188" cy="0"/>
          </a:xfrm>
          <a:prstGeom prst="straightConnector1">
            <a:avLst/>
          </a:prstGeom>
          <a:noFill/>
          <a:ln w="22225" algn="ctr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Прямая со стрелкой 6"/>
          <p:cNvCxnSpPr>
            <a:cxnSpLocks noChangeShapeType="1"/>
          </p:cNvCxnSpPr>
          <p:nvPr/>
        </p:nvCxnSpPr>
        <p:spPr bwMode="auto">
          <a:xfrm flipV="1">
            <a:off x="1692127" y="5589613"/>
            <a:ext cx="5140325" cy="6350"/>
          </a:xfrm>
          <a:prstGeom prst="straightConnector1">
            <a:avLst/>
          </a:prstGeom>
          <a:noFill/>
          <a:ln w="22225" algn="ctr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Блок-схема: узел 7"/>
          <p:cNvSpPr/>
          <p:nvPr/>
        </p:nvSpPr>
        <p:spPr>
          <a:xfrm>
            <a:off x="5221139" y="2601938"/>
            <a:ext cx="88900" cy="90487"/>
          </a:xfrm>
          <a:prstGeom prst="flowChartConnector">
            <a:avLst/>
          </a:prstGeom>
          <a:solidFill>
            <a:schemeClr val="tx1"/>
          </a:solidFill>
          <a:ln w="0" cap="rnd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9" name="Блок-схема: узел 8"/>
          <p:cNvSpPr/>
          <p:nvPr/>
        </p:nvSpPr>
        <p:spPr>
          <a:xfrm>
            <a:off x="1636564" y="3057550"/>
            <a:ext cx="90488" cy="90488"/>
          </a:xfrm>
          <a:prstGeom prst="flowChartConnector">
            <a:avLst/>
          </a:prstGeom>
          <a:solidFill>
            <a:schemeClr val="tx1"/>
          </a:solidFill>
          <a:ln w="0" cap="rnd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10" name="Блок-схема: узел 9"/>
          <p:cNvSpPr/>
          <p:nvPr/>
        </p:nvSpPr>
        <p:spPr>
          <a:xfrm>
            <a:off x="6210152" y="5530875"/>
            <a:ext cx="90487" cy="90488"/>
          </a:xfrm>
          <a:prstGeom prst="flowChartConnector">
            <a:avLst/>
          </a:prstGeom>
          <a:solidFill>
            <a:schemeClr val="tx1"/>
          </a:solidFill>
          <a:ln w="0" cap="rnd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11" name="Блок-схема: узел 10"/>
          <p:cNvSpPr/>
          <p:nvPr/>
        </p:nvSpPr>
        <p:spPr>
          <a:xfrm>
            <a:off x="5662855" y="2951708"/>
            <a:ext cx="90488" cy="90488"/>
          </a:xfrm>
          <a:prstGeom prst="flowChartConnector">
            <a:avLst/>
          </a:prstGeom>
          <a:solidFill>
            <a:schemeClr val="tx1"/>
          </a:solidFill>
          <a:ln w="0" cap="rnd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5004570" y="2060997"/>
            <a:ext cx="68480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3200" i="1" dirty="0"/>
              <a:t>М</a:t>
            </a:r>
            <a:r>
              <a:rPr lang="ru-RU" sz="3200" i="1" baseline="-25000" dirty="0"/>
              <a:t>К</a:t>
            </a:r>
            <a:endParaRPr lang="ru-RU" sz="3200" i="1" dirty="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5988253" y="3429000"/>
            <a:ext cx="67197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3200" i="1" dirty="0" err="1"/>
              <a:t>М</a:t>
            </a:r>
            <a:r>
              <a:rPr lang="ru-RU" sz="3200" baseline="-25000" dirty="0" err="1"/>
              <a:t>н</a:t>
            </a:r>
            <a:endParaRPr lang="ru-RU" sz="3200" dirty="0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6804807" y="5373216"/>
            <a:ext cx="12235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sz="2000" b="1" dirty="0">
                <a:sym typeface="Symbol" pitchFamily="18" charset="2"/>
              </a:rPr>
              <a:t> </a:t>
            </a:r>
            <a:r>
              <a:rPr lang="ru-RU" sz="2000" b="1" i="1" dirty="0">
                <a:sym typeface="Symbol" pitchFamily="18" charset="2"/>
              </a:rPr>
              <a:t>, </a:t>
            </a:r>
            <a:r>
              <a:rPr lang="ru-RU" sz="2000" b="1" i="1" dirty="0" smtClean="0">
                <a:sym typeface="Symbol" pitchFamily="18" charset="2"/>
              </a:rPr>
              <a:t>рад/с</a:t>
            </a:r>
            <a:endParaRPr lang="en-US" sz="2000" b="1" i="1" dirty="0">
              <a:sym typeface="Symbol" pitchFamily="18" charset="2"/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763564" y="1628800"/>
            <a:ext cx="12779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 b="1" i="1" dirty="0">
                <a:latin typeface="Calibri" pitchFamily="34" charset="0"/>
              </a:rPr>
              <a:t>М</a:t>
            </a:r>
            <a:r>
              <a:rPr lang="ru-RU" sz="2800" b="1" i="1" dirty="0"/>
              <a:t>, </a:t>
            </a:r>
            <a:r>
              <a:rPr lang="ru-RU" sz="2800" b="1" i="1" dirty="0" err="1"/>
              <a:t>Н.м</a:t>
            </a:r>
            <a:endParaRPr lang="ru-RU" sz="2800" b="1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2771800" y="2544254"/>
            <a:ext cx="1227383" cy="452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10800" rIns="18000" bIns="10800">
            <a:spAutoFit/>
          </a:bodyPr>
          <a:lstStyle/>
          <a:p>
            <a:r>
              <a:rPr lang="en-US" sz="2800" i="1" dirty="0"/>
              <a:t>M</a:t>
            </a:r>
            <a:r>
              <a:rPr lang="ru-RU" sz="2800" i="1" baseline="-25000" dirty="0" err="1"/>
              <a:t>дв</a:t>
            </a:r>
            <a:r>
              <a:rPr lang="ru-RU" sz="2800" i="1" dirty="0"/>
              <a:t>=</a:t>
            </a:r>
            <a:r>
              <a:rPr lang="en-US" sz="2800" i="1" dirty="0"/>
              <a:t>f(</a:t>
            </a:r>
            <a:r>
              <a:rPr lang="en-US" sz="2800" i="1" dirty="0">
                <a:sym typeface="Symbol"/>
              </a:rPr>
              <a:t></a:t>
            </a:r>
            <a:r>
              <a:rPr lang="en-US" sz="2800" i="1" dirty="0"/>
              <a:t>)</a:t>
            </a:r>
            <a:endParaRPr lang="ru-RU" sz="1800" dirty="0">
              <a:latin typeface="Calibri" pitchFamily="34" charset="0"/>
            </a:endParaRPr>
          </a:p>
        </p:txBody>
      </p:sp>
      <p:sp>
        <p:nvSpPr>
          <p:cNvPr id="17" name="Rectangle 25"/>
          <p:cNvSpPr>
            <a:spLocks noChangeArrowheads="1"/>
          </p:cNvSpPr>
          <p:nvPr/>
        </p:nvSpPr>
        <p:spPr bwMode="auto">
          <a:xfrm>
            <a:off x="6227415" y="5517232"/>
            <a:ext cx="504825" cy="391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10800" rIns="18000" bIns="10800">
            <a:spAutoFit/>
          </a:bodyPr>
          <a:lstStyle/>
          <a:p>
            <a:r>
              <a:rPr lang="en-US" sz="2400" b="1" i="1" dirty="0" smtClean="0">
                <a:sym typeface="Symbol" pitchFamily="18" charset="2"/>
              </a:rPr>
              <a:t></a:t>
            </a:r>
            <a:r>
              <a:rPr lang="ru-RU" sz="2400" b="1" i="1" baseline="-25000" dirty="0">
                <a:sym typeface="Symbol" pitchFamily="18" charset="2"/>
              </a:rPr>
              <a:t>о</a:t>
            </a:r>
            <a:endParaRPr lang="ru-RU" sz="2400" b="1" i="1" baseline="-25000" dirty="0"/>
          </a:p>
        </p:txBody>
      </p:sp>
      <p:sp>
        <p:nvSpPr>
          <p:cNvPr id="18" name="Rectangle 26"/>
          <p:cNvSpPr>
            <a:spLocks noChangeArrowheads="1"/>
          </p:cNvSpPr>
          <p:nvPr/>
        </p:nvSpPr>
        <p:spPr bwMode="auto">
          <a:xfrm>
            <a:off x="5796657" y="5517232"/>
            <a:ext cx="503535" cy="391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000" tIns="10800" rIns="18000" bIns="10800">
            <a:spAutoFit/>
          </a:bodyPr>
          <a:lstStyle/>
          <a:p>
            <a:r>
              <a:rPr lang="en-US" sz="2400" b="1" i="1" dirty="0" smtClean="0">
                <a:sym typeface="Symbol" pitchFamily="18" charset="2"/>
              </a:rPr>
              <a:t></a:t>
            </a:r>
            <a:r>
              <a:rPr lang="ru-RU" sz="2400" b="1" i="1" baseline="-25000" dirty="0" smtClean="0"/>
              <a:t>н</a:t>
            </a:r>
            <a:endParaRPr lang="ru-RU" sz="2400" b="1" i="1" baseline="-25000" dirty="0"/>
          </a:p>
        </p:txBody>
      </p:sp>
      <p:sp>
        <p:nvSpPr>
          <p:cNvPr id="19" name="Rectangle 27"/>
          <p:cNvSpPr>
            <a:spLocks noChangeArrowheads="1"/>
          </p:cNvSpPr>
          <p:nvPr/>
        </p:nvSpPr>
        <p:spPr bwMode="auto">
          <a:xfrm>
            <a:off x="5076056" y="5517232"/>
            <a:ext cx="366570" cy="391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10800" rIns="18000" bIns="10800">
            <a:spAutoFit/>
          </a:bodyPr>
          <a:lstStyle/>
          <a:p>
            <a:r>
              <a:rPr lang="en-US" sz="2400" b="1" i="1" dirty="0" smtClean="0">
                <a:sym typeface="Symbol" pitchFamily="18" charset="2"/>
              </a:rPr>
              <a:t></a:t>
            </a:r>
            <a:r>
              <a:rPr lang="ru-RU" sz="2400" b="1" i="1" baseline="-25000" dirty="0" smtClean="0"/>
              <a:t>к</a:t>
            </a:r>
            <a:endParaRPr lang="ru-RU" sz="2400" b="1" i="1" baseline="-25000" dirty="0"/>
          </a:p>
        </p:txBody>
      </p:sp>
      <p:sp>
        <p:nvSpPr>
          <p:cNvPr id="20" name="Блок-схема: узел 59"/>
          <p:cNvSpPr/>
          <p:nvPr/>
        </p:nvSpPr>
        <p:spPr>
          <a:xfrm>
            <a:off x="4427984" y="2900057"/>
            <a:ext cx="88900" cy="90487"/>
          </a:xfrm>
          <a:prstGeom prst="flowChartConnector">
            <a:avLst/>
          </a:prstGeom>
          <a:solidFill>
            <a:schemeClr val="tx1"/>
          </a:solidFill>
          <a:ln w="0" cap="rnd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1" name="Rectangle 41"/>
          <p:cNvSpPr>
            <a:spLocks noChangeArrowheads="1"/>
          </p:cNvSpPr>
          <p:nvPr/>
        </p:nvSpPr>
        <p:spPr bwMode="auto">
          <a:xfrm>
            <a:off x="1403648" y="5373216"/>
            <a:ext cx="227013" cy="391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10800" rIns="18000" bIns="10800">
            <a:spAutoFit/>
          </a:bodyPr>
          <a:lstStyle/>
          <a:p>
            <a:r>
              <a:rPr lang="ru-RU" sz="2400" b="1" i="1" dirty="0">
                <a:latin typeface="Cambria" pitchFamily="18" charset="0"/>
              </a:rPr>
              <a:t>0</a:t>
            </a:r>
          </a:p>
        </p:txBody>
      </p:sp>
      <p:sp>
        <p:nvSpPr>
          <p:cNvPr id="22" name="Блок-схема: узел 21"/>
          <p:cNvSpPr/>
          <p:nvPr/>
        </p:nvSpPr>
        <p:spPr>
          <a:xfrm>
            <a:off x="5953186" y="3743796"/>
            <a:ext cx="90488" cy="90488"/>
          </a:xfrm>
          <a:prstGeom prst="flowChartConnector">
            <a:avLst/>
          </a:prstGeom>
          <a:solidFill>
            <a:schemeClr val="tx1"/>
          </a:solidFill>
          <a:ln w="0" cap="rnd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5265589" y="2708920"/>
            <a:ext cx="0" cy="2891793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5988253" y="3959245"/>
            <a:ext cx="0" cy="1616874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7"/>
          <p:cNvSpPr>
            <a:spLocks noChangeArrowheads="1"/>
          </p:cNvSpPr>
          <p:nvPr/>
        </p:nvSpPr>
        <p:spPr bwMode="auto">
          <a:xfrm>
            <a:off x="1763688" y="2780928"/>
            <a:ext cx="211079" cy="391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10800" rIns="18000" bIns="10800">
            <a:spAutoFit/>
          </a:bodyPr>
          <a:lstStyle/>
          <a:p>
            <a:r>
              <a:rPr lang="en-US" sz="2400" b="1" i="1" dirty="0" smtClean="0">
                <a:latin typeface="Cambria" pitchFamily="18" charset="0"/>
                <a:sym typeface="Symbol" pitchFamily="18" charset="2"/>
              </a:rPr>
              <a:t>a</a:t>
            </a:r>
            <a:endParaRPr lang="ru-RU" sz="2400" b="1" i="1" baseline="-25000" dirty="0">
              <a:latin typeface="Cambria" pitchFamily="18" charset="0"/>
            </a:endParaRPr>
          </a:p>
        </p:txBody>
      </p:sp>
      <p:sp>
        <p:nvSpPr>
          <p:cNvPr id="26" name="Rectangle 27"/>
          <p:cNvSpPr>
            <a:spLocks noChangeArrowheads="1"/>
          </p:cNvSpPr>
          <p:nvPr/>
        </p:nvSpPr>
        <p:spPr bwMode="auto">
          <a:xfrm>
            <a:off x="4427984" y="2492896"/>
            <a:ext cx="211079" cy="391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10800" rIns="18000" bIns="10800">
            <a:spAutoFit/>
          </a:bodyPr>
          <a:lstStyle/>
          <a:p>
            <a:r>
              <a:rPr lang="en-US" sz="2400" b="1" i="1" dirty="0" smtClean="0">
                <a:latin typeface="Cambria" pitchFamily="18" charset="0"/>
                <a:sym typeface="Symbol" pitchFamily="18" charset="2"/>
              </a:rPr>
              <a:t>b</a:t>
            </a:r>
            <a:endParaRPr lang="ru-RU" sz="2400" b="1" i="1" baseline="-25000" dirty="0">
              <a:latin typeface="Cambria" pitchFamily="18" charset="0"/>
            </a:endParaRPr>
          </a:p>
        </p:txBody>
      </p:sp>
      <p:sp>
        <p:nvSpPr>
          <p:cNvPr id="27" name="Rectangle 27"/>
          <p:cNvSpPr>
            <a:spLocks noChangeArrowheads="1"/>
          </p:cNvSpPr>
          <p:nvPr/>
        </p:nvSpPr>
        <p:spPr bwMode="auto">
          <a:xfrm>
            <a:off x="5724128" y="2564904"/>
            <a:ext cx="175813" cy="391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10800" rIns="18000" bIns="10800">
            <a:spAutoFit/>
          </a:bodyPr>
          <a:lstStyle/>
          <a:p>
            <a:r>
              <a:rPr lang="en-US" sz="2400" b="1" i="1" dirty="0" smtClean="0">
                <a:latin typeface="Cambria" pitchFamily="18" charset="0"/>
                <a:sym typeface="Symbol" pitchFamily="18" charset="2"/>
              </a:rPr>
              <a:t>c</a:t>
            </a:r>
            <a:endParaRPr lang="ru-RU" sz="2400" b="1" i="1" baseline="-25000" dirty="0">
              <a:latin typeface="Cambria" pitchFamily="18" charset="0"/>
            </a:endParaRP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6300192" y="5126089"/>
            <a:ext cx="211079" cy="391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10800" rIns="18000" bIns="10800">
            <a:spAutoFit/>
          </a:bodyPr>
          <a:lstStyle/>
          <a:p>
            <a:r>
              <a:rPr lang="en-US" sz="2400" b="1" i="1" dirty="0" smtClean="0">
                <a:latin typeface="Cambria" pitchFamily="18" charset="0"/>
                <a:sym typeface="Symbol" pitchFamily="18" charset="2"/>
              </a:rPr>
              <a:t>d</a:t>
            </a:r>
            <a:endParaRPr lang="ru-RU" sz="2400" b="1" i="1" baseline="-25000" dirty="0">
              <a:latin typeface="Cambria" pitchFamily="18" charset="0"/>
            </a:endParaRPr>
          </a:p>
        </p:txBody>
      </p:sp>
      <p:sp>
        <p:nvSpPr>
          <p:cNvPr id="29" name="Rectangle 27"/>
          <p:cNvSpPr>
            <a:spLocks noChangeArrowheads="1"/>
          </p:cNvSpPr>
          <p:nvPr/>
        </p:nvSpPr>
        <p:spPr bwMode="auto">
          <a:xfrm>
            <a:off x="4959300" y="5157192"/>
            <a:ext cx="260772" cy="391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10800" rIns="18000" bIns="10800">
            <a:spAutoFit/>
          </a:bodyPr>
          <a:lstStyle/>
          <a:p>
            <a:r>
              <a:rPr lang="en-US" sz="2400" b="1" i="1" dirty="0">
                <a:sym typeface="Symbol" pitchFamily="18" charset="2"/>
              </a:rPr>
              <a:t>s</a:t>
            </a:r>
            <a:r>
              <a:rPr lang="ru-RU" sz="2400" b="1" i="1" baseline="-25000" dirty="0" smtClean="0"/>
              <a:t>к</a:t>
            </a:r>
            <a:endParaRPr lang="ru-RU" sz="2400" b="1" i="1" baseline="-25000" dirty="0"/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5679380" y="5157192"/>
            <a:ext cx="260772" cy="391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10800" rIns="18000" bIns="10800">
            <a:spAutoFit/>
          </a:bodyPr>
          <a:lstStyle/>
          <a:p>
            <a:r>
              <a:rPr lang="en-US" sz="2400" b="1" i="1" dirty="0" smtClean="0">
                <a:sym typeface="Symbol" pitchFamily="18" charset="2"/>
              </a:rPr>
              <a:t>s</a:t>
            </a:r>
            <a:r>
              <a:rPr lang="ru-RU" sz="2400" b="1" i="1" baseline="-25000" dirty="0" smtClean="0"/>
              <a:t>н</a:t>
            </a:r>
            <a:endParaRPr lang="ru-RU" sz="2400" b="1" i="1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0" name="Прямоугольник 39"/>
              <p:cNvSpPr/>
              <p:nvPr/>
            </p:nvSpPr>
            <p:spPr>
              <a:xfrm>
                <a:off x="179512" y="247529"/>
                <a:ext cx="5184576" cy="17413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000" i="1">
                          <a:latin typeface="Cambria Math"/>
                        </a:rPr>
                        <m:t>𝑀</m:t>
                      </m:r>
                      <m:r>
                        <a:rPr lang="ru-RU" sz="30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3000" i="1">
                              <a:latin typeface="Cambria Math"/>
                            </a:rPr>
                            <m:t>𝑚</m:t>
                          </m:r>
                          <m:sSubSup>
                            <m:sSubSupPr>
                              <m:ctrlPr>
                                <a:rPr lang="ru-RU" sz="30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ru-RU" sz="3000" i="1">
                                  <a:latin typeface="Cambria Math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ru-RU" sz="3000" i="1"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ru-RU" sz="3000" i="1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  <m:sSubSup>
                            <m:sSubSupPr>
                              <m:ctrlPr>
                                <a:rPr lang="ru-RU" sz="30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ru-RU" sz="30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ru-RU" sz="3000" i="1">
                                  <a:latin typeface="Cambria Math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ru-RU" sz="3000" i="1">
                                  <a:latin typeface="Cambria Math"/>
                                </a:rPr>
                                <m:t>′</m:t>
                              </m:r>
                            </m:sup>
                          </m:sSubSup>
                          <m:r>
                            <a:rPr lang="ru-RU" sz="3000" i="1">
                              <a:latin typeface="Cambria Math"/>
                            </a:rPr>
                            <m:t>𝑠</m:t>
                          </m:r>
                        </m:num>
                        <m:den>
                          <m:r>
                            <a:rPr lang="ru-RU" sz="3000" i="1">
                              <a:latin typeface="Cambria Math"/>
                            </a:rPr>
                            <m:t>2</m:t>
                          </m:r>
                          <m:sSub>
                            <m:sSubPr>
                              <m:ctrlPr>
                                <a:rPr lang="ru-RU" sz="30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000" i="1">
                                  <a:latin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ru-RU" sz="3000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ru-RU" sz="3000" i="1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30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ru-RU" sz="30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ru-RU" sz="30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ru-RU" sz="3000" i="1">
                                              <a:latin typeface="Cambria Math"/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ru-RU" sz="3000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ru-RU" sz="3000" i="1">
                                          <a:latin typeface="Cambria Math"/>
                                        </a:rPr>
                                        <m:t>𝑠</m:t>
                                      </m:r>
                                      <m:r>
                                        <a:rPr lang="ru-RU" sz="3000" i="1">
                                          <a:latin typeface="Cambria Math"/>
                                        </a:rPr>
                                        <m:t>+</m:t>
                                      </m:r>
                                      <m:sSubSup>
                                        <m:sSubSupPr>
                                          <m:ctrlPr>
                                            <a:rPr lang="ru-RU" sz="3000" i="1">
                                              <a:latin typeface="Cambria Math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ru-RU" sz="3000" i="1">
                                              <a:latin typeface="Cambria Math"/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ru-RU" sz="30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b>
                                        <m:sup>
                                          <m:r>
                                            <a:rPr lang="ru-RU" sz="3000" i="1">
                                              <a:latin typeface="Cambria Math"/>
                                            </a:rPr>
                                            <m:t>′</m:t>
                                          </m:r>
                                        </m:sup>
                                      </m:sSubSup>
                                    </m:e>
                                  </m:d>
                                </m:e>
                                <m:sup>
                                  <m:r>
                                    <a:rPr lang="ru-RU" sz="30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ru-RU" sz="3000" i="1">
                                  <a:latin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ru-RU" sz="30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ru-RU" sz="30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ru-RU" sz="3000" i="1"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  <m:sup>
                                  <m:r>
                                    <a:rPr lang="ru-RU" sz="30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  <m:sSup>
                                <m:sSupPr>
                                  <m:ctrlPr>
                                    <a:rPr lang="ru-RU" sz="30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ru-RU" sz="3000" i="1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p>
                                  <m:r>
                                    <a:rPr lang="ru-RU" sz="30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den>
                      </m:f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47529"/>
                <a:ext cx="5184576" cy="174131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/>
              <p:cNvSpPr/>
              <p:nvPr/>
            </p:nvSpPr>
            <p:spPr>
              <a:xfrm>
                <a:off x="5553418" y="1988840"/>
                <a:ext cx="3222677" cy="19157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i="1">
                          <a:latin typeface="Cambria Math"/>
                        </a:rPr>
                        <m:t>𝑀</m:t>
                      </m:r>
                      <m:r>
                        <a:rPr lang="en-US" sz="4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4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4400" i="1">
                              <a:latin typeface="Cambria Math"/>
                            </a:rPr>
                            <m:t>2</m:t>
                          </m:r>
                          <m:sSub>
                            <m:sSubPr>
                              <m:ctrlPr>
                                <a:rPr lang="ru-RU" sz="4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4400" i="1">
                                  <a:latin typeface="Cambria Math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4400" i="1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f>
                            <m:fPr>
                              <m:ctrlPr>
                                <a:rPr lang="ru-RU" sz="44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4400" i="1">
                                  <a:latin typeface="Cambria Math"/>
                                </a:rPr>
                                <m:t>𝑠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ru-RU" sz="4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4400" i="1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4400" i="1"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4400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ru-RU" sz="4400" i="1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u-RU" sz="4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4400" i="1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4400" i="1"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4400" i="1">
                                  <a:latin typeface="Cambria Math"/>
                                </a:rPr>
                                <m:t>𝑠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3418" y="1988840"/>
                <a:ext cx="3222677" cy="191571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Прямоугольник 41"/>
              <p:cNvSpPr/>
              <p:nvPr/>
            </p:nvSpPr>
            <p:spPr>
              <a:xfrm>
                <a:off x="5553418" y="332656"/>
                <a:ext cx="3505319" cy="13645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i="1">
                          <a:latin typeface="Cambria Math"/>
                        </a:rPr>
                        <m:t>𝑀</m:t>
                      </m:r>
                      <m:r>
                        <a:rPr lang="en-US" sz="30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000" i="1">
                              <a:latin typeface="Cambria Math"/>
                            </a:rPr>
                            <m:t>2</m:t>
                          </m:r>
                          <m:sSub>
                            <m:sSubPr>
                              <m:ctrlPr>
                                <a:rPr lang="ru-RU" sz="30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000" i="1">
                                  <a:latin typeface="Cambria Math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3000" i="1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  <m:d>
                            <m:dPr>
                              <m:ctrlPr>
                                <a:rPr lang="ru-RU" sz="30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3000" i="1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US" sz="3000" i="1" smtClean="0"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  <m:sSub>
                                <m:sSubPr>
                                  <m:ctrlPr>
                                    <a:rPr lang="ru-RU" sz="3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000" i="1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3000" i="1"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f>
                            <m:fPr>
                              <m:ctrlPr>
                                <a:rPr lang="ru-RU" sz="30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3000" i="1">
                                  <a:latin typeface="Cambria Math"/>
                                </a:rPr>
                                <m:t>𝑠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ru-RU" sz="3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000" i="1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3000" i="1"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3000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ru-RU" sz="3000" i="1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u-RU" sz="3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000" i="1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3000" i="1"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3000" i="1">
                                  <a:latin typeface="Cambria Math"/>
                                </a:rPr>
                                <m:t>𝑠</m:t>
                              </m:r>
                            </m:den>
                          </m:f>
                          <m:r>
                            <a:rPr lang="en-US" sz="3000" i="1">
                              <a:latin typeface="Cambria Math"/>
                            </a:rPr>
                            <m:t>+2</m:t>
                          </m:r>
                          <m:r>
                            <a:rPr lang="en-US" sz="3000" i="1">
                              <a:latin typeface="Cambria Math"/>
                            </a:rPr>
                            <m:t>𝛼</m:t>
                          </m:r>
                          <m:sSub>
                            <m:sSubPr>
                              <m:ctrlPr>
                                <a:rPr lang="ru-RU" sz="30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0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3000" i="1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42" name="Прямоугольник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3418" y="332656"/>
                <a:ext cx="3505319" cy="136454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Прямоугольник 42"/>
          <p:cNvSpPr/>
          <p:nvPr/>
        </p:nvSpPr>
        <p:spPr>
          <a:xfrm>
            <a:off x="395536" y="2204864"/>
            <a:ext cx="37812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1. Участок ( a ; b ): 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Прямоугольник 44"/>
              <p:cNvSpPr/>
              <p:nvPr/>
            </p:nvSpPr>
            <p:spPr>
              <a:xfrm>
                <a:off x="251520" y="2852936"/>
                <a:ext cx="135646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>
                          <a:latin typeface="Cambria Math"/>
                        </a:rPr>
                        <m:t>𝑠</m:t>
                      </m:r>
                      <m:r>
                        <a:rPr lang="ru-RU" sz="3600" i="1" smtClean="0">
                          <a:latin typeface="Cambria Math"/>
                        </a:rPr>
                        <m:t>≥</m:t>
                      </m:r>
                      <m:r>
                        <a:rPr lang="ru-RU" sz="3600" i="1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45" name="Прямоугольник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852936"/>
                <a:ext cx="1356462" cy="64633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Прямоугольник 45"/>
          <p:cNvSpPr/>
          <p:nvPr/>
        </p:nvSpPr>
        <p:spPr>
          <a:xfrm>
            <a:off x="1979712" y="2780928"/>
            <a:ext cx="29241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i="1" dirty="0" err="1"/>
              <a:t>s</a:t>
            </a:r>
            <a:r>
              <a:rPr lang="ru-RU" sz="3600" i="1" baseline="-25000" dirty="0" err="1"/>
              <a:t>к</a:t>
            </a:r>
            <a:r>
              <a:rPr lang="ru-RU" sz="3600" i="1" dirty="0"/>
              <a:t>= </a:t>
            </a:r>
            <a:r>
              <a:rPr lang="ru-RU" sz="3600" dirty="0"/>
              <a:t>0,12…0,15</a:t>
            </a:r>
          </a:p>
        </p:txBody>
      </p:sp>
      <p:sp>
        <p:nvSpPr>
          <p:cNvPr id="4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8" name="Объект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8117724"/>
              </p:ext>
            </p:extLst>
          </p:nvPr>
        </p:nvGraphicFramePr>
        <p:xfrm>
          <a:off x="1043608" y="3573016"/>
          <a:ext cx="2880320" cy="13693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8" name="Формула" r:id="rId7" imgW="952500" imgH="457200" progId="Equation.3">
                  <p:embed/>
                </p:oleObj>
              </mc:Choice>
              <mc:Fallback>
                <p:oleObj name="Формула" r:id="rId7" imgW="9525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3573016"/>
                        <a:ext cx="2880320" cy="13693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Прямоугольник 48"/>
          <p:cNvSpPr/>
          <p:nvPr/>
        </p:nvSpPr>
        <p:spPr>
          <a:xfrm>
            <a:off x="375299" y="4941168"/>
            <a:ext cx="37587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. Участок ( с ;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): 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Прямоугольник 49"/>
              <p:cNvSpPr/>
              <p:nvPr/>
            </p:nvSpPr>
            <p:spPr>
              <a:xfrm>
                <a:off x="231283" y="5589240"/>
                <a:ext cx="139653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latin typeface="Cambria Math"/>
                        </a:rPr>
                        <m:t>𝑠</m:t>
                      </m:r>
                      <m:r>
                        <a:rPr lang="ru-RU" sz="3600" i="1" smtClean="0">
                          <a:latin typeface="Cambria Math"/>
                          <a:ea typeface="Cambria Math"/>
                        </a:rPr>
                        <m:t>→</m:t>
                      </m:r>
                      <m:r>
                        <a:rPr lang="en-US" sz="3600" b="0" i="1" smtClean="0">
                          <a:latin typeface="Cambria Math"/>
                          <a:ea typeface="Cambria Math"/>
                        </a:rPr>
                        <m:t>0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50" name="Прямоугольник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283" y="5589240"/>
                <a:ext cx="1396536" cy="64633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2" name="Объект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5043625"/>
              </p:ext>
            </p:extLst>
          </p:nvPr>
        </p:nvGraphicFramePr>
        <p:xfrm>
          <a:off x="4932040" y="5228019"/>
          <a:ext cx="2880320" cy="13693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9" name="Формула" r:id="rId10" imgW="952500" imgH="457200" progId="Equation.3">
                  <p:embed/>
                </p:oleObj>
              </mc:Choice>
              <mc:Fallback>
                <p:oleObj name="Формула" r:id="rId10" imgW="9525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40" y="5228019"/>
                        <a:ext cx="2880320" cy="13693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6248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3" grpId="0"/>
      <p:bldP spid="45" grpId="0"/>
      <p:bldP spid="46" grpId="0"/>
      <p:bldP spid="49" grpId="0"/>
      <p:bldP spid="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6056762"/>
              </p:ext>
            </p:extLst>
          </p:nvPr>
        </p:nvGraphicFramePr>
        <p:xfrm>
          <a:off x="395983" y="1054399"/>
          <a:ext cx="4608512" cy="300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1" name="CorelDRAW" r:id="rId3" imgW="4119753" imgH="2689479" progId="CorelDRAW.Graphic.12">
                  <p:embed/>
                </p:oleObj>
              </mc:Choice>
              <mc:Fallback>
                <p:oleObj name="CorelDRAW" r:id="rId3" imgW="4119753" imgH="2689479" progId="CorelDRAW.Graphic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983" y="1054399"/>
                        <a:ext cx="4608512" cy="300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Прямая со стрелкой 8"/>
          <p:cNvCxnSpPr>
            <a:cxnSpLocks noChangeShapeType="1"/>
          </p:cNvCxnSpPr>
          <p:nvPr/>
        </p:nvCxnSpPr>
        <p:spPr bwMode="auto">
          <a:xfrm rot="5400000" flipH="1" flipV="1">
            <a:off x="-1497111" y="2153743"/>
            <a:ext cx="3786188" cy="0"/>
          </a:xfrm>
          <a:prstGeom prst="straightConnector1">
            <a:avLst/>
          </a:prstGeom>
          <a:noFill/>
          <a:ln w="22225" algn="ctr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Прямая со стрелкой 9"/>
          <p:cNvCxnSpPr>
            <a:cxnSpLocks noChangeShapeType="1"/>
          </p:cNvCxnSpPr>
          <p:nvPr/>
        </p:nvCxnSpPr>
        <p:spPr bwMode="auto">
          <a:xfrm flipV="1">
            <a:off x="395983" y="4037312"/>
            <a:ext cx="5140325" cy="6350"/>
          </a:xfrm>
          <a:prstGeom prst="straightConnector1">
            <a:avLst/>
          </a:prstGeom>
          <a:noFill/>
          <a:ln w="22225" algn="ctr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Блок-схема: узел 10"/>
          <p:cNvSpPr/>
          <p:nvPr/>
        </p:nvSpPr>
        <p:spPr>
          <a:xfrm>
            <a:off x="3924995" y="1049637"/>
            <a:ext cx="88900" cy="90487"/>
          </a:xfrm>
          <a:prstGeom prst="flowChartConnector">
            <a:avLst/>
          </a:prstGeom>
          <a:solidFill>
            <a:schemeClr val="tx1"/>
          </a:solidFill>
          <a:ln w="0" cap="rnd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12" name="Блок-схема: узел 11"/>
          <p:cNvSpPr/>
          <p:nvPr/>
        </p:nvSpPr>
        <p:spPr>
          <a:xfrm>
            <a:off x="340420" y="1505249"/>
            <a:ext cx="90488" cy="90488"/>
          </a:xfrm>
          <a:prstGeom prst="flowChartConnector">
            <a:avLst/>
          </a:prstGeom>
          <a:solidFill>
            <a:schemeClr val="tx1"/>
          </a:solidFill>
          <a:ln w="0" cap="rnd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13" name="Блок-схема: узел 12"/>
          <p:cNvSpPr/>
          <p:nvPr/>
        </p:nvSpPr>
        <p:spPr>
          <a:xfrm>
            <a:off x="4914008" y="3978574"/>
            <a:ext cx="90487" cy="90488"/>
          </a:xfrm>
          <a:prstGeom prst="flowChartConnector">
            <a:avLst/>
          </a:prstGeom>
          <a:solidFill>
            <a:schemeClr val="tx1"/>
          </a:solidFill>
          <a:ln w="0" cap="rnd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14" name="Блок-схема: узел 13"/>
          <p:cNvSpPr/>
          <p:nvPr/>
        </p:nvSpPr>
        <p:spPr>
          <a:xfrm>
            <a:off x="4366711" y="1399407"/>
            <a:ext cx="90488" cy="90488"/>
          </a:xfrm>
          <a:prstGeom prst="flowChartConnector">
            <a:avLst/>
          </a:prstGeom>
          <a:solidFill>
            <a:schemeClr val="tx1"/>
          </a:solidFill>
          <a:ln w="0" cap="rnd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3708426" y="508696"/>
            <a:ext cx="68480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3200" i="1" dirty="0"/>
              <a:t>М</a:t>
            </a:r>
            <a:r>
              <a:rPr lang="ru-RU" sz="3200" i="1" baseline="-25000" dirty="0"/>
              <a:t>К</a:t>
            </a:r>
            <a:endParaRPr lang="ru-RU" sz="3200" i="1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4692109" y="1876699"/>
            <a:ext cx="67197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3200" i="1" dirty="0" err="1"/>
              <a:t>М</a:t>
            </a:r>
            <a:r>
              <a:rPr lang="ru-RU" sz="3200" baseline="-25000" dirty="0" err="1"/>
              <a:t>н</a:t>
            </a:r>
            <a:endParaRPr lang="ru-RU" sz="3200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5508663" y="3820915"/>
            <a:ext cx="12235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sz="2000" b="1" dirty="0">
                <a:sym typeface="Symbol" pitchFamily="18" charset="2"/>
              </a:rPr>
              <a:t> </a:t>
            </a:r>
            <a:r>
              <a:rPr lang="ru-RU" sz="2000" b="1" i="1" dirty="0">
                <a:sym typeface="Symbol" pitchFamily="18" charset="2"/>
              </a:rPr>
              <a:t>, </a:t>
            </a:r>
            <a:r>
              <a:rPr lang="ru-RU" sz="2000" b="1" i="1" dirty="0" smtClean="0">
                <a:sym typeface="Symbol" pitchFamily="18" charset="2"/>
              </a:rPr>
              <a:t>рад/с</a:t>
            </a:r>
            <a:endParaRPr lang="en-US" sz="2000" b="1" i="1" dirty="0">
              <a:sym typeface="Symbol" pitchFamily="18" charset="2"/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475656" y="991953"/>
            <a:ext cx="1227383" cy="452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10800" rIns="18000" bIns="10800">
            <a:spAutoFit/>
          </a:bodyPr>
          <a:lstStyle/>
          <a:p>
            <a:r>
              <a:rPr lang="en-US" sz="2800" i="1" dirty="0"/>
              <a:t>M</a:t>
            </a:r>
            <a:r>
              <a:rPr lang="ru-RU" sz="2800" i="1" baseline="-25000" dirty="0" err="1"/>
              <a:t>дв</a:t>
            </a:r>
            <a:r>
              <a:rPr lang="ru-RU" sz="2800" i="1" dirty="0"/>
              <a:t>=</a:t>
            </a:r>
            <a:r>
              <a:rPr lang="en-US" sz="2800" i="1" dirty="0"/>
              <a:t>f(</a:t>
            </a:r>
            <a:r>
              <a:rPr lang="en-US" sz="2800" i="1" dirty="0">
                <a:sym typeface="Symbol"/>
              </a:rPr>
              <a:t></a:t>
            </a:r>
            <a:r>
              <a:rPr lang="en-US" sz="2800" i="1" dirty="0"/>
              <a:t>)</a:t>
            </a:r>
            <a:endParaRPr lang="ru-RU" sz="1800" dirty="0">
              <a:latin typeface="Calibri" pitchFamily="34" charset="0"/>
            </a:endParaRPr>
          </a:p>
        </p:txBody>
      </p:sp>
      <p:sp>
        <p:nvSpPr>
          <p:cNvPr id="19" name="Rectangle 25"/>
          <p:cNvSpPr>
            <a:spLocks noChangeArrowheads="1"/>
          </p:cNvSpPr>
          <p:nvPr/>
        </p:nvSpPr>
        <p:spPr bwMode="auto">
          <a:xfrm>
            <a:off x="4931271" y="3964931"/>
            <a:ext cx="504825" cy="391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10800" rIns="18000" bIns="10800">
            <a:spAutoFit/>
          </a:bodyPr>
          <a:lstStyle/>
          <a:p>
            <a:r>
              <a:rPr lang="en-US" sz="2400" b="1" i="1" dirty="0" smtClean="0">
                <a:sym typeface="Symbol" pitchFamily="18" charset="2"/>
              </a:rPr>
              <a:t></a:t>
            </a:r>
            <a:r>
              <a:rPr lang="ru-RU" sz="2400" b="1" i="1" baseline="-25000" dirty="0">
                <a:sym typeface="Symbol" pitchFamily="18" charset="2"/>
              </a:rPr>
              <a:t>о</a:t>
            </a:r>
            <a:endParaRPr lang="ru-RU" sz="2400" b="1" i="1" baseline="-25000" dirty="0"/>
          </a:p>
        </p:txBody>
      </p:sp>
      <p:sp>
        <p:nvSpPr>
          <p:cNvPr id="20" name="Rectangle 26"/>
          <p:cNvSpPr>
            <a:spLocks noChangeArrowheads="1"/>
          </p:cNvSpPr>
          <p:nvPr/>
        </p:nvSpPr>
        <p:spPr bwMode="auto">
          <a:xfrm>
            <a:off x="4500513" y="3964931"/>
            <a:ext cx="503535" cy="391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000" tIns="10800" rIns="18000" bIns="10800">
            <a:spAutoFit/>
          </a:bodyPr>
          <a:lstStyle/>
          <a:p>
            <a:r>
              <a:rPr lang="en-US" sz="2400" b="1" i="1" dirty="0" smtClean="0">
                <a:sym typeface="Symbol" pitchFamily="18" charset="2"/>
              </a:rPr>
              <a:t></a:t>
            </a:r>
            <a:r>
              <a:rPr lang="ru-RU" sz="2400" b="1" i="1" baseline="-25000" dirty="0" smtClean="0"/>
              <a:t>н</a:t>
            </a:r>
            <a:endParaRPr lang="ru-RU" sz="2400" b="1" i="1" baseline="-25000" dirty="0"/>
          </a:p>
        </p:txBody>
      </p:sp>
      <p:sp>
        <p:nvSpPr>
          <p:cNvPr id="21" name="Rectangle 27"/>
          <p:cNvSpPr>
            <a:spLocks noChangeArrowheads="1"/>
          </p:cNvSpPr>
          <p:nvPr/>
        </p:nvSpPr>
        <p:spPr bwMode="auto">
          <a:xfrm>
            <a:off x="3779912" y="3964931"/>
            <a:ext cx="366570" cy="391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10800" rIns="18000" bIns="10800">
            <a:spAutoFit/>
          </a:bodyPr>
          <a:lstStyle/>
          <a:p>
            <a:r>
              <a:rPr lang="en-US" sz="2400" b="1" i="1" dirty="0" smtClean="0">
                <a:sym typeface="Symbol" pitchFamily="18" charset="2"/>
              </a:rPr>
              <a:t></a:t>
            </a:r>
            <a:r>
              <a:rPr lang="ru-RU" sz="2400" b="1" i="1" baseline="-25000" dirty="0" smtClean="0"/>
              <a:t>к</a:t>
            </a:r>
            <a:endParaRPr lang="ru-RU" sz="2400" b="1" i="1" baseline="-25000" dirty="0"/>
          </a:p>
        </p:txBody>
      </p:sp>
      <p:sp>
        <p:nvSpPr>
          <p:cNvPr id="22" name="Блок-схема: узел 59"/>
          <p:cNvSpPr/>
          <p:nvPr/>
        </p:nvSpPr>
        <p:spPr>
          <a:xfrm>
            <a:off x="3131840" y="1347756"/>
            <a:ext cx="88900" cy="90487"/>
          </a:xfrm>
          <a:prstGeom prst="flowChartConnector">
            <a:avLst/>
          </a:prstGeom>
          <a:solidFill>
            <a:schemeClr val="tx1"/>
          </a:solidFill>
          <a:ln w="0" cap="rnd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3" name="Rectangle 41"/>
          <p:cNvSpPr>
            <a:spLocks noChangeArrowheads="1"/>
          </p:cNvSpPr>
          <p:nvPr/>
        </p:nvSpPr>
        <p:spPr bwMode="auto">
          <a:xfrm>
            <a:off x="107504" y="3820915"/>
            <a:ext cx="227013" cy="391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10800" rIns="18000" bIns="10800">
            <a:spAutoFit/>
          </a:bodyPr>
          <a:lstStyle/>
          <a:p>
            <a:r>
              <a:rPr lang="ru-RU" sz="2400" b="1" i="1" dirty="0">
                <a:latin typeface="Cambria" pitchFamily="18" charset="0"/>
              </a:rPr>
              <a:t>0</a:t>
            </a:r>
          </a:p>
        </p:txBody>
      </p:sp>
      <p:sp>
        <p:nvSpPr>
          <p:cNvPr id="24" name="Блок-схема: узел 23"/>
          <p:cNvSpPr/>
          <p:nvPr/>
        </p:nvSpPr>
        <p:spPr>
          <a:xfrm>
            <a:off x="4657042" y="2191495"/>
            <a:ext cx="90488" cy="90488"/>
          </a:xfrm>
          <a:prstGeom prst="flowChartConnector">
            <a:avLst/>
          </a:prstGeom>
          <a:solidFill>
            <a:schemeClr val="tx1"/>
          </a:solidFill>
          <a:ln w="0" cap="rnd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3969445" y="1156619"/>
            <a:ext cx="0" cy="2891793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692109" y="2406944"/>
            <a:ext cx="0" cy="1616874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7"/>
          <p:cNvSpPr>
            <a:spLocks noChangeArrowheads="1"/>
          </p:cNvSpPr>
          <p:nvPr/>
        </p:nvSpPr>
        <p:spPr bwMode="auto">
          <a:xfrm>
            <a:off x="467544" y="1228627"/>
            <a:ext cx="211079" cy="391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10800" rIns="18000" bIns="10800">
            <a:spAutoFit/>
          </a:bodyPr>
          <a:lstStyle/>
          <a:p>
            <a:r>
              <a:rPr lang="en-US" sz="2400" b="1" i="1" dirty="0" smtClean="0">
                <a:latin typeface="Cambria" pitchFamily="18" charset="0"/>
                <a:sym typeface="Symbol" pitchFamily="18" charset="2"/>
              </a:rPr>
              <a:t>a</a:t>
            </a:r>
            <a:endParaRPr lang="ru-RU" sz="2400" b="1" i="1" baseline="-25000" dirty="0">
              <a:latin typeface="Cambria" pitchFamily="18" charset="0"/>
            </a:endParaRP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3131840" y="940595"/>
            <a:ext cx="211079" cy="391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10800" rIns="18000" bIns="10800">
            <a:spAutoFit/>
          </a:bodyPr>
          <a:lstStyle/>
          <a:p>
            <a:r>
              <a:rPr lang="en-US" sz="2400" b="1" i="1" dirty="0" smtClean="0">
                <a:latin typeface="Cambria" pitchFamily="18" charset="0"/>
                <a:sym typeface="Symbol" pitchFamily="18" charset="2"/>
              </a:rPr>
              <a:t>b</a:t>
            </a:r>
            <a:endParaRPr lang="ru-RU" sz="2400" b="1" i="1" baseline="-25000" dirty="0">
              <a:latin typeface="Cambria" pitchFamily="18" charset="0"/>
            </a:endParaRPr>
          </a:p>
        </p:txBody>
      </p:sp>
      <p:sp>
        <p:nvSpPr>
          <p:cNvPr id="29" name="Rectangle 27"/>
          <p:cNvSpPr>
            <a:spLocks noChangeArrowheads="1"/>
          </p:cNvSpPr>
          <p:nvPr/>
        </p:nvSpPr>
        <p:spPr bwMode="auto">
          <a:xfrm>
            <a:off x="4427984" y="1012603"/>
            <a:ext cx="175813" cy="391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10800" rIns="18000" bIns="10800">
            <a:spAutoFit/>
          </a:bodyPr>
          <a:lstStyle/>
          <a:p>
            <a:r>
              <a:rPr lang="en-US" sz="2400" b="1" i="1" dirty="0" smtClean="0">
                <a:latin typeface="Cambria" pitchFamily="18" charset="0"/>
                <a:sym typeface="Symbol" pitchFamily="18" charset="2"/>
              </a:rPr>
              <a:t>c</a:t>
            </a:r>
            <a:endParaRPr lang="ru-RU" sz="2400" b="1" i="1" baseline="-25000" dirty="0">
              <a:latin typeface="Cambria" pitchFamily="18" charset="0"/>
            </a:endParaRP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5004048" y="3573788"/>
            <a:ext cx="211079" cy="391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10800" rIns="18000" bIns="10800">
            <a:spAutoFit/>
          </a:bodyPr>
          <a:lstStyle/>
          <a:p>
            <a:r>
              <a:rPr lang="en-US" sz="2400" b="1" i="1" dirty="0" smtClean="0">
                <a:latin typeface="Cambria" pitchFamily="18" charset="0"/>
                <a:sym typeface="Symbol" pitchFamily="18" charset="2"/>
              </a:rPr>
              <a:t>d</a:t>
            </a:r>
            <a:endParaRPr lang="ru-RU" sz="2400" b="1" i="1" baseline="-25000" dirty="0">
              <a:latin typeface="Cambria" pitchFamily="18" charset="0"/>
            </a:endParaRPr>
          </a:p>
        </p:txBody>
      </p:sp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3663156" y="3604891"/>
            <a:ext cx="260772" cy="391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10800" rIns="18000" bIns="10800">
            <a:spAutoFit/>
          </a:bodyPr>
          <a:lstStyle/>
          <a:p>
            <a:r>
              <a:rPr lang="en-US" sz="2400" b="1" i="1" dirty="0">
                <a:sym typeface="Symbol" pitchFamily="18" charset="2"/>
              </a:rPr>
              <a:t>s</a:t>
            </a:r>
            <a:r>
              <a:rPr lang="ru-RU" sz="2400" b="1" i="1" baseline="-25000" dirty="0" smtClean="0"/>
              <a:t>к</a:t>
            </a:r>
            <a:endParaRPr lang="ru-RU" sz="2400" b="1" i="1" baseline="-25000" dirty="0"/>
          </a:p>
        </p:txBody>
      </p:sp>
      <p:sp>
        <p:nvSpPr>
          <p:cNvPr id="32" name="Rectangle 27"/>
          <p:cNvSpPr>
            <a:spLocks noChangeArrowheads="1"/>
          </p:cNvSpPr>
          <p:nvPr/>
        </p:nvSpPr>
        <p:spPr bwMode="auto">
          <a:xfrm>
            <a:off x="4383236" y="3604891"/>
            <a:ext cx="260772" cy="391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10800" rIns="18000" bIns="10800">
            <a:spAutoFit/>
          </a:bodyPr>
          <a:lstStyle/>
          <a:p>
            <a:r>
              <a:rPr lang="en-US" sz="2400" b="1" i="1" dirty="0" smtClean="0">
                <a:sym typeface="Symbol" pitchFamily="18" charset="2"/>
              </a:rPr>
              <a:t>s</a:t>
            </a:r>
            <a:r>
              <a:rPr lang="ru-RU" sz="2400" b="1" i="1" baseline="-25000" dirty="0" smtClean="0"/>
              <a:t>н</a:t>
            </a:r>
            <a:endParaRPr lang="ru-RU" sz="2400" b="1" i="1" baseline="-25000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375299" y="4941168"/>
            <a:ext cx="36755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. Участок (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;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): 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>
            <a:spLocks noChangeArrowheads="1"/>
          </p:cNvSpPr>
          <p:nvPr/>
        </p:nvSpPr>
        <p:spPr bwMode="auto">
          <a:xfrm>
            <a:off x="573083" y="292739"/>
            <a:ext cx="12779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 b="1" i="1" dirty="0">
                <a:latin typeface="Calibri" pitchFamily="34" charset="0"/>
              </a:rPr>
              <a:t>М</a:t>
            </a:r>
            <a:r>
              <a:rPr lang="ru-RU" sz="2800" b="1" i="1" dirty="0"/>
              <a:t>, </a:t>
            </a:r>
            <a:r>
              <a:rPr lang="ru-RU" sz="2800" b="1" i="1" dirty="0" err="1"/>
              <a:t>Н.м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84119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17470"/>
            <a:ext cx="3816424" cy="6451890"/>
          </a:xfrm>
          <a:prstGeom prst="rect">
            <a:avLst/>
          </a:prstGeom>
        </p:spPr>
      </p:pic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9617290"/>
              </p:ext>
            </p:extLst>
          </p:nvPr>
        </p:nvGraphicFramePr>
        <p:xfrm>
          <a:off x="4572000" y="387350"/>
          <a:ext cx="4427538" cy="13570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4" name="Формула" r:id="rId4" imgW="1828800" imgH="571320" progId="Equation.3">
                  <p:embed/>
                </p:oleObj>
              </mc:Choice>
              <mc:Fallback>
                <p:oleObj name="Формула" r:id="rId4" imgW="1828800" imgH="571320" progId="Equation.3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87350"/>
                        <a:ext cx="4427538" cy="13570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754292" y="2132856"/>
            <a:ext cx="17700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| 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 |→ +∞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1652081"/>
              </p:ext>
            </p:extLst>
          </p:nvPr>
        </p:nvGraphicFramePr>
        <p:xfrm>
          <a:off x="5274250" y="2924944"/>
          <a:ext cx="3042166" cy="1282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5" name="Формула" r:id="rId6" imgW="1371600" imgH="571500" progId="Equation.3">
                  <p:embed/>
                </p:oleObj>
              </mc:Choice>
              <mc:Fallback>
                <p:oleObj name="Формула" r:id="rId6" imgW="1371600" imgH="5715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4250" y="2924944"/>
                        <a:ext cx="3042166" cy="12820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941474"/>
              </p:ext>
            </p:extLst>
          </p:nvPr>
        </p:nvGraphicFramePr>
        <p:xfrm>
          <a:off x="2123728" y="260648"/>
          <a:ext cx="4427538" cy="1357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97" name="Формула" r:id="rId3" imgW="1828800" imgH="571500" progId="Equation.3">
                  <p:embed/>
                </p:oleObj>
              </mc:Choice>
              <mc:Fallback>
                <p:oleObj name="Формула" r:id="rId3" imgW="1828800" imgH="571500" progId="Equation.3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260648"/>
                        <a:ext cx="4427538" cy="1357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9376451"/>
              </p:ext>
            </p:extLst>
          </p:nvPr>
        </p:nvGraphicFramePr>
        <p:xfrm>
          <a:off x="755576" y="2060848"/>
          <a:ext cx="2732410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98" name="Формула" r:id="rId5" imgW="914400" imgH="431800" progId="Equation.3">
                  <p:embed/>
                </p:oleObj>
              </mc:Choice>
              <mc:Fallback>
                <p:oleObj name="Формула" r:id="rId5" imgW="914400" imgH="431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060848"/>
                        <a:ext cx="2732410" cy="12961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5905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5004048" y="1988841"/>
                <a:ext cx="3744416" cy="14497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𝑀</m:t>
                      </m:r>
                      <m:r>
                        <a:rPr lang="en-US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/>
                            </a:rPr>
                            <m:t>2</m:t>
                          </m:r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  <m:d>
                            <m:d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US" sz="3200" i="1" smtClean="0"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  <m:sSub>
                                <m:sSubPr>
                                  <m:ctrlPr>
                                    <a:rPr lang="ru-RU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f>
                            <m:f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3200" i="1">
                                  <a:latin typeface="Cambria Math"/>
                                </a:rPr>
                                <m:t>𝑠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ru-RU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3200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u-RU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3200" i="1">
                                  <a:latin typeface="Cambria Math"/>
                                </a:rPr>
                                <m:t>𝑠</m:t>
                              </m:r>
                            </m:den>
                          </m:f>
                          <m:r>
                            <a:rPr lang="en-US" sz="3200" i="1">
                              <a:latin typeface="Cambria Math"/>
                            </a:rPr>
                            <m:t>+2</m:t>
                          </m:r>
                          <m:r>
                            <a:rPr lang="en-US" sz="3200" i="1">
                              <a:latin typeface="Cambria Math"/>
                            </a:rPr>
                            <m:t>𝛼</m:t>
                          </m:r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1988841"/>
                <a:ext cx="3744416" cy="144975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5748011"/>
              </p:ext>
            </p:extLst>
          </p:nvPr>
        </p:nvGraphicFramePr>
        <p:xfrm>
          <a:off x="1475656" y="4077072"/>
          <a:ext cx="6023202" cy="151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99" name="Формула" r:id="rId8" imgW="2209800" imgH="546100" progId="Equation.3">
                  <p:embed/>
                </p:oleObj>
              </mc:Choice>
              <mc:Fallback>
                <p:oleObj name="Формула" r:id="rId8" imgW="2209800" imgH="5461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4077072"/>
                        <a:ext cx="6023202" cy="15129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5048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251520" y="332656"/>
            <a:ext cx="8640960" cy="18002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chemeClr val="tx1"/>
                </a:solidFill>
                <a:latin typeface="Cambria" pitchFamily="18" charset="0"/>
              </a:rPr>
              <a:t>7. </a:t>
            </a:r>
            <a:r>
              <a:rPr lang="ru-RU" sz="3200" b="1" dirty="0">
                <a:solidFill>
                  <a:schemeClr val="tx1"/>
                </a:solidFill>
                <a:latin typeface="Cambria" pitchFamily="18" charset="0"/>
              </a:rPr>
              <a:t>Искусственные механические характеристики 3-фазного АД при изменении напряжения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251520" y="1988840"/>
                <a:ext cx="5847602" cy="14351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>
                          <a:latin typeface="Cambria Math"/>
                        </a:rPr>
                        <m:t>𝑀</m:t>
                      </m:r>
                      <m:r>
                        <a:rPr lang="ru-RU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3200" i="1">
                              <a:latin typeface="Cambria Math"/>
                            </a:rPr>
                            <m:t>𝑚</m:t>
                          </m:r>
                          <m:sSubSup>
                            <m:sSubSup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ru-RU" sz="3200" i="1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  <m:sSubSup>
                            <m:sSubSup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ru-RU" sz="3200" i="1">
                                  <a:latin typeface="Cambria Math"/>
                                </a:rPr>
                                <m:t>′</m:t>
                              </m:r>
                            </m:sup>
                          </m:sSubSup>
                          <m:r>
                            <a:rPr lang="ru-RU" sz="3200" i="1">
                              <a:latin typeface="Cambria Math"/>
                            </a:rPr>
                            <m:t>𝑠</m:t>
                          </m:r>
                        </m:num>
                        <m:den>
                          <m:r>
                            <a:rPr lang="ru-RU" sz="3200" i="1">
                              <a:latin typeface="Cambria Math"/>
                            </a:rPr>
                            <m:t>2</m:t>
                          </m:r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ru-RU" sz="3200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3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ru-RU" sz="32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ru-RU" sz="32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ru-RU" sz="3200" i="1">
                                              <a:latin typeface="Cambria Math"/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ru-RU" sz="3200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ru-RU" sz="3200" i="1">
                                          <a:latin typeface="Cambria Math"/>
                                        </a:rPr>
                                        <m:t>𝑠</m:t>
                                      </m:r>
                                      <m:r>
                                        <a:rPr lang="ru-RU" sz="3200" i="1">
                                          <a:latin typeface="Cambria Math"/>
                                        </a:rPr>
                                        <m:t>+</m:t>
                                      </m:r>
                                      <m:sSubSup>
                                        <m:sSubSupPr>
                                          <m:ctrlPr>
                                            <a:rPr lang="ru-RU" sz="3200" i="1">
                                              <a:latin typeface="Cambria Math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ru-RU" sz="3200" i="1">
                                              <a:latin typeface="Cambria Math"/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ru-RU" sz="32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b>
                                        <m:sup>
                                          <m:r>
                                            <a:rPr lang="ru-RU" sz="3200" i="1">
                                              <a:latin typeface="Cambria Math"/>
                                            </a:rPr>
                                            <m:t>′</m:t>
                                          </m:r>
                                        </m:sup>
                                      </m:sSubSup>
                                    </m:e>
                                  </m:d>
                                </m:e>
                                <m:sup>
                                  <m:r>
                                    <a:rPr lang="ru-RU" sz="3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ru-RU" sz="3200" i="1">
                                  <a:latin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ru-RU" sz="32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ru-RU" sz="3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ru-RU" sz="3200" i="1"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  <m:sup>
                                  <m:r>
                                    <a:rPr lang="ru-RU" sz="3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  <m:sSup>
                                <m:sSupPr>
                                  <m:ctrlPr>
                                    <a:rPr lang="ru-RU" sz="3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ru-RU" sz="3200" i="1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p>
                                  <m:r>
                                    <a:rPr lang="ru-RU" sz="3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988840"/>
                <a:ext cx="5847602" cy="14351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6966486"/>
              </p:ext>
            </p:extLst>
          </p:nvPr>
        </p:nvGraphicFramePr>
        <p:xfrm>
          <a:off x="465515" y="3789040"/>
          <a:ext cx="4322509" cy="1584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1" name="Формула" r:id="rId4" imgW="2031840" imgH="736560" progId="Equation.3">
                  <p:embed/>
                </p:oleObj>
              </mc:Choice>
              <mc:Fallback>
                <p:oleObj name="Формула" r:id="rId4" imgW="2031840" imgH="736560" progId="Equation.3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515" y="3789040"/>
                        <a:ext cx="4322509" cy="15841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395536" y="5661248"/>
                <a:ext cx="2160240" cy="6269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/>
                        <m:t>𝑀</m:t>
                      </m:r>
                      <m:r>
                        <a:rPr lang="ru-RU" sz="3200" b="0" i="1"/>
                        <m:t>=</m:t>
                      </m:r>
                      <m:r>
                        <a:rPr lang="ru-RU" sz="3200" b="0" i="1"/>
                        <m:t>𝑘</m:t>
                      </m:r>
                      <m:sSubSup>
                        <m:sSubSupPr>
                          <m:ctrlPr>
                            <a:rPr lang="ru-RU" sz="3200" i="1"/>
                          </m:ctrlPr>
                        </m:sSubSupPr>
                        <m:e>
                          <m:r>
                            <a:rPr lang="ru-RU" sz="3200" b="0" i="1"/>
                            <m:t>𝑈</m:t>
                          </m:r>
                        </m:e>
                        <m:sub>
                          <m:r>
                            <a:rPr lang="ru-RU" sz="3200" b="0" i="1"/>
                            <m:t>1</m:t>
                          </m:r>
                        </m:sub>
                        <m:sup>
                          <m:r>
                            <a:rPr lang="ru-RU" sz="3200" b="0" i="1"/>
                            <m:t>2</m:t>
                          </m:r>
                        </m:sup>
                      </m:sSubSup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5661248"/>
                <a:ext cx="2160240" cy="62696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5292080" y="4794095"/>
                <a:ext cx="2334165" cy="13712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6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2600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ru-RU" sz="260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ru-RU" sz="2600" i="1">
                              <a:latin typeface="Cambria Math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ru-RU" sz="26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ru-RU" sz="26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ru-RU" sz="2600" i="1">
                                  <a:latin typeface="Cambria Math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ru-RU" sz="2600" i="1">
                                  <a:latin typeface="Cambria Math"/>
                                </a:rPr>
                                <m:t>′</m:t>
                              </m:r>
                            </m:sup>
                          </m:sSubSup>
                        </m:num>
                        <m:den>
                          <m:rad>
                            <m:radPr>
                              <m:degHide m:val="on"/>
                              <m:ctrlPr>
                                <a:rPr lang="ru-RU" sz="2600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bSup>
                                <m:sSubSupPr>
                                  <m:ctrlPr>
                                    <a:rPr lang="ru-RU" sz="26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ru-RU" sz="2600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ru-RU" sz="26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ru-RU" sz="26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ru-RU" sz="2600" i="1">
                                  <a:latin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ru-RU" sz="26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ru-RU" sz="26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ru-RU" sz="2600" i="1"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  <m:sup>
                                  <m:r>
                                    <a:rPr lang="ru-RU" sz="26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rad>
                        </m:den>
                      </m:f>
                    </m:oMath>
                  </m:oMathPara>
                </a14:m>
                <a:endParaRPr lang="ru-RU" sz="2600" dirty="0"/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4794095"/>
                <a:ext cx="2334165" cy="137120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3079232" y="5713388"/>
                <a:ext cx="2284856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i="1" smtClean="0"/>
                          </m:ctrlPr>
                        </m:sSubPr>
                        <m:e>
                          <m:r>
                            <a:rPr lang="ru-RU" sz="3200" i="1"/>
                            <m:t>𝑀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ru-RU" sz="3200" i="1"/>
                        <m:t>=</m:t>
                      </m:r>
                      <m:sSub>
                        <m:sSubPr>
                          <m:ctrlPr>
                            <a:rPr lang="ru-RU" sz="3200" i="1"/>
                          </m:ctrlPr>
                        </m:sSubPr>
                        <m:e>
                          <m:r>
                            <a:rPr lang="ru-RU" sz="3200" i="1"/>
                            <m:t>𝑀</m:t>
                          </m:r>
                        </m:e>
                        <m:sub>
                          <m:r>
                            <a:rPr lang="ru-RU" sz="3200" i="1"/>
                            <m:t>𝑒</m:t>
                          </m:r>
                        </m:sub>
                      </m:sSub>
                      <m:sSup>
                        <m:sSupPr>
                          <m:ctrlPr>
                            <a:rPr lang="ru-RU" sz="3200" i="1"/>
                          </m:ctrlPr>
                        </m:sSupPr>
                        <m:e>
                          <m:r>
                            <a:rPr lang="ru-RU" sz="3200" i="1"/>
                            <m:t>𝑢</m:t>
                          </m:r>
                        </m:e>
                        <m:sup>
                          <m:r>
                            <a:rPr lang="ru-RU" sz="3200" i="1"/>
                            <m:t>2</m:t>
                          </m:r>
                        </m:sup>
                      </m:sSup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9232" y="5713388"/>
                <a:ext cx="2284856" cy="5959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04664"/>
            <a:ext cx="18990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/>
              <a:t>1 </a:t>
            </a:r>
            <a:r>
              <a:rPr lang="ru-RU" sz="3200" b="1" i="1" dirty="0" smtClean="0"/>
              <a:t>точка</a:t>
            </a:r>
            <a:r>
              <a:rPr lang="ru-RU" sz="3200" b="1" i="1" dirty="0"/>
              <a:t>:</a:t>
            </a:r>
            <a:endParaRPr lang="ru-RU" sz="3200" b="1" i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539552" y="1196752"/>
                <a:ext cx="142898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/>
                        <m:t>𝑴</m:t>
                      </m:r>
                      <m:r>
                        <a:rPr lang="ru-RU" sz="3200" b="1" i="1"/>
                        <m:t>=</m:t>
                      </m:r>
                      <m:r>
                        <a:rPr lang="ru-RU" sz="3200" b="1" i="1"/>
                        <m:t>𝟎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196752"/>
                <a:ext cx="1428981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2885947" y="1196751"/>
                <a:ext cx="166244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/>
                        <m:t>𝝎</m:t>
                      </m:r>
                      <m:r>
                        <a:rPr lang="ru-RU" sz="3200" b="1" i="1"/>
                        <m:t>=</m:t>
                      </m:r>
                      <m:sSub>
                        <m:sSubPr>
                          <m:ctrlPr>
                            <a:rPr lang="ru-RU" sz="3200" b="1" i="1"/>
                          </m:ctrlPr>
                        </m:sSubPr>
                        <m:e>
                          <m:r>
                            <a:rPr lang="ru-RU" sz="3200" b="1" i="1"/>
                            <m:t>𝝎</m:t>
                          </m:r>
                        </m:e>
                        <m:sub>
                          <m:r>
                            <a:rPr lang="ru-RU" sz="3200" b="1" i="1"/>
                            <m:t>𝟎</m:t>
                          </m:r>
                        </m:sub>
                      </m:sSub>
                    </m:oMath>
                  </m:oMathPara>
                </a14:m>
                <a:endParaRPr lang="ru-RU" sz="3200" b="1" dirty="0"/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5947" y="1196751"/>
                <a:ext cx="1662443" cy="5847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8138478"/>
              </p:ext>
            </p:extLst>
          </p:nvPr>
        </p:nvGraphicFramePr>
        <p:xfrm>
          <a:off x="5292080" y="836712"/>
          <a:ext cx="2144369" cy="144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1" name="Формула" r:id="rId5" imgW="622030" imgH="418918" progId="Equation.3">
                  <p:embed/>
                </p:oleObj>
              </mc:Choice>
              <mc:Fallback>
                <p:oleObj name="Формула" r:id="rId5" imgW="622030" imgH="418918" progId="Equation.3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836712"/>
                        <a:ext cx="2144369" cy="14401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67544" y="2060848"/>
            <a:ext cx="18990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/>
              <a:t>2 точка</a:t>
            </a:r>
            <a:r>
              <a:rPr lang="ru-RU" sz="3200" b="1" i="1" dirty="0"/>
              <a:t>:</a:t>
            </a:r>
            <a:endParaRPr lang="ru-RU" sz="3200" b="1" i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467544" y="2996952"/>
                <a:ext cx="175862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/>
                        <m:t>𝑴</m:t>
                      </m:r>
                      <m:r>
                        <a:rPr lang="ru-RU" sz="3200" b="1" i="1" smtClean="0"/>
                        <m:t>=</m:t>
                      </m:r>
                      <m:sSub>
                        <m:sSubPr>
                          <m:ctrlPr>
                            <a:rPr lang="ru-RU" sz="32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/>
                            </a:rPr>
                            <m:t>𝑴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/>
                            </a:rPr>
                            <m:t>𝒌</m:t>
                          </m:r>
                        </m:sub>
                      </m:sSub>
                    </m:oMath>
                  </m:oMathPara>
                </a14:m>
                <a:endParaRPr lang="ru-RU" sz="3200" b="1" dirty="0"/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996952"/>
                <a:ext cx="1758623" cy="5847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Прямоугольник 7"/>
              <p:cNvSpPr/>
              <p:nvPr/>
            </p:nvSpPr>
            <p:spPr>
              <a:xfrm>
                <a:off x="2813939" y="2988241"/>
                <a:ext cx="1665648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/>
                        <m:t>𝝎</m:t>
                      </m:r>
                      <m:r>
                        <a:rPr lang="ru-RU" sz="3200" b="1" i="1" smtClean="0"/>
                        <m:t>=</m:t>
                      </m:r>
                      <m:sSub>
                        <m:sSubPr>
                          <m:ctrlPr>
                            <a:rPr lang="ru-RU" sz="3200" b="1" i="1"/>
                          </m:ctrlPr>
                        </m:sSubPr>
                        <m:e>
                          <m:r>
                            <a:rPr lang="ru-RU" sz="3200" b="1" i="1"/>
                            <m:t>𝝎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/>
                            </a:rPr>
                            <m:t>𝒌</m:t>
                          </m:r>
                        </m:sub>
                      </m:sSub>
                    </m:oMath>
                  </m:oMathPara>
                </a14:m>
                <a:endParaRPr lang="ru-RU" sz="3200" b="1" dirty="0"/>
              </a:p>
            </p:txBody>
          </p:sp>
        </mc:Choice>
        <mc:Fallback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3939" y="2988241"/>
                <a:ext cx="1665648" cy="58477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Прямоугольник 9"/>
              <p:cNvSpPr/>
              <p:nvPr/>
            </p:nvSpPr>
            <p:spPr>
              <a:xfrm>
                <a:off x="5292080" y="2564904"/>
                <a:ext cx="2334165" cy="13712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6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2600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ru-RU" sz="260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ru-RU" sz="2600" i="1">
                              <a:latin typeface="Cambria Math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ru-RU" sz="26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ru-RU" sz="26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ru-RU" sz="2600" i="1">
                                  <a:latin typeface="Cambria Math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ru-RU" sz="2600" i="1">
                                  <a:latin typeface="Cambria Math"/>
                                </a:rPr>
                                <m:t>′</m:t>
                              </m:r>
                            </m:sup>
                          </m:sSubSup>
                        </m:num>
                        <m:den>
                          <m:rad>
                            <m:radPr>
                              <m:degHide m:val="on"/>
                              <m:ctrlPr>
                                <a:rPr lang="ru-RU" sz="2600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bSup>
                                <m:sSubSupPr>
                                  <m:ctrlPr>
                                    <a:rPr lang="ru-RU" sz="26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ru-RU" sz="2600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ru-RU" sz="26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ru-RU" sz="26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ru-RU" sz="2600" i="1">
                                  <a:latin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ru-RU" sz="26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ru-RU" sz="26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ru-RU" sz="2600" i="1"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  <m:sup>
                                  <m:r>
                                    <a:rPr lang="ru-RU" sz="26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rad>
                        </m:den>
                      </m:f>
                    </m:oMath>
                  </m:oMathPara>
                </a14:m>
                <a:endParaRPr lang="ru-RU" sz="2600" dirty="0"/>
              </a:p>
            </p:txBody>
          </p:sp>
        </mc:Choice>
        <mc:Fallback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2564904"/>
                <a:ext cx="2334165" cy="137120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Прямоугольник 10"/>
              <p:cNvSpPr/>
              <p:nvPr/>
            </p:nvSpPr>
            <p:spPr>
              <a:xfrm>
                <a:off x="5292080" y="4437112"/>
                <a:ext cx="329314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3200" b="0" i="1">
                              <a:latin typeface="Cambria Math"/>
                            </a:rPr>
                            <m:t>𝜔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ru-RU" sz="3200" b="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ru-RU" sz="3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3200" b="0" i="1">
                              <a:latin typeface="Cambria Math"/>
                            </a:rPr>
                            <m:t>𝜔</m:t>
                          </m:r>
                        </m:e>
                        <m:sub>
                          <m:r>
                            <a:rPr lang="ru-RU" sz="3200" b="0" i="1">
                              <a:latin typeface="Cambria Math"/>
                            </a:rPr>
                            <m:t>о</m:t>
                          </m:r>
                        </m:sub>
                      </m:sSub>
                      <m:r>
                        <a:rPr lang="ru-RU" sz="3200" b="0" i="1">
                          <a:latin typeface="Cambria Math"/>
                        </a:rPr>
                        <m:t>·(1−</m:t>
                      </m:r>
                      <m:sSub>
                        <m:sSubPr>
                          <m:ctrlPr>
                            <a:rPr lang="ru-RU" sz="3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3200" b="0" i="1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ru-RU" sz="3200" b="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4437112"/>
                <a:ext cx="3293145" cy="58477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8829202"/>
              </p:ext>
            </p:extLst>
          </p:nvPr>
        </p:nvGraphicFramePr>
        <p:xfrm>
          <a:off x="537523" y="3933056"/>
          <a:ext cx="4322509" cy="1584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2" name="Формула" r:id="rId11" imgW="2031840" imgH="736560" progId="Equation.3">
                  <p:embed/>
                </p:oleObj>
              </mc:Choice>
              <mc:Fallback>
                <p:oleObj name="Формула" r:id="rId11" imgW="2031840" imgH="736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523" y="3933056"/>
                        <a:ext cx="4322509" cy="15841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3" name="Прямоугольник 12"/>
              <p:cNvSpPr/>
              <p:nvPr/>
            </p:nvSpPr>
            <p:spPr>
              <a:xfrm>
                <a:off x="467544" y="5805263"/>
                <a:ext cx="2160240" cy="6269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/>
                        <m:t>𝑀</m:t>
                      </m:r>
                      <m:r>
                        <a:rPr lang="ru-RU" sz="3200" b="0" i="1"/>
                        <m:t>=</m:t>
                      </m:r>
                      <m:r>
                        <a:rPr lang="ru-RU" sz="3200" b="0" i="1"/>
                        <m:t>𝑘</m:t>
                      </m:r>
                      <m:sSubSup>
                        <m:sSubSupPr>
                          <m:ctrlPr>
                            <a:rPr lang="ru-RU" sz="3200" i="1"/>
                          </m:ctrlPr>
                        </m:sSubSupPr>
                        <m:e>
                          <m:r>
                            <a:rPr lang="ru-RU" sz="3200" b="0" i="1"/>
                            <m:t>𝑈</m:t>
                          </m:r>
                        </m:e>
                        <m:sub>
                          <m:r>
                            <a:rPr lang="ru-RU" sz="3200" b="0" i="1"/>
                            <m:t>1</m:t>
                          </m:r>
                        </m:sub>
                        <m:sup>
                          <m:r>
                            <a:rPr lang="ru-RU" sz="3200" b="0" i="1"/>
                            <m:t>2</m:t>
                          </m:r>
                        </m:sup>
                      </m:sSubSup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805263"/>
                <a:ext cx="2160240" cy="62696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Прямоугольник 13"/>
              <p:cNvSpPr/>
              <p:nvPr/>
            </p:nvSpPr>
            <p:spPr>
              <a:xfrm>
                <a:off x="3131840" y="5836299"/>
                <a:ext cx="2284856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i="1" smtClean="0"/>
                          </m:ctrlPr>
                        </m:sSubPr>
                        <m:e>
                          <m:r>
                            <a:rPr lang="ru-RU" sz="3200" i="1"/>
                            <m:t>𝑀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ru-RU" sz="3200" i="1"/>
                        <m:t>=</m:t>
                      </m:r>
                      <m:sSub>
                        <m:sSubPr>
                          <m:ctrlPr>
                            <a:rPr lang="ru-RU" sz="3200" i="1"/>
                          </m:ctrlPr>
                        </m:sSubPr>
                        <m:e>
                          <m:r>
                            <a:rPr lang="ru-RU" sz="3200" i="1"/>
                            <m:t>𝑀</m:t>
                          </m:r>
                        </m:e>
                        <m:sub>
                          <m:r>
                            <a:rPr lang="ru-RU" sz="3200" i="1"/>
                            <m:t>𝑒</m:t>
                          </m:r>
                        </m:sub>
                      </m:sSub>
                      <m:sSup>
                        <m:sSupPr>
                          <m:ctrlPr>
                            <a:rPr lang="ru-RU" sz="3200" i="1"/>
                          </m:ctrlPr>
                        </m:sSupPr>
                        <m:e>
                          <m:r>
                            <a:rPr lang="ru-RU" sz="3200" i="1"/>
                            <m:t>𝑢</m:t>
                          </m:r>
                        </m:e>
                        <m:sup>
                          <m:r>
                            <a:rPr lang="ru-RU" sz="3200" i="1"/>
                            <m:t>2</m:t>
                          </m:r>
                        </m:sup>
                      </m:sSup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5836299"/>
                <a:ext cx="2284856" cy="5959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927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3888206"/>
              </p:ext>
            </p:extLst>
          </p:nvPr>
        </p:nvGraphicFramePr>
        <p:xfrm>
          <a:off x="1908151" y="1423469"/>
          <a:ext cx="4608512" cy="300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6" name="CorelDRAW" r:id="rId3" imgW="4119753" imgH="2689479" progId="CorelDraw.Graphic.12">
                  <p:embed/>
                </p:oleObj>
              </mc:Choice>
              <mc:Fallback>
                <p:oleObj name="CorelDRAW" r:id="rId3" imgW="4119753" imgH="2689479" progId="CorelDraw.Graphic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51" y="1423469"/>
                        <a:ext cx="4608512" cy="300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Прямая со стрелкой 8"/>
          <p:cNvCxnSpPr>
            <a:cxnSpLocks noChangeShapeType="1"/>
          </p:cNvCxnSpPr>
          <p:nvPr/>
        </p:nvCxnSpPr>
        <p:spPr bwMode="auto">
          <a:xfrm rot="5400000" flipH="1" flipV="1">
            <a:off x="15057" y="2522813"/>
            <a:ext cx="3786188" cy="0"/>
          </a:xfrm>
          <a:prstGeom prst="straightConnector1">
            <a:avLst/>
          </a:prstGeom>
          <a:noFill/>
          <a:ln w="22225" algn="ctr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Прямая со стрелкой 9"/>
          <p:cNvCxnSpPr>
            <a:cxnSpLocks noChangeShapeType="1"/>
          </p:cNvCxnSpPr>
          <p:nvPr/>
        </p:nvCxnSpPr>
        <p:spPr bwMode="auto">
          <a:xfrm flipV="1">
            <a:off x="1908151" y="4406382"/>
            <a:ext cx="5140325" cy="6350"/>
          </a:xfrm>
          <a:prstGeom prst="straightConnector1">
            <a:avLst/>
          </a:prstGeom>
          <a:noFill/>
          <a:ln w="22225" algn="ctr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Блок-схема: узел 10"/>
          <p:cNvSpPr/>
          <p:nvPr/>
        </p:nvSpPr>
        <p:spPr>
          <a:xfrm>
            <a:off x="5437163" y="1418707"/>
            <a:ext cx="88900" cy="90487"/>
          </a:xfrm>
          <a:prstGeom prst="flowChartConnector">
            <a:avLst/>
          </a:prstGeom>
          <a:solidFill>
            <a:schemeClr val="tx1"/>
          </a:solidFill>
          <a:ln w="0" cap="rnd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13" name="Блок-схема: узел 12"/>
          <p:cNvSpPr/>
          <p:nvPr/>
        </p:nvSpPr>
        <p:spPr>
          <a:xfrm>
            <a:off x="6426176" y="4347644"/>
            <a:ext cx="90487" cy="90488"/>
          </a:xfrm>
          <a:prstGeom prst="flowChartConnector">
            <a:avLst/>
          </a:prstGeom>
          <a:solidFill>
            <a:schemeClr val="tx1"/>
          </a:solidFill>
          <a:ln w="0" cap="rnd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5220594" y="877766"/>
            <a:ext cx="68480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3200" i="1" dirty="0"/>
              <a:t>М</a:t>
            </a:r>
            <a:r>
              <a:rPr lang="ru-RU" sz="3200" i="1" baseline="-25000" dirty="0"/>
              <a:t>К</a:t>
            </a:r>
            <a:endParaRPr lang="ru-RU" sz="3200" i="1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4211960" y="1205782"/>
            <a:ext cx="59022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i="1" dirty="0" smtClean="0"/>
              <a:t>U</a:t>
            </a:r>
            <a:r>
              <a:rPr lang="ru-RU" sz="3200" baseline="-25000" dirty="0" smtClean="0"/>
              <a:t>н</a:t>
            </a:r>
            <a:endParaRPr lang="ru-RU" sz="3200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7020831" y="4189985"/>
            <a:ext cx="12235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sz="2000" b="1" dirty="0">
                <a:sym typeface="Symbol" pitchFamily="18" charset="2"/>
              </a:rPr>
              <a:t> </a:t>
            </a:r>
            <a:r>
              <a:rPr lang="ru-RU" sz="2000" b="1" i="1" dirty="0">
                <a:sym typeface="Symbol" pitchFamily="18" charset="2"/>
              </a:rPr>
              <a:t>, </a:t>
            </a:r>
            <a:r>
              <a:rPr lang="ru-RU" sz="2000" b="1" i="1" dirty="0" smtClean="0">
                <a:sym typeface="Symbol" pitchFamily="18" charset="2"/>
              </a:rPr>
              <a:t>рад/с</a:t>
            </a:r>
            <a:endParaRPr lang="en-US" sz="2000" b="1" i="1" dirty="0">
              <a:sym typeface="Symbol" pitchFamily="18" charset="2"/>
            </a:endParaRPr>
          </a:p>
        </p:txBody>
      </p:sp>
      <p:sp>
        <p:nvSpPr>
          <p:cNvPr id="19" name="Rectangle 25"/>
          <p:cNvSpPr>
            <a:spLocks noChangeArrowheads="1"/>
          </p:cNvSpPr>
          <p:nvPr/>
        </p:nvSpPr>
        <p:spPr bwMode="auto">
          <a:xfrm>
            <a:off x="6443439" y="4334001"/>
            <a:ext cx="504825" cy="391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10800" rIns="18000" bIns="10800">
            <a:spAutoFit/>
          </a:bodyPr>
          <a:lstStyle/>
          <a:p>
            <a:r>
              <a:rPr lang="en-US" sz="2400" b="1" i="1" dirty="0" smtClean="0">
                <a:sym typeface="Symbol" pitchFamily="18" charset="2"/>
              </a:rPr>
              <a:t></a:t>
            </a:r>
            <a:r>
              <a:rPr lang="ru-RU" sz="2400" b="1" i="1" baseline="-25000" dirty="0">
                <a:sym typeface="Symbol" pitchFamily="18" charset="2"/>
              </a:rPr>
              <a:t>о</a:t>
            </a:r>
            <a:endParaRPr lang="ru-RU" sz="2400" b="1" i="1" baseline="-25000" dirty="0"/>
          </a:p>
        </p:txBody>
      </p:sp>
      <p:sp>
        <p:nvSpPr>
          <p:cNvPr id="20" name="Rectangle 26"/>
          <p:cNvSpPr>
            <a:spLocks noChangeArrowheads="1"/>
          </p:cNvSpPr>
          <p:nvPr/>
        </p:nvSpPr>
        <p:spPr bwMode="auto">
          <a:xfrm>
            <a:off x="6012681" y="4334001"/>
            <a:ext cx="503535" cy="391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000" tIns="10800" rIns="18000" bIns="10800">
            <a:spAutoFit/>
          </a:bodyPr>
          <a:lstStyle/>
          <a:p>
            <a:r>
              <a:rPr lang="en-US" sz="2400" b="1" i="1" dirty="0" smtClean="0">
                <a:sym typeface="Symbol" pitchFamily="18" charset="2"/>
              </a:rPr>
              <a:t></a:t>
            </a:r>
            <a:r>
              <a:rPr lang="ru-RU" sz="2400" b="1" i="1" baseline="-25000" dirty="0" smtClean="0"/>
              <a:t>н</a:t>
            </a:r>
            <a:endParaRPr lang="ru-RU" sz="2400" b="1" i="1" baseline="-25000" dirty="0"/>
          </a:p>
        </p:txBody>
      </p:sp>
      <p:sp>
        <p:nvSpPr>
          <p:cNvPr id="21" name="Rectangle 27"/>
          <p:cNvSpPr>
            <a:spLocks noChangeArrowheads="1"/>
          </p:cNvSpPr>
          <p:nvPr/>
        </p:nvSpPr>
        <p:spPr bwMode="auto">
          <a:xfrm>
            <a:off x="5292080" y="4334001"/>
            <a:ext cx="366570" cy="391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10800" rIns="18000" bIns="10800">
            <a:spAutoFit/>
          </a:bodyPr>
          <a:lstStyle/>
          <a:p>
            <a:r>
              <a:rPr lang="en-US" sz="2400" b="1" i="1" dirty="0" smtClean="0">
                <a:sym typeface="Symbol" pitchFamily="18" charset="2"/>
              </a:rPr>
              <a:t></a:t>
            </a:r>
            <a:r>
              <a:rPr lang="ru-RU" sz="2400" b="1" i="1" baseline="-25000" dirty="0" smtClean="0"/>
              <a:t>к</a:t>
            </a:r>
            <a:endParaRPr lang="ru-RU" sz="2400" b="1" i="1" baseline="-25000" dirty="0"/>
          </a:p>
        </p:txBody>
      </p:sp>
      <p:sp>
        <p:nvSpPr>
          <p:cNvPr id="23" name="Rectangle 41"/>
          <p:cNvSpPr>
            <a:spLocks noChangeArrowheads="1"/>
          </p:cNvSpPr>
          <p:nvPr/>
        </p:nvSpPr>
        <p:spPr bwMode="auto">
          <a:xfrm>
            <a:off x="1619672" y="4189985"/>
            <a:ext cx="227013" cy="391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10800" rIns="18000" bIns="10800">
            <a:spAutoFit/>
          </a:bodyPr>
          <a:lstStyle/>
          <a:p>
            <a:r>
              <a:rPr lang="ru-RU" sz="2400" b="1" i="1" dirty="0">
                <a:latin typeface="Cambria" pitchFamily="18" charset="0"/>
              </a:rPr>
              <a:t>0</a:t>
            </a:r>
          </a:p>
        </p:txBody>
      </p:sp>
      <p:sp>
        <p:nvSpPr>
          <p:cNvPr id="24" name="Блок-схема: узел 23"/>
          <p:cNvSpPr/>
          <p:nvPr/>
        </p:nvSpPr>
        <p:spPr>
          <a:xfrm>
            <a:off x="6169210" y="2560565"/>
            <a:ext cx="90488" cy="90488"/>
          </a:xfrm>
          <a:prstGeom prst="flowChartConnector">
            <a:avLst/>
          </a:prstGeom>
          <a:solidFill>
            <a:schemeClr val="tx1"/>
          </a:solidFill>
          <a:ln w="0" cap="rnd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5481613" y="1525689"/>
            <a:ext cx="0" cy="2891793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6204277" y="2776014"/>
            <a:ext cx="0" cy="1616874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5175324" y="3973961"/>
            <a:ext cx="260772" cy="391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10800" rIns="18000" bIns="10800">
            <a:spAutoFit/>
          </a:bodyPr>
          <a:lstStyle/>
          <a:p>
            <a:r>
              <a:rPr lang="en-US" sz="2400" b="1" i="1" dirty="0">
                <a:sym typeface="Symbol" pitchFamily="18" charset="2"/>
              </a:rPr>
              <a:t>s</a:t>
            </a:r>
            <a:r>
              <a:rPr lang="ru-RU" sz="2400" b="1" i="1" baseline="-25000" dirty="0" smtClean="0"/>
              <a:t>к</a:t>
            </a:r>
            <a:endParaRPr lang="ru-RU" sz="2400" b="1" i="1" baseline="-25000" dirty="0"/>
          </a:p>
        </p:txBody>
      </p:sp>
      <p:sp>
        <p:nvSpPr>
          <p:cNvPr id="32" name="Rectangle 27"/>
          <p:cNvSpPr>
            <a:spLocks noChangeArrowheads="1"/>
          </p:cNvSpPr>
          <p:nvPr/>
        </p:nvSpPr>
        <p:spPr bwMode="auto">
          <a:xfrm>
            <a:off x="5895404" y="3973961"/>
            <a:ext cx="260772" cy="391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10800" rIns="18000" bIns="10800">
            <a:spAutoFit/>
          </a:bodyPr>
          <a:lstStyle/>
          <a:p>
            <a:r>
              <a:rPr lang="en-US" sz="2400" b="1" i="1" dirty="0" smtClean="0">
                <a:sym typeface="Symbol" pitchFamily="18" charset="2"/>
              </a:rPr>
              <a:t>s</a:t>
            </a:r>
            <a:r>
              <a:rPr lang="ru-RU" sz="2400" b="1" i="1" baseline="-25000" dirty="0" smtClean="0"/>
              <a:t>н</a:t>
            </a:r>
            <a:endParaRPr lang="ru-RU" sz="2400" b="1" i="1" baseline="-25000" dirty="0"/>
          </a:p>
        </p:txBody>
      </p:sp>
      <p:sp>
        <p:nvSpPr>
          <p:cNvPr id="33" name="Прямоугольник 32"/>
          <p:cNvSpPr>
            <a:spLocks noChangeArrowheads="1"/>
          </p:cNvSpPr>
          <p:nvPr/>
        </p:nvSpPr>
        <p:spPr bwMode="auto">
          <a:xfrm>
            <a:off x="2085251" y="661809"/>
            <a:ext cx="12779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 b="1" i="1" dirty="0">
                <a:latin typeface="Calibri" pitchFamily="34" charset="0"/>
              </a:rPr>
              <a:t>М</a:t>
            </a:r>
            <a:r>
              <a:rPr lang="ru-RU" sz="2800" b="1" i="1" dirty="0"/>
              <a:t>, </a:t>
            </a:r>
            <a:r>
              <a:rPr lang="ru-RU" sz="2800" b="1" i="1" dirty="0" err="1"/>
              <a:t>Н.м</a:t>
            </a:r>
            <a:endParaRPr lang="ru-RU" sz="2800" b="1" dirty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2004494"/>
              </p:ext>
            </p:extLst>
          </p:nvPr>
        </p:nvGraphicFramePr>
        <p:xfrm>
          <a:off x="1872865" y="2245769"/>
          <a:ext cx="4643798" cy="2192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7" name="CorelDRAW" r:id="rId5" imgW="3892680" imgH="2541240" progId="CorelDraw.Graphic.12">
                  <p:embed/>
                </p:oleObj>
              </mc:Choice>
              <mc:Fallback>
                <p:oleObj name="CorelDRAW" r:id="rId5" imgW="3892680" imgH="2541240" progId="CorelDraw.Graphic.12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2865" y="2245769"/>
                        <a:ext cx="4643798" cy="2192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906752"/>
              </p:ext>
            </p:extLst>
          </p:nvPr>
        </p:nvGraphicFramePr>
        <p:xfrm>
          <a:off x="1897832" y="2971584"/>
          <a:ext cx="4608512" cy="14712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8" name="CorelDRAW" r:id="rId6" imgW="3892680" imgH="2541240" progId="CorelDraw.Graphic.12">
                  <p:embed/>
                </p:oleObj>
              </mc:Choice>
              <mc:Fallback>
                <p:oleObj name="CorelDRAW" r:id="rId6" imgW="3892680" imgH="2541240" progId="CorelDraw.Graphic.12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7832" y="2971584"/>
                        <a:ext cx="4608512" cy="14712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Прямоугольник 35"/>
          <p:cNvSpPr>
            <a:spLocks noChangeArrowheads="1"/>
          </p:cNvSpPr>
          <p:nvPr/>
        </p:nvSpPr>
        <p:spPr bwMode="auto">
          <a:xfrm>
            <a:off x="4364360" y="1917151"/>
            <a:ext cx="55335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i="1" dirty="0" smtClean="0"/>
              <a:t>U</a:t>
            </a:r>
            <a:r>
              <a:rPr lang="en-US" sz="3200" baseline="-25000" dirty="0" smtClean="0"/>
              <a:t>1</a:t>
            </a:r>
            <a:endParaRPr lang="ru-RU" sz="3200" dirty="0"/>
          </a:p>
        </p:txBody>
      </p:sp>
      <p:sp>
        <p:nvSpPr>
          <p:cNvPr id="37" name="Прямоугольник 36"/>
          <p:cNvSpPr>
            <a:spLocks noChangeArrowheads="1"/>
          </p:cNvSpPr>
          <p:nvPr/>
        </p:nvSpPr>
        <p:spPr bwMode="auto">
          <a:xfrm>
            <a:off x="4485830" y="2565223"/>
            <a:ext cx="55335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i="1" dirty="0" smtClean="0"/>
              <a:t>U</a:t>
            </a:r>
            <a:r>
              <a:rPr lang="en-US" sz="3200" baseline="-25000" dirty="0" smtClean="0"/>
              <a:t>2</a:t>
            </a:r>
            <a:endParaRPr lang="ru-RU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Прямоугольник 37"/>
              <p:cNvSpPr/>
              <p:nvPr/>
            </p:nvSpPr>
            <p:spPr>
              <a:xfrm>
                <a:off x="3439272" y="5281340"/>
                <a:ext cx="2284856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i="1" smtClean="0"/>
                          </m:ctrlPr>
                        </m:sSubPr>
                        <m:e>
                          <m:r>
                            <a:rPr lang="ru-RU" sz="3200" i="1"/>
                            <m:t>𝑀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ru-RU" sz="3200" i="1"/>
                        <m:t>=</m:t>
                      </m:r>
                      <m:sSub>
                        <m:sSubPr>
                          <m:ctrlPr>
                            <a:rPr lang="ru-RU" sz="3200" i="1"/>
                          </m:ctrlPr>
                        </m:sSubPr>
                        <m:e>
                          <m:r>
                            <a:rPr lang="ru-RU" sz="3200" i="1"/>
                            <m:t>𝑀</m:t>
                          </m:r>
                        </m:e>
                        <m:sub>
                          <m:r>
                            <a:rPr lang="ru-RU" sz="3200" i="1"/>
                            <m:t>𝑒</m:t>
                          </m:r>
                        </m:sub>
                      </m:sSub>
                      <m:sSup>
                        <m:sSupPr>
                          <m:ctrlPr>
                            <a:rPr lang="ru-RU" sz="3200" i="1"/>
                          </m:ctrlPr>
                        </m:sSupPr>
                        <m:e>
                          <m:r>
                            <a:rPr lang="ru-RU" sz="3200" i="1"/>
                            <m:t>𝑢</m:t>
                          </m:r>
                        </m:e>
                        <m:sup>
                          <m:r>
                            <a:rPr lang="ru-RU" sz="3200" i="1"/>
                            <m:t>2</m:t>
                          </m:r>
                        </m:sup>
                      </m:sSup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9272" y="5281340"/>
                <a:ext cx="2284856" cy="5959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2744</TotalTime>
  <Words>577</Words>
  <Application>Microsoft Office PowerPoint</Application>
  <PresentationFormat>Экран (4:3)</PresentationFormat>
  <Paragraphs>80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Справедливость</vt:lpstr>
      <vt:lpstr>CorelDRAW</vt:lpstr>
      <vt:lpstr>Формула</vt:lpstr>
      <vt:lpstr>Асинхронный электродвигатель (Часть 2)</vt:lpstr>
      <vt:lpstr>6. Анализ механической характеристики 3-фазного АД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Voran &amp; C'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ДПТ с последовательным возбуждением</dc:title>
  <dc:creator>Admin</dc:creator>
  <cp:lastModifiedBy>Пользователь Windows</cp:lastModifiedBy>
  <cp:revision>152</cp:revision>
  <dcterms:created xsi:type="dcterms:W3CDTF">2012-09-26T05:42:36Z</dcterms:created>
  <dcterms:modified xsi:type="dcterms:W3CDTF">2017-03-17T20:26:51Z</dcterms:modified>
</cp:coreProperties>
</file>