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0" r:id="rId3"/>
    <p:sldId id="270" r:id="rId4"/>
    <p:sldId id="271" r:id="rId5"/>
    <p:sldId id="278" r:id="rId6"/>
    <p:sldId id="273" r:id="rId7"/>
    <p:sldId id="281" r:id="rId8"/>
    <p:sldId id="282" r:id="rId9"/>
    <p:sldId id="274" r:id="rId10"/>
    <p:sldId id="275" r:id="rId11"/>
    <p:sldId id="277" r:id="rId12"/>
    <p:sldId id="279" r:id="rId13"/>
    <p:sldId id="269" r:id="rId14"/>
    <p:sldId id="28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4978C-573B-4FC4-B976-052A7A5761A8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02BFD-74BB-4FD3-B7BB-1C488DA9D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139E6-F4E0-4545-9740-9CD67EB295E3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3F7A3-964C-4E99-8E11-18B8C83712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indent="428625" algn="just"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C7E795-0DED-4A7D-AF7F-6989230289E6}" type="slidenum">
              <a:rPr lang="ru-RU" smtClean="0">
                <a:cs typeface="Arial" charset="0"/>
              </a:rPr>
              <a:pPr/>
              <a:t>2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3F7A3-964C-4E99-8E11-18B8C837124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7872A5-169F-46BF-AB36-FA782AD165B7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872A5-169F-46BF-AB36-FA782AD165B7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872A5-169F-46BF-AB36-FA782AD165B7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872A5-169F-46BF-AB36-FA782AD165B7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872A5-169F-46BF-AB36-FA782AD165B7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872A5-169F-46BF-AB36-FA782AD165B7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872A5-169F-46BF-AB36-FA782AD165B7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872A5-169F-46BF-AB36-FA782AD165B7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872A5-169F-46BF-AB36-FA782AD165B7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77872A5-169F-46BF-AB36-FA782AD165B7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7872A5-169F-46BF-AB36-FA782AD165B7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7872A5-169F-46BF-AB36-FA782AD165B7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hangingPunct="0"/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Требования  к качеству и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безопасности сырого молока в ЕАЭС </a:t>
            </a:r>
            <a:br>
              <a:rPr lang="ru-RU" sz="2800" dirty="0" smtClean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Безопасность сырого молока при </a:t>
            </a:r>
            <a:r>
              <a:rPr lang="ru-RU" sz="3200" b="1" dirty="0" smtClean="0">
                <a:solidFill>
                  <a:schemeClr val="tx1"/>
                </a:solidFill>
              </a:rPr>
              <a:t>транспортировке и хранении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7848872" cy="4824536"/>
          </a:xfrm>
        </p:spPr>
        <p:txBody>
          <a:bodyPr>
            <a:normAutofit fontScale="92500"/>
          </a:bodyPr>
          <a:lstStyle/>
          <a:p>
            <a:r>
              <a:rPr lang="ru-RU" sz="2400" dirty="0" smtClean="0"/>
              <a:t>Максимальная температура транспортировки  молока  - </a:t>
            </a:r>
            <a:r>
              <a:rPr lang="ru-RU" sz="2400" b="1" dirty="0" smtClean="0"/>
              <a:t>10 </a:t>
            </a:r>
            <a:r>
              <a:rPr lang="ru-RU" sz="2400" b="1" dirty="0" err="1" smtClean="0"/>
              <a:t>ºС</a:t>
            </a:r>
            <a:r>
              <a:rPr lang="ru-RU" sz="2400" b="1" dirty="0" smtClean="0"/>
              <a:t> </a:t>
            </a:r>
          </a:p>
          <a:p>
            <a:r>
              <a:rPr lang="ru-RU" sz="2400" dirty="0" smtClean="0"/>
              <a:t>Транспортные средства должны </a:t>
            </a:r>
            <a:r>
              <a:rPr lang="ru-RU" sz="2400" b="1" dirty="0" smtClean="0"/>
              <a:t>обеспечивать поддержание температуры</a:t>
            </a:r>
          </a:p>
          <a:p>
            <a:r>
              <a:rPr lang="ru-RU" sz="2400" b="1" dirty="0" smtClean="0"/>
              <a:t>Хранение  сырого молока</a:t>
            </a:r>
            <a:r>
              <a:rPr lang="ru-RU" sz="2400" dirty="0" smtClean="0"/>
              <a:t>, сырого обезжиренного молока, сырых сливок ( в том числе подвергшихся предварительной термической обработке) </a:t>
            </a:r>
            <a:r>
              <a:rPr lang="ru-RU" sz="2400" b="1" dirty="0" smtClean="0"/>
              <a:t>до начала их переработки</a:t>
            </a:r>
            <a:r>
              <a:rPr lang="ru-RU" sz="2400" dirty="0" smtClean="0"/>
              <a:t>, осуществляется </a:t>
            </a:r>
            <a:r>
              <a:rPr lang="ru-RU" sz="2400" b="1" dirty="0" smtClean="0"/>
              <a:t>изготовителем продуктов переработки молока в отдельных маркированных емкостях при температуре</a:t>
            </a:r>
            <a:r>
              <a:rPr lang="ru-RU" sz="2400" dirty="0" smtClean="0"/>
              <a:t> </a:t>
            </a:r>
            <a:r>
              <a:rPr lang="en-US" sz="2400" dirty="0" smtClean="0"/>
              <a:t> (</a:t>
            </a:r>
            <a:r>
              <a:rPr lang="ru-RU" sz="2400" b="1" dirty="0" smtClean="0"/>
              <a:t>4 </a:t>
            </a:r>
            <a:r>
              <a:rPr lang="ru-RU" sz="2400" b="1" u="sng" dirty="0" smtClean="0"/>
              <a:t>+</a:t>
            </a:r>
            <a:r>
              <a:rPr lang="ru-RU" sz="2400" b="1" dirty="0" smtClean="0"/>
              <a:t> 2) </a:t>
            </a:r>
            <a:r>
              <a:rPr lang="ru-RU" sz="2400" b="1" dirty="0" err="1" smtClean="0"/>
              <a:t>ºС</a:t>
            </a:r>
            <a:r>
              <a:rPr lang="ru-RU" sz="2400" b="1" dirty="0" smtClean="0"/>
              <a:t> </a:t>
            </a:r>
          </a:p>
          <a:p>
            <a:r>
              <a:rPr lang="ru-RU" sz="2400" b="1" dirty="0" smtClean="0"/>
              <a:t>Утилизация несоответствующего требованиям ТРТС  сырого молока по ТРТС 021</a:t>
            </a:r>
          </a:p>
          <a:p>
            <a:endParaRPr lang="ru-RU" sz="2400" dirty="0"/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>
            <a:lum contrast="-24000"/>
          </a:blip>
          <a:srcRect/>
          <a:stretch>
            <a:fillRect/>
          </a:stretch>
        </p:blipFill>
        <p:spPr bwMode="auto">
          <a:xfrm>
            <a:off x="8215338" y="5715016"/>
            <a:ext cx="652456" cy="835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Сопроводительные документы на сырое молоко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8686800" cy="482799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Декларации</a:t>
            </a:r>
            <a:r>
              <a:rPr lang="ru-RU" dirty="0" smtClean="0"/>
              <a:t> на сырое молоко </a:t>
            </a:r>
            <a:r>
              <a:rPr lang="ru-RU" b="1" dirty="0" smtClean="0"/>
              <a:t>отменены</a:t>
            </a:r>
            <a:r>
              <a:rPr lang="ru-RU" dirty="0" smtClean="0"/>
              <a:t> с 01.01.2016 г.</a:t>
            </a:r>
          </a:p>
          <a:p>
            <a:r>
              <a:rPr lang="ru-RU" dirty="0" smtClean="0"/>
              <a:t>Обязательный и единственный документ – </a:t>
            </a:r>
            <a:r>
              <a:rPr lang="ru-RU" b="1" dirty="0" smtClean="0"/>
              <a:t>ветеринарное свидетельство (ветеринарная справка) </a:t>
            </a:r>
            <a:r>
              <a:rPr lang="ru-RU" dirty="0" smtClean="0"/>
              <a:t>Если за пределы государства ЕАЭС - сертификат</a:t>
            </a:r>
          </a:p>
          <a:p>
            <a:r>
              <a:rPr lang="ru-RU" dirty="0" smtClean="0"/>
              <a:t>Выдается УПОЛНОМОЧЕННЫМ ОРГАНОМ на основании контроля за соблюдением требований ТР ТС 021 и ТР ТС 033 к сырому молоку.</a:t>
            </a:r>
          </a:p>
          <a:p>
            <a:r>
              <a:rPr lang="ru-RU" b="1" dirty="0" smtClean="0"/>
              <a:t>Доказательная база </a:t>
            </a:r>
            <a:r>
              <a:rPr lang="ru-RU" b="1" dirty="0" err="1" smtClean="0"/>
              <a:t>вет</a:t>
            </a:r>
            <a:r>
              <a:rPr lang="ru-RU" b="1" dirty="0" smtClean="0"/>
              <a:t>. документа </a:t>
            </a:r>
            <a:r>
              <a:rPr lang="ru-RU" dirty="0" smtClean="0"/>
              <a:t>– </a:t>
            </a:r>
            <a:r>
              <a:rPr lang="ru-RU" b="1" dirty="0" smtClean="0"/>
              <a:t>протоколы испытаний </a:t>
            </a:r>
            <a:r>
              <a:rPr lang="ru-RU" dirty="0" smtClean="0"/>
              <a:t>сырого молока и документы </a:t>
            </a:r>
            <a:r>
              <a:rPr lang="ru-RU" dirty="0" err="1" smtClean="0"/>
              <a:t>вет</a:t>
            </a:r>
            <a:r>
              <a:rPr lang="ru-RU" dirty="0" smtClean="0"/>
              <a:t>. службы о </a:t>
            </a:r>
            <a:r>
              <a:rPr lang="ru-RU" b="1" dirty="0" smtClean="0"/>
              <a:t>результатах мониторинга</a:t>
            </a:r>
            <a:r>
              <a:rPr lang="ru-RU" dirty="0" smtClean="0"/>
              <a:t> эпизоотического состояния подконтрольного региона</a:t>
            </a:r>
          </a:p>
          <a:p>
            <a:endParaRPr lang="ru-RU" dirty="0"/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>
            <a:lum contrast="-24000"/>
          </a:blip>
          <a:srcRect/>
          <a:stretch>
            <a:fillRect/>
          </a:stretch>
        </p:blipFill>
        <p:spPr bwMode="auto">
          <a:xfrm>
            <a:off x="8244408" y="5589240"/>
            <a:ext cx="648072" cy="8302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Стандарты на сырое молоко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80728"/>
            <a:ext cx="8352928" cy="547260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Стандарты РБ, РК на сырое молоко  включены в Перечень стандартов к ТР ТС 033 без ограничений по времени действия</a:t>
            </a:r>
          </a:p>
          <a:p>
            <a:r>
              <a:rPr lang="ru-RU" b="1" u="sng" dirty="0" smtClean="0"/>
              <a:t>На территории России  - ГОСТ 31449 и ГОСТ Р 52054</a:t>
            </a:r>
          </a:p>
          <a:p>
            <a:endParaRPr lang="ru-RU" dirty="0" smtClean="0"/>
          </a:p>
          <a:p>
            <a:pPr>
              <a:buNone/>
            </a:pPr>
            <a:r>
              <a:rPr lang="ru-RU" i="1" dirty="0" smtClean="0"/>
              <a:t>в </a:t>
            </a:r>
            <a:r>
              <a:rPr lang="ru-RU" i="1" dirty="0" smtClean="0"/>
              <a:t>ГОСТ Р 52054  контроль небелкового азота, истинного белка и мочевины </a:t>
            </a:r>
            <a:r>
              <a:rPr lang="ru-RU" i="1" u="sng" dirty="0" smtClean="0"/>
              <a:t>на добровольных условиях  по </a:t>
            </a:r>
            <a:r>
              <a:rPr lang="ru-RU" i="1" u="sng" dirty="0" smtClean="0"/>
              <a:t>решению </a:t>
            </a:r>
            <a:r>
              <a:rPr lang="ru-RU" i="1" u="sng" dirty="0" smtClean="0"/>
              <a:t>производителя </a:t>
            </a:r>
          </a:p>
          <a:p>
            <a:pPr>
              <a:buNone/>
            </a:pPr>
            <a:r>
              <a:rPr lang="ru-RU" dirty="0" smtClean="0"/>
              <a:t> Небелковый </a:t>
            </a:r>
            <a:r>
              <a:rPr lang="ru-RU" dirty="0" smtClean="0"/>
              <a:t>азот – 0.022-0.038 %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Мочевина </a:t>
            </a:r>
            <a:r>
              <a:rPr lang="ru-RU" dirty="0" smtClean="0"/>
              <a:t>– не более 36 мг %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Истинный белок – не менее 2.6 %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5" name="Picture 1" descr="Logo"/>
          <p:cNvPicPr>
            <a:picLocks noChangeAspect="1" noChangeArrowheads="1"/>
          </p:cNvPicPr>
          <p:nvPr/>
        </p:nvPicPr>
        <p:blipFill>
          <a:blip r:embed="rId3" cstate="print">
            <a:lum contrast="-24000"/>
          </a:blip>
          <a:srcRect/>
          <a:stretch>
            <a:fillRect/>
          </a:stretch>
        </p:blipFill>
        <p:spPr bwMode="auto">
          <a:xfrm>
            <a:off x="8316416" y="5661248"/>
            <a:ext cx="652456" cy="835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По всем показателям  безопасности и идентификации ТР ТС 021 и ТР ТС 033</a:t>
            </a:r>
          </a:p>
          <a:p>
            <a:r>
              <a:rPr lang="ru-RU" dirty="0" smtClean="0"/>
              <a:t>Контроль в аккредитованных лабораториях методами, установленными в стандартах  Перечней к ТР ТС 033/2013 и ТР ТС 021/2011</a:t>
            </a:r>
          </a:p>
          <a:p>
            <a:r>
              <a:rPr lang="ru-RU" dirty="0" smtClean="0"/>
              <a:t>Дополнительно контроль по показателям стандарта (ГОСТ, ГОСТ Р, СТБ СТ РК и </a:t>
            </a:r>
            <a:r>
              <a:rPr lang="ru-RU" dirty="0" err="1" smtClean="0"/>
              <a:t>др</a:t>
            </a:r>
            <a:r>
              <a:rPr lang="ru-RU" dirty="0" smtClean="0"/>
              <a:t>) и по усмотрению изготовителя на фальсификацию </a:t>
            </a:r>
            <a:r>
              <a:rPr lang="ru-RU" i="1" dirty="0" smtClean="0"/>
              <a:t>(</a:t>
            </a:r>
            <a:r>
              <a:rPr lang="ru-RU" sz="2400" i="1" dirty="0" smtClean="0"/>
              <a:t>ингибиторы, остатки ветеринарных препаратов, не поименованные в ТР ТС, немолочные жиры и белки, консерванты, </a:t>
            </a:r>
            <a:r>
              <a:rPr lang="ru-RU" sz="2400" i="1" dirty="0" err="1" smtClean="0"/>
              <a:t>раскислители</a:t>
            </a:r>
            <a:r>
              <a:rPr lang="ru-RU" sz="2400" i="1" dirty="0" smtClean="0"/>
              <a:t>, остатки моющих средств и </a:t>
            </a:r>
            <a:r>
              <a:rPr lang="ru-RU" sz="2400" i="1" dirty="0" err="1" smtClean="0"/>
              <a:t>др</a:t>
            </a:r>
            <a:r>
              <a:rPr lang="ru-RU" sz="2400" i="1" dirty="0" smtClean="0"/>
              <a:t>)</a:t>
            </a:r>
            <a:r>
              <a:rPr lang="ru-RU" sz="2400" dirty="0" smtClean="0"/>
              <a:t> </a:t>
            </a:r>
          </a:p>
          <a:p>
            <a:endParaRPr lang="ru-RU" sz="2400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 сырого молока</a:t>
            </a:r>
            <a:endParaRPr lang="ru-RU" dirty="0"/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>
            <a:lum contrast="-24000"/>
          </a:blip>
          <a:srcRect/>
          <a:stretch>
            <a:fillRect/>
          </a:stretch>
        </p:blipFill>
        <p:spPr bwMode="auto">
          <a:xfrm>
            <a:off x="8316416" y="5661248"/>
            <a:ext cx="652456" cy="835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49000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Ответственность за нарушения устанавливается </a:t>
            </a:r>
            <a:r>
              <a:rPr lang="ru-RU" b="1" u="sng" dirty="0" smtClean="0"/>
              <a:t>договором</a:t>
            </a:r>
            <a:r>
              <a:rPr lang="ru-RU" dirty="0" smtClean="0"/>
              <a:t> на поставку молока между поставщиком и переработчиком </a:t>
            </a:r>
          </a:p>
          <a:p>
            <a:r>
              <a:rPr lang="ru-RU" dirty="0" smtClean="0"/>
              <a:t>В договоре устанавливаются </a:t>
            </a:r>
            <a:r>
              <a:rPr lang="ru-RU" b="1" u="sng" dirty="0" smtClean="0"/>
              <a:t>дополнительные  к ТР ТС  и ГОСТ положения</a:t>
            </a:r>
            <a:r>
              <a:rPr lang="ru-RU" dirty="0" smtClean="0"/>
              <a:t>, уточняющие перечень показателей, периодичность контроля, правила отбора образцов, условия доставки и хранения, методы контроля и др.</a:t>
            </a:r>
          </a:p>
          <a:p>
            <a:r>
              <a:rPr lang="ru-RU" b="1" u="sng" dirty="0" smtClean="0"/>
              <a:t>Ветеринарная служба</a:t>
            </a:r>
            <a:r>
              <a:rPr lang="ru-RU" dirty="0" smtClean="0"/>
              <a:t>, производящая мониторинг и оформляющая свидетельства (справки) также несет </a:t>
            </a:r>
            <a:r>
              <a:rPr lang="ru-RU" b="1" u="sng" dirty="0" smtClean="0"/>
              <a:t>ответственность </a:t>
            </a:r>
            <a:r>
              <a:rPr lang="ru-RU" dirty="0" smtClean="0"/>
              <a:t>за результаты испытаний и полноту информации в области информирования о нарушениях законодательства в части ветеринарной безопасности (список используемых ветеринарных препаратов, эпизоотии, и </a:t>
            </a:r>
            <a:r>
              <a:rPr lang="ru-RU" dirty="0" err="1" smtClean="0"/>
              <a:t>др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Ответственность за нарушения в части сырого молока</a:t>
            </a:r>
            <a:endParaRPr lang="ru-RU" dirty="0"/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>
            <a:lum contrast="-24000"/>
          </a:blip>
          <a:srcRect/>
          <a:stretch>
            <a:fillRect/>
          </a:stretch>
        </p:blipFill>
        <p:spPr bwMode="auto">
          <a:xfrm>
            <a:off x="8316416" y="5661248"/>
            <a:ext cx="652456" cy="835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9"/>
          <p:cNvGrpSpPr>
            <a:grpSpLocks/>
          </p:cNvGrpSpPr>
          <p:nvPr/>
        </p:nvGrpSpPr>
        <p:grpSpPr bwMode="auto">
          <a:xfrm>
            <a:off x="395536" y="6165304"/>
            <a:ext cx="8568952" cy="598857"/>
            <a:chOff x="323519" y="6165203"/>
            <a:chExt cx="8568209" cy="599367"/>
          </a:xfrm>
        </p:grpSpPr>
        <p:sp>
          <p:nvSpPr>
            <p:cNvPr id="20553" name="Прямоугольник 13"/>
            <p:cNvSpPr>
              <a:spLocks noChangeArrowheads="1"/>
            </p:cNvSpPr>
            <p:nvPr/>
          </p:nvSpPr>
          <p:spPr bwMode="auto">
            <a:xfrm>
              <a:off x="442913" y="6410326"/>
              <a:ext cx="8358188" cy="354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700" b="1" dirty="0" smtClean="0">
                  <a:solidFill>
                    <a:srgbClr val="0070C0"/>
                  </a:solidFill>
                </a:rPr>
                <a:t>RUSSIAN DAIRY UNION</a:t>
              </a:r>
              <a:endParaRPr lang="ru-RU" sz="1700" b="1" dirty="0">
                <a:solidFill>
                  <a:srgbClr val="0070C0"/>
                </a:solidFill>
              </a:endParaRPr>
            </a:p>
          </p:txBody>
        </p:sp>
        <p:cxnSp>
          <p:nvCxnSpPr>
            <p:cNvPr id="3" name="Прямая соединительная линия 20"/>
            <p:cNvCxnSpPr/>
            <p:nvPr/>
          </p:nvCxnSpPr>
          <p:spPr bwMode="auto">
            <a:xfrm>
              <a:off x="323519" y="6165203"/>
              <a:ext cx="8568209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5" name="Picture 5" descr="логотип рспмо жп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60432" y="6165304"/>
            <a:ext cx="504056" cy="609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285750" y="188640"/>
            <a:ext cx="8534722" cy="396875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Единое законодательство  ЕАЭС по молоку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314" name="Picture 2" descr="http://www.eurasiancommission.org/_layouts/Lanit.EEC.Map/images/tran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13316" name="Picture 4" descr="http://www.eurasiancommission.org/_layouts/Lanit.EEC.Map/images/tran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12" name="Picture 4" descr="E:\презентация\Безымянный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-16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555600" y="1556302"/>
            <a:ext cx="5730875" cy="272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3568" y="3429000"/>
            <a:ext cx="86409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35696" y="3861048"/>
            <a:ext cx="936104" cy="470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500063" y="692696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Россия, Беларусь, Казахстан, Армения, Киргизия - единое законодательство в части технического регулирования и стандартизации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915816" y="3861048"/>
            <a:ext cx="61206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/>
              <a:t>Документы в части технического регулирования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Договор о ЕАЭС, Управляющий орган - ЕЭК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Технические регламенты Таможенного союза (ТР ТС)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Федеральное законодательство (ФЗ, ПП, РП, Приказы) – в рамках решений ЕЭК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Межгосударственные и национальные стандарты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715200" cy="73269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Законодательство ЕАЭС в части сырого молока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Требования </a:t>
            </a:r>
            <a:r>
              <a:rPr lang="ru-RU" b="1" dirty="0" smtClean="0"/>
              <a:t>Приложения № 5 ТРТС 021 </a:t>
            </a:r>
            <a:r>
              <a:rPr lang="ru-RU" dirty="0" smtClean="0"/>
              <a:t>(требования по отсутствию заразных болезней животных)</a:t>
            </a:r>
          </a:p>
          <a:p>
            <a:r>
              <a:rPr lang="ru-RU" dirty="0" smtClean="0"/>
              <a:t>Уровни содержания </a:t>
            </a:r>
            <a:r>
              <a:rPr lang="ru-RU" b="1" dirty="0" smtClean="0"/>
              <a:t>потенциально опасных веществ</a:t>
            </a:r>
            <a:r>
              <a:rPr lang="ru-RU" dirty="0" smtClean="0"/>
              <a:t> в сыром молоке, сыром обезжиренном молоке, сырых -</a:t>
            </a:r>
            <a:r>
              <a:rPr lang="ru-RU" b="1" dirty="0" smtClean="0"/>
              <a:t>в приложениях № 1 - 4  ТРТС 021 и в приложении N 4 к ТРТС 033 (антибиотики)</a:t>
            </a:r>
          </a:p>
          <a:p>
            <a:r>
              <a:rPr lang="ru-RU" dirty="0" smtClean="0"/>
              <a:t> Уровни содержания </a:t>
            </a:r>
            <a:r>
              <a:rPr lang="ru-RU" b="1" dirty="0" smtClean="0"/>
              <a:t>микроорганизмов и соматических клеток </a:t>
            </a:r>
            <a:r>
              <a:rPr lang="ru-RU" dirty="0" smtClean="0"/>
              <a:t>в сыром молоке, сыром обезжиренном молоке, сырых сливках -в </a:t>
            </a:r>
            <a:r>
              <a:rPr lang="ru-RU" b="1" dirty="0" smtClean="0"/>
              <a:t>приложении № 5 ТРТС 033</a:t>
            </a:r>
          </a:p>
          <a:p>
            <a:r>
              <a:rPr lang="ru-RU" b="1" dirty="0" smtClean="0"/>
              <a:t>Показатели идентификации сырого молока, сырых сливок – приложения №6 - 7 ТР ТС 033</a:t>
            </a:r>
          </a:p>
          <a:p>
            <a:pPr>
              <a:buNone/>
            </a:pPr>
            <a:endParaRPr lang="ru-RU" b="1" dirty="0"/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>
            <a:lum contrast="-24000"/>
          </a:blip>
          <a:srcRect/>
          <a:stretch>
            <a:fillRect/>
          </a:stretch>
        </p:blipFill>
        <p:spPr bwMode="auto">
          <a:xfrm>
            <a:off x="8215338" y="5715016"/>
            <a:ext cx="652456" cy="835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Сырое молоко: соматические клетки и микробиология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9416"/>
            <a:ext cx="8462174" cy="477191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Патогенные микроорганизмы, </a:t>
            </a:r>
            <a:r>
              <a:rPr lang="ru-RU" dirty="0" smtClean="0"/>
              <a:t>в том числе сальмонеллы – не допускаются в 25 г</a:t>
            </a:r>
          </a:p>
          <a:p>
            <a:r>
              <a:rPr lang="ru-RU" b="1" dirty="0" err="1" smtClean="0"/>
              <a:t>КМАФАнМ</a:t>
            </a:r>
            <a:r>
              <a:rPr lang="ru-RU" b="1" dirty="0" smtClean="0"/>
              <a:t>, КОЕ/см3(г), не более 5 * 10</a:t>
            </a:r>
            <a:r>
              <a:rPr lang="ru-RU" b="1" baseline="30000" dirty="0" smtClean="0"/>
              <a:t>5</a:t>
            </a:r>
            <a:endParaRPr lang="ru-RU" b="1" dirty="0" smtClean="0"/>
          </a:p>
          <a:p>
            <a:r>
              <a:rPr lang="ru-RU" b="1" dirty="0" smtClean="0"/>
              <a:t>Соматические клетки</a:t>
            </a:r>
            <a:r>
              <a:rPr lang="ru-RU" dirty="0" smtClean="0"/>
              <a:t> в1см3 (г), </a:t>
            </a:r>
            <a:r>
              <a:rPr lang="ru-RU" b="1" dirty="0" smtClean="0"/>
              <a:t>не более 7,5 * 10</a:t>
            </a:r>
            <a:r>
              <a:rPr lang="ru-RU" b="1" baseline="30000" dirty="0" smtClean="0"/>
              <a:t>5</a:t>
            </a:r>
            <a:endParaRPr lang="ru-RU" b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u="sng" dirty="0" smtClean="0"/>
              <a:t>Молоко сырое обезжиренное, сливки сырые  </a:t>
            </a:r>
          </a:p>
          <a:p>
            <a:r>
              <a:rPr lang="ru-RU" dirty="0" err="1" smtClean="0"/>
              <a:t>КМАФАнМ</a:t>
            </a:r>
            <a:r>
              <a:rPr lang="ru-RU" dirty="0" smtClean="0"/>
              <a:t> </a:t>
            </a:r>
            <a:r>
              <a:rPr lang="ru-RU" b="1" dirty="0" smtClean="0"/>
              <a:t>5 * 10</a:t>
            </a:r>
            <a:r>
              <a:rPr lang="ru-RU" b="1" baseline="30000" dirty="0" smtClean="0"/>
              <a:t>5</a:t>
            </a:r>
            <a:endParaRPr lang="ru-RU" dirty="0" smtClean="0"/>
          </a:p>
          <a:p>
            <a:pPr>
              <a:buNone/>
            </a:pPr>
            <a:r>
              <a:rPr lang="ru-RU" b="1" i="1" u="sng" dirty="0" smtClean="0"/>
              <a:t>молоко сырое для детского питания </a:t>
            </a:r>
          </a:p>
          <a:p>
            <a:r>
              <a:rPr lang="ru-RU" dirty="0" err="1" smtClean="0"/>
              <a:t>КМАФАнМ</a:t>
            </a:r>
            <a:r>
              <a:rPr lang="ru-RU" dirty="0" smtClean="0"/>
              <a:t> </a:t>
            </a:r>
            <a:r>
              <a:rPr lang="ru-RU" b="1" dirty="0" smtClean="0"/>
              <a:t>3 * 10</a:t>
            </a:r>
            <a:r>
              <a:rPr lang="ru-RU" b="1" baseline="30000" dirty="0" smtClean="0"/>
              <a:t>5  </a:t>
            </a:r>
            <a:r>
              <a:rPr lang="ru-RU" dirty="0" smtClean="0"/>
              <a:t>соматические клетки </a:t>
            </a:r>
            <a:r>
              <a:rPr lang="ru-RU" b="1" dirty="0" smtClean="0"/>
              <a:t>5 * 10</a:t>
            </a:r>
            <a:r>
              <a:rPr lang="ru-RU" b="1" baseline="30000" dirty="0" smtClean="0"/>
              <a:t>5</a:t>
            </a:r>
            <a:endParaRPr lang="ru-RU" dirty="0" smtClean="0"/>
          </a:p>
          <a:p>
            <a:pPr>
              <a:buNone/>
            </a:pPr>
            <a:r>
              <a:rPr lang="ru-RU" b="1" i="1" u="sng" dirty="0" smtClean="0"/>
              <a:t>Молоко сырое для сыров и стерилизованных продуктов</a:t>
            </a:r>
            <a:r>
              <a:rPr lang="ru-RU" b="1" i="1" dirty="0" smtClean="0"/>
              <a:t> </a:t>
            </a:r>
          </a:p>
          <a:p>
            <a:r>
              <a:rPr lang="ru-RU" dirty="0" err="1" smtClean="0"/>
              <a:t>КМАФАнМ</a:t>
            </a:r>
            <a:r>
              <a:rPr lang="ru-RU" dirty="0" smtClean="0"/>
              <a:t> </a:t>
            </a:r>
            <a:r>
              <a:rPr lang="ru-RU" b="1" dirty="0" smtClean="0"/>
              <a:t>5 * 10</a:t>
            </a:r>
            <a:r>
              <a:rPr lang="ru-RU" b="1" baseline="30000" dirty="0" smtClean="0"/>
              <a:t>5  </a:t>
            </a:r>
            <a:r>
              <a:rPr lang="ru-RU" dirty="0" smtClean="0"/>
              <a:t>соматические клетки </a:t>
            </a:r>
            <a:r>
              <a:rPr lang="ru-RU" b="1" dirty="0" smtClean="0"/>
              <a:t>5 * 10</a:t>
            </a:r>
            <a:r>
              <a:rPr lang="ru-RU" b="1" baseline="30000" dirty="0" smtClean="0"/>
              <a:t>5</a:t>
            </a:r>
          </a:p>
          <a:p>
            <a:pPr>
              <a:buNone/>
            </a:pPr>
            <a:r>
              <a:rPr lang="ru-RU" b="1" i="1" dirty="0" smtClean="0"/>
              <a:t>Показатели «</a:t>
            </a:r>
            <a:r>
              <a:rPr lang="ru-RU" b="1" i="1" dirty="0" err="1" smtClean="0"/>
              <a:t>КМАФАнМ</a:t>
            </a:r>
            <a:r>
              <a:rPr lang="ru-RU" b="1" i="1" dirty="0" smtClean="0"/>
              <a:t> и Соматические клетки» вводятся с 01.07.2017 г. (до этого действуют нормы, установленные ЕСТ и национальным законодательством </a:t>
            </a:r>
          </a:p>
          <a:p>
            <a:pPr>
              <a:buNone/>
            </a:pPr>
            <a:endParaRPr lang="ru-RU" dirty="0" smtClean="0"/>
          </a:p>
          <a:p>
            <a:endParaRPr lang="ru-RU" b="1" baseline="30000" dirty="0" smtClean="0"/>
          </a:p>
          <a:p>
            <a:endParaRPr lang="ru-RU" dirty="0"/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>
            <a:lum contrast="-24000"/>
          </a:blip>
          <a:srcRect/>
          <a:stretch>
            <a:fillRect/>
          </a:stretch>
        </p:blipFill>
        <p:spPr bwMode="auto">
          <a:xfrm>
            <a:off x="8244408" y="5733256"/>
            <a:ext cx="652456" cy="835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481328"/>
            <a:ext cx="8136904" cy="4827992"/>
          </a:xfrm>
        </p:spPr>
        <p:txBody>
          <a:bodyPr>
            <a:normAutofit fontScale="85000" lnSpcReduction="20000"/>
          </a:bodyPr>
          <a:lstStyle/>
          <a:p>
            <a:endParaRPr lang="ru-RU" u="sng" dirty="0" smtClean="0"/>
          </a:p>
          <a:p>
            <a:r>
              <a:rPr lang="ru-RU" u="sng" dirty="0" smtClean="0"/>
              <a:t>Приложение № 6</a:t>
            </a:r>
          </a:p>
          <a:p>
            <a:r>
              <a:rPr lang="ru-RU" b="1" dirty="0" smtClean="0"/>
              <a:t>в молоке кобыльем массовая доля жира, </a:t>
            </a:r>
            <a:r>
              <a:rPr lang="ru-RU" dirty="0" smtClean="0"/>
              <a:t>не менее</a:t>
            </a:r>
            <a:r>
              <a:rPr lang="ru-RU" b="1" dirty="0" smtClean="0"/>
              <a:t> </a:t>
            </a:r>
            <a:r>
              <a:rPr lang="ru-RU" dirty="0" smtClean="0"/>
              <a:t>– 1.0 % (действующее -  1.8 %)</a:t>
            </a:r>
          </a:p>
          <a:p>
            <a:r>
              <a:rPr lang="ru-RU" b="1" dirty="0" smtClean="0"/>
              <a:t>в молоке козьем сухие вещества, </a:t>
            </a:r>
            <a:r>
              <a:rPr lang="ru-RU" dirty="0" smtClean="0"/>
              <a:t>в среднем– 11.5 % (действующее -  13.4 %)</a:t>
            </a:r>
          </a:p>
          <a:p>
            <a:endParaRPr lang="ru-RU" b="1" u="sng" dirty="0" smtClean="0"/>
          </a:p>
          <a:p>
            <a:r>
              <a:rPr lang="ru-RU" b="1" u="sng" dirty="0" smtClean="0"/>
              <a:t>Приложение № 7 Сливки сырые</a:t>
            </a:r>
          </a:p>
          <a:p>
            <a:pPr>
              <a:buNone/>
            </a:pPr>
            <a:r>
              <a:rPr lang="ru-RU" dirty="0" smtClean="0"/>
              <a:t>Кислотность, °T – действующее (14 – 19)</a:t>
            </a:r>
          </a:p>
          <a:p>
            <a:pPr>
              <a:buNone/>
            </a:pPr>
            <a:r>
              <a:rPr lang="ru-RU" dirty="0" smtClean="0"/>
              <a:t>для массовой доли жира от 10 до 20%      14–19</a:t>
            </a:r>
          </a:p>
          <a:p>
            <a:pPr>
              <a:buNone/>
            </a:pPr>
            <a:r>
              <a:rPr lang="ru-RU" dirty="0" smtClean="0"/>
              <a:t>для массовой доли жира от 20 до 30%      13–17 </a:t>
            </a:r>
          </a:p>
          <a:p>
            <a:pPr>
              <a:buNone/>
            </a:pPr>
            <a:r>
              <a:rPr lang="ru-RU" dirty="0" smtClean="0"/>
              <a:t>для массовой доли жира от 30 до 40%      12–16</a:t>
            </a:r>
          </a:p>
          <a:p>
            <a:pPr>
              <a:buNone/>
            </a:pPr>
            <a:r>
              <a:rPr lang="ru-RU" dirty="0" smtClean="0"/>
              <a:t>для массовой доли жира от 40 до 50%      11–15</a:t>
            </a:r>
          </a:p>
          <a:p>
            <a:pPr>
              <a:buNone/>
            </a:pPr>
            <a:r>
              <a:rPr lang="ru-RU" dirty="0" smtClean="0"/>
              <a:t>для массовой доли жира от  50 до 58%     10–14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Изменения </a:t>
            </a:r>
            <a:r>
              <a:rPr lang="en-US" dirty="0" smtClean="0"/>
              <a:t> </a:t>
            </a:r>
            <a:r>
              <a:rPr lang="ru-RU" dirty="0" smtClean="0"/>
              <a:t>№ 2 </a:t>
            </a:r>
            <a:br>
              <a:rPr lang="ru-RU" dirty="0" smtClean="0"/>
            </a:br>
            <a:r>
              <a:rPr lang="ru-RU" dirty="0" smtClean="0"/>
              <a:t>ТР ТС 033 в части сырого молока</a:t>
            </a:r>
            <a:endParaRPr lang="ru-RU" dirty="0"/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>
            <a:lum contrast="-24000"/>
          </a:blip>
          <a:srcRect/>
          <a:stretch>
            <a:fillRect/>
          </a:stretch>
        </p:blipFill>
        <p:spPr bwMode="auto">
          <a:xfrm>
            <a:off x="8244408" y="5733256"/>
            <a:ext cx="652456" cy="835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1"/>
                </a:solidFill>
              </a:rPr>
              <a:t>Лейкоз</a:t>
            </a: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424936" cy="4968552"/>
          </a:xfrm>
        </p:spPr>
        <p:txBody>
          <a:bodyPr>
            <a:normAutofit fontScale="55000" lnSpcReduction="20000"/>
          </a:bodyPr>
          <a:lstStyle/>
          <a:p>
            <a:r>
              <a:rPr lang="ru-RU" sz="2900" dirty="0" smtClean="0"/>
              <a:t>Онкологическое заболевание крови животных </a:t>
            </a:r>
          </a:p>
          <a:p>
            <a:r>
              <a:rPr lang="ru-RU" sz="2900" b="1" u="sng" dirty="0" smtClean="0"/>
              <a:t>Безопасность  употребления в пищу лейкозного молока не доказана на 100 % !</a:t>
            </a:r>
          </a:p>
          <a:p>
            <a:r>
              <a:rPr lang="ru-RU" sz="2900" b="1" u="sng" dirty="0" smtClean="0">
                <a:solidFill>
                  <a:srgbClr val="FF0000"/>
                </a:solidFill>
              </a:rPr>
              <a:t>Позиция РСПМО – лейкозное молоко не подлежит приемке на переработку до внесения соответствующих изменений в ТР ТС!</a:t>
            </a:r>
          </a:p>
          <a:p>
            <a:endParaRPr lang="ru-RU" sz="2900" b="1" dirty="0" smtClean="0"/>
          </a:p>
          <a:p>
            <a:r>
              <a:rPr lang="ru-RU" sz="2900" b="1" dirty="0" smtClean="0"/>
              <a:t>Законодательный запрет </a:t>
            </a:r>
            <a:r>
              <a:rPr lang="ru-RU" sz="2900" dirty="0" smtClean="0"/>
              <a:t>в ТР ТС 021</a:t>
            </a:r>
            <a:r>
              <a:rPr lang="en-US" sz="2900" dirty="0" smtClean="0"/>
              <a:t>/2011 </a:t>
            </a:r>
            <a:r>
              <a:rPr lang="ru-RU" sz="2900" dirty="0" smtClean="0"/>
              <a:t>и ТР ТС 033</a:t>
            </a:r>
            <a:r>
              <a:rPr lang="en-US" sz="2900" dirty="0" smtClean="0"/>
              <a:t>/2013</a:t>
            </a:r>
            <a:r>
              <a:rPr lang="ru-RU" sz="2900" dirty="0" smtClean="0"/>
              <a:t> </a:t>
            </a:r>
            <a:r>
              <a:rPr lang="ru-RU" sz="2900" b="1" dirty="0" smtClean="0"/>
              <a:t>на переработку молока</a:t>
            </a:r>
          </a:p>
          <a:p>
            <a:endParaRPr lang="ru-RU" sz="2900" b="1" dirty="0" smtClean="0"/>
          </a:p>
          <a:p>
            <a:r>
              <a:rPr lang="ru-RU" sz="2900" dirty="0" smtClean="0"/>
              <a:t>Приказ Минсельхоза России от 14.12.2015 № 635 «Об утверждении Ветеринарных правил проведения </a:t>
            </a:r>
            <a:r>
              <a:rPr lang="ru-RU" sz="2900" b="1" u="sng" dirty="0" smtClean="0"/>
              <a:t>регионализации</a:t>
            </a:r>
            <a:r>
              <a:rPr lang="ru-RU" sz="2900" dirty="0" smtClean="0"/>
              <a:t> территории Российской Федерации» </a:t>
            </a:r>
            <a:r>
              <a:rPr lang="ru-RU" sz="2900" b="1" dirty="0" smtClean="0"/>
              <a:t>В настоящее время РСПМО инициирует внесение лейкоза в перечень  заразных болезней животных, по которым проводится регионализация</a:t>
            </a:r>
          </a:p>
          <a:p>
            <a:endParaRPr lang="ru-RU" sz="2900" b="1" dirty="0" smtClean="0"/>
          </a:p>
          <a:p>
            <a:pPr marL="624078" indent="-514350">
              <a:buNone/>
            </a:pPr>
            <a:r>
              <a:rPr lang="ru-RU" sz="2900" b="1" dirty="0" smtClean="0"/>
              <a:t>В настоящее время решение о переработке лейкозного молока принимает </a:t>
            </a:r>
            <a:r>
              <a:rPr lang="ru-RU" sz="2900" b="1" u="sng" dirty="0" smtClean="0"/>
              <a:t>не предприятие, а только уполномоченные органы – </a:t>
            </a:r>
            <a:r>
              <a:rPr lang="ru-RU" sz="2900" b="1" u="sng" dirty="0" err="1" smtClean="0"/>
              <a:t>Россельхознадзор</a:t>
            </a:r>
            <a:r>
              <a:rPr lang="ru-RU" sz="2900" b="1" u="sng" dirty="0" smtClean="0"/>
              <a:t> и </a:t>
            </a:r>
            <a:r>
              <a:rPr lang="ru-RU" sz="2900" b="1" u="sng" dirty="0" err="1" smtClean="0"/>
              <a:t>Роспотребнадзор</a:t>
            </a:r>
            <a:r>
              <a:rPr lang="ru-RU" sz="2900" b="1" u="sng" dirty="0" smtClean="0"/>
              <a:t>! </a:t>
            </a:r>
          </a:p>
          <a:p>
            <a:pPr marL="624078" indent="-514350">
              <a:buNone/>
            </a:pPr>
            <a:r>
              <a:rPr lang="ru-RU" sz="2900" i="1" dirty="0" smtClean="0"/>
              <a:t>Ведомственный документ  - Правила  по профилактике и борьбе с лейкозом  крупного рогатого скота (Приказ Минсельхозпрода РФ  от 11 мая 1999 г. N 359) </a:t>
            </a:r>
          </a:p>
          <a:p>
            <a:pPr>
              <a:buNone/>
            </a:pPr>
            <a:endParaRPr lang="ru-RU" b="1" dirty="0" smtClean="0"/>
          </a:p>
          <a:p>
            <a:endParaRPr lang="ru-RU" dirty="0" smtClean="0"/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>
            <a:lum contrast="-24000"/>
          </a:blip>
          <a:srcRect/>
          <a:stretch>
            <a:fillRect/>
          </a:stretch>
        </p:blipFill>
        <p:spPr bwMode="auto">
          <a:xfrm>
            <a:off x="8388424" y="5805264"/>
            <a:ext cx="648072" cy="8302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требования ЕАЭС по антибиотикам в молоке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ТР ТС 033/2013 Приложение № 4</a:t>
            </a:r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38117502"/>
              </p:ext>
            </p:extLst>
          </p:nvPr>
        </p:nvGraphicFramePr>
        <p:xfrm>
          <a:off x="539552" y="2276872"/>
          <a:ext cx="8064897" cy="4072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5963"/>
                <a:gridCol w="2428294"/>
                <a:gridCol w="3480640"/>
              </a:tblGrid>
              <a:tr h="717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Продукт, группа продуктов</a:t>
                      </a:r>
                      <a:endParaRPr lang="ru-RU" sz="14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Потенциально опасные вещества</a:t>
                      </a:r>
                      <a:endParaRPr lang="ru-RU" sz="14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Допустимые уровни, мг/кг (л), не более</a:t>
                      </a:r>
                      <a:endParaRPr lang="ru-RU" sz="14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</a:tr>
              <a:tr h="349345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Сырое молоко, сырое обезжиренное молоко, сырые сливки и вся молочная продукция</a:t>
                      </a:r>
                      <a:endParaRPr lang="ru-RU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антибиотики:</a:t>
                      </a:r>
                      <a:endParaRPr lang="ru-RU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</a:tr>
              <a:tr h="755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</a:t>
                      </a:r>
                      <a:r>
                        <a:rPr lang="ru-RU" sz="1800" dirty="0" smtClean="0">
                          <a:effectLst/>
                        </a:rPr>
                        <a:t>левомицетин  </a:t>
                      </a:r>
                      <a:r>
                        <a:rPr lang="ru-RU" sz="1800" dirty="0">
                          <a:effectLst/>
                        </a:rPr>
                        <a:t>(</a:t>
                      </a:r>
                      <a:r>
                        <a:rPr lang="ru-RU" sz="1800" dirty="0" err="1">
                          <a:effectLst/>
                        </a:rPr>
                        <a:t>хлорамфеникол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  <a:endParaRPr lang="ru-RU" sz="18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допускается (менее 0,0003) </a:t>
                      </a:r>
                      <a:endParaRPr lang="ru-RU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</a:tr>
              <a:tr h="755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</a:t>
                      </a:r>
                      <a:r>
                        <a:rPr lang="ru-RU" sz="1800" dirty="0" smtClean="0">
                          <a:effectLst/>
                        </a:rPr>
                        <a:t>тетрациклиновая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группа</a:t>
                      </a:r>
                      <a:endParaRPr lang="ru-RU" sz="18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не допускается (менее 0,01)</a:t>
                      </a:r>
                      <a:endParaRPr lang="ru-RU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</a:tr>
              <a:tr h="739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стрептомицин</a:t>
                      </a:r>
                      <a:endParaRPr lang="ru-RU" sz="18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не допускается (менее 0,2)</a:t>
                      </a:r>
                      <a:endParaRPr lang="ru-RU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</a:tr>
              <a:tr h="755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пенициллин</a:t>
                      </a:r>
                      <a:endParaRPr lang="ru-RU" sz="18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не допускается (менее 0,004)</a:t>
                      </a:r>
                      <a:endParaRPr lang="ru-RU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</a:tr>
            </a:tbl>
          </a:graphicData>
        </a:graphic>
      </p:graphicFrame>
      <p:pic>
        <p:nvPicPr>
          <p:cNvPr id="5" name="Picture 1" descr="Logo"/>
          <p:cNvPicPr>
            <a:picLocks noChangeAspect="1" noChangeArrowheads="1"/>
          </p:cNvPicPr>
          <p:nvPr/>
        </p:nvPicPr>
        <p:blipFill>
          <a:blip r:embed="rId2" cstate="print">
            <a:lum contrast="-24000"/>
          </a:blip>
          <a:srcRect/>
          <a:stretch>
            <a:fillRect/>
          </a:stretch>
        </p:blipFill>
        <p:spPr bwMode="auto">
          <a:xfrm>
            <a:off x="8316416" y="5805264"/>
            <a:ext cx="652456" cy="8358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15677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56084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Порядок контроля антибиотиков на предприятии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208912" cy="453650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Периодичность контроля антибиотиков – не реже чем </a:t>
            </a:r>
            <a:r>
              <a:rPr lang="ru-RU" b="1" dirty="0" smtClean="0"/>
              <a:t>1 раз в 10 дней.</a:t>
            </a:r>
            <a:r>
              <a:rPr lang="ru-RU" dirty="0" smtClean="0"/>
              <a:t> </a:t>
            </a:r>
            <a:r>
              <a:rPr lang="ru-RU" b="1" dirty="0" smtClean="0"/>
              <a:t>Рекомендуемая периодичность </a:t>
            </a:r>
            <a:r>
              <a:rPr lang="ru-RU" dirty="0" smtClean="0"/>
              <a:t>- </a:t>
            </a:r>
            <a:r>
              <a:rPr lang="ru-RU" b="1" dirty="0" smtClean="0"/>
              <a:t>в каждой партии сырого молока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Методы определения антибиотиков должны обладать </a:t>
            </a:r>
            <a:r>
              <a:rPr lang="ru-RU" b="1" dirty="0" smtClean="0"/>
              <a:t>чувствительностью, которая соответствует или выше установленного предела в ТР ТС 033</a:t>
            </a:r>
            <a:r>
              <a:rPr lang="en-US" b="1" dirty="0" smtClean="0"/>
              <a:t>/2013 </a:t>
            </a:r>
            <a:endParaRPr lang="ru-RU" b="1" dirty="0" smtClean="0"/>
          </a:p>
          <a:p>
            <a:r>
              <a:rPr lang="ru-RU" b="1" dirty="0" err="1" smtClean="0"/>
              <a:t>Экспресс-тесты</a:t>
            </a:r>
            <a:r>
              <a:rPr lang="ru-RU" dirty="0" smtClean="0"/>
              <a:t> для контроля антибиотиков </a:t>
            </a:r>
            <a:r>
              <a:rPr lang="ru-RU" b="1" dirty="0" smtClean="0"/>
              <a:t>должны обеспечивать их определение в установленных законом пределах (!)</a:t>
            </a:r>
            <a:endParaRPr lang="en-US" b="1" dirty="0" smtClean="0"/>
          </a:p>
          <a:p>
            <a:r>
              <a:rPr lang="ru-RU" i="1" dirty="0" smtClean="0"/>
              <a:t>Например, для определения </a:t>
            </a:r>
            <a:r>
              <a:rPr lang="ru-RU" i="1" dirty="0" err="1" smtClean="0"/>
              <a:t>хлорамфеникола</a:t>
            </a:r>
            <a:r>
              <a:rPr lang="ru-RU" i="1" dirty="0" smtClean="0"/>
              <a:t> (</a:t>
            </a:r>
            <a:r>
              <a:rPr lang="ru-RU" i="1" dirty="0" err="1" smtClean="0"/>
              <a:t>левомицетина</a:t>
            </a:r>
            <a:r>
              <a:rPr lang="ru-RU" i="1" dirty="0" smtClean="0"/>
              <a:t>) подходят методы с чувствительностью  в пределах 0.0001-0.0003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endParaRPr lang="ru-RU" b="1" dirty="0"/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>
            <a:lum contrast="-24000"/>
          </a:blip>
          <a:srcRect/>
          <a:stretch>
            <a:fillRect/>
          </a:stretch>
        </p:blipFill>
        <p:spPr bwMode="auto">
          <a:xfrm>
            <a:off x="8244408" y="5733256"/>
            <a:ext cx="652456" cy="8358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3244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Обеспечение безопасности сырого молока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147248" cy="525658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(4 </a:t>
            </a:r>
            <a:r>
              <a:rPr lang="ru-RU" b="1" u="sng" dirty="0" smtClean="0"/>
              <a:t>+</a:t>
            </a:r>
            <a:r>
              <a:rPr lang="ru-RU" b="1" dirty="0" smtClean="0"/>
              <a:t> 2) °C  C в течение не более 2 ч</a:t>
            </a:r>
          </a:p>
          <a:p>
            <a:r>
              <a:rPr lang="ru-RU" dirty="0" smtClean="0"/>
              <a:t>Время до переработки   - </a:t>
            </a:r>
            <a:r>
              <a:rPr lang="ru-RU" b="1" dirty="0" smtClean="0"/>
              <a:t>не более 36 часов (для детского питания – не более 24 ч)</a:t>
            </a:r>
          </a:p>
          <a:p>
            <a:r>
              <a:rPr lang="ru-RU" b="1" dirty="0" smtClean="0"/>
              <a:t>Допускается предварительная пастеризация </a:t>
            </a:r>
            <a:r>
              <a:rPr lang="ru-RU" b="1" u="sng" dirty="0" smtClean="0"/>
              <a:t>у производителя молока </a:t>
            </a:r>
            <a:r>
              <a:rPr lang="ru-RU" b="1" dirty="0" smtClean="0"/>
              <a:t>в случае:</a:t>
            </a:r>
          </a:p>
          <a:p>
            <a:pPr>
              <a:buNone/>
            </a:pPr>
            <a:r>
              <a:rPr lang="ru-RU" dirty="0" smtClean="0"/>
              <a:t>1) </a:t>
            </a:r>
            <a:r>
              <a:rPr lang="ru-RU" b="1" dirty="0" smtClean="0"/>
              <a:t>Кислотность от 19 до 21 </a:t>
            </a:r>
            <a:r>
              <a:rPr lang="ru-RU" b="1" dirty="0" err="1" smtClean="0"/>
              <a:t>ºТ</a:t>
            </a:r>
            <a:r>
              <a:rPr lang="ru-RU" dirty="0" smtClean="0"/>
              <a:t>, кислотность сырых сливок от 17 до 19 </a:t>
            </a:r>
            <a:r>
              <a:rPr lang="ru-RU" b="1" dirty="0" err="1" smtClean="0"/>
              <a:t>ºТ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2) </a:t>
            </a:r>
            <a:r>
              <a:rPr lang="ru-RU" b="1" dirty="0" smtClean="0"/>
              <a:t>хранение</a:t>
            </a:r>
            <a:r>
              <a:rPr lang="ru-RU" dirty="0" smtClean="0"/>
              <a:t>  </a:t>
            </a:r>
            <a:r>
              <a:rPr lang="ru-RU" b="1" dirty="0" smtClean="0"/>
              <a:t>более чем 6 часов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3) </a:t>
            </a:r>
            <a:r>
              <a:rPr lang="ru-RU" b="1" dirty="0" smtClean="0"/>
              <a:t>Перевозка</a:t>
            </a:r>
            <a:r>
              <a:rPr lang="ru-RU" dirty="0" smtClean="0"/>
              <a:t>  продолжительность которой </a:t>
            </a:r>
            <a:r>
              <a:rPr lang="ru-RU" b="1" dirty="0" smtClean="0"/>
              <a:t>превышает допустимый период их хранения, но не более чем на 25 %</a:t>
            </a:r>
          </a:p>
          <a:p>
            <a:pPr>
              <a:buNone/>
            </a:pPr>
            <a:r>
              <a:rPr lang="ru-RU" dirty="0" smtClean="0"/>
              <a:t>4) наличия соответствующего </a:t>
            </a:r>
            <a:r>
              <a:rPr lang="ru-RU" b="1" dirty="0" smtClean="0"/>
              <a:t>предписания уполномоченных органов </a:t>
            </a:r>
            <a:r>
              <a:rPr lang="ru-RU" dirty="0" smtClean="0"/>
              <a:t>государств-членов в сфере ветеринарного контроля (надзора).</a:t>
            </a:r>
            <a:endParaRPr lang="ru-RU" b="1" dirty="0" smtClean="0"/>
          </a:p>
          <a:p>
            <a:pPr>
              <a:buNone/>
            </a:pPr>
            <a:endParaRPr lang="ru-RU" b="1" dirty="0"/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>
            <a:lum contrast="-24000"/>
          </a:blip>
          <a:srcRect/>
          <a:stretch>
            <a:fillRect/>
          </a:stretch>
        </p:blipFill>
        <p:spPr bwMode="auto">
          <a:xfrm>
            <a:off x="8215338" y="5715016"/>
            <a:ext cx="652456" cy="835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830</TotalTime>
  <Words>1156</Words>
  <Application>Microsoft Office PowerPoint</Application>
  <PresentationFormat>Экран (4:3)</PresentationFormat>
  <Paragraphs>112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 Требования  к качеству и безопасности сырого молока в ЕАЭС  </vt:lpstr>
      <vt:lpstr>Слайд 2</vt:lpstr>
      <vt:lpstr>Законодательство ЕАЭС в части сырого молока</vt:lpstr>
      <vt:lpstr>Сырое молоко: соматические клетки и микробиология</vt:lpstr>
      <vt:lpstr>Изменения  № 2  ТР ТС 033 в части сырого молока</vt:lpstr>
      <vt:lpstr>Лейкоз</vt:lpstr>
      <vt:lpstr>требования ЕАЭС по антибиотикам в молоке</vt:lpstr>
      <vt:lpstr>Порядок контроля антибиотиков на предприятии</vt:lpstr>
      <vt:lpstr>Обеспечение безопасности сырого молока</vt:lpstr>
      <vt:lpstr>Безопасность сырого молока при транспортировке и хранении</vt:lpstr>
      <vt:lpstr>Сопроводительные документы на сырое молоко</vt:lpstr>
      <vt:lpstr>Стандарты на сырое молоко</vt:lpstr>
      <vt:lpstr>Контроль сырого молока</vt:lpstr>
      <vt:lpstr>Ответственность за нарушения в части сырого молока</vt:lpstr>
    </vt:vector>
  </TitlesOfParts>
  <Company>DU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ТК 470/МТК 532 «Молоко и продукты переработки молока»</dc:title>
  <dc:creator>Лариса</dc:creator>
  <cp:lastModifiedBy>Анна</cp:lastModifiedBy>
  <cp:revision>92</cp:revision>
  <dcterms:created xsi:type="dcterms:W3CDTF">2014-09-30T07:25:35Z</dcterms:created>
  <dcterms:modified xsi:type="dcterms:W3CDTF">2020-04-24T05:45:28Z</dcterms:modified>
</cp:coreProperties>
</file>