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8" r:id="rId5"/>
    <p:sldId id="273" r:id="rId6"/>
    <p:sldId id="259" r:id="rId7"/>
    <p:sldId id="274" r:id="rId8"/>
    <p:sldId id="260" r:id="rId9"/>
    <p:sldId id="261" r:id="rId10"/>
    <p:sldId id="276" r:id="rId11"/>
    <p:sldId id="275" r:id="rId12"/>
    <p:sldId id="262" r:id="rId13"/>
    <p:sldId id="263" r:id="rId14"/>
    <p:sldId id="264" r:id="rId15"/>
    <p:sldId id="278" r:id="rId16"/>
    <p:sldId id="277" r:id="rId17"/>
    <p:sldId id="286" r:id="rId18"/>
    <p:sldId id="265" r:id="rId19"/>
    <p:sldId id="285" r:id="rId20"/>
    <p:sldId id="279" r:id="rId21"/>
    <p:sldId id="266" r:id="rId22"/>
    <p:sldId id="284" r:id="rId23"/>
    <p:sldId id="280" r:id="rId24"/>
    <p:sldId id="283" r:id="rId25"/>
    <p:sldId id="267" r:id="rId26"/>
    <p:sldId id="281" r:id="rId27"/>
    <p:sldId id="282" r:id="rId28"/>
    <p:sldId id="268" r:id="rId29"/>
    <p:sldId id="269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5A42-1A42-40AE-B931-8E22B6E43B7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E496C-CCCD-402F-BA28-8460A02B3F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5A42-1A42-40AE-B931-8E22B6E43B7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E496C-CCCD-402F-BA28-8460A02B3F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5A42-1A42-40AE-B931-8E22B6E43B7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E496C-CCCD-402F-BA28-8460A02B3F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5A42-1A42-40AE-B931-8E22B6E43B7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E496C-CCCD-402F-BA28-8460A02B3F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5A42-1A42-40AE-B931-8E22B6E43B7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E496C-CCCD-402F-BA28-8460A02B3F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5A42-1A42-40AE-B931-8E22B6E43B7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E496C-CCCD-402F-BA28-8460A02B3F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5A42-1A42-40AE-B931-8E22B6E43B7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E496C-CCCD-402F-BA28-8460A02B3F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5A42-1A42-40AE-B931-8E22B6E43B7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E496C-CCCD-402F-BA28-8460A02B3F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5A42-1A42-40AE-B931-8E22B6E43B7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E496C-CCCD-402F-BA28-8460A02B3F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5A42-1A42-40AE-B931-8E22B6E43B7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E496C-CCCD-402F-BA28-8460A02B3F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5A42-1A42-40AE-B931-8E22B6E43B7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E496C-CCCD-402F-BA28-8460A02B3F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45A42-1A42-40AE-B931-8E22B6E43B7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E496C-CCCD-402F-BA28-8460A02B3F0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Очистка, мойка, дезинфекция на предприятиях пищевой промышленности (особенности)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Формируются </a:t>
            </a:r>
            <a:r>
              <a:rPr lang="ru-RU" sz="3600" dirty="0" err="1" smtClean="0"/>
              <a:t>биопленки</a:t>
            </a:r>
            <a:r>
              <a:rPr lang="ru-RU" sz="3600" dirty="0" smtClean="0"/>
              <a:t> как из организмов одного вида, так и из представителей разных сообществ. Они способствуют повышению патогенности и вирулентности возбудителей. Воспрепятствовать образованию этих пленок возможно только путем адекватного регулярного проведения очистки. </a:t>
            </a:r>
            <a:endParaRPr lang="ru-RU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Для качественного проведения мойки необходимо учитывать целый ряд факторов, в число которых входит тип загрязнения (органическое или неорганическое).</a:t>
            </a:r>
          </a:p>
          <a:p>
            <a:r>
              <a:rPr lang="ru-RU" sz="3600" dirty="0" smtClean="0"/>
              <a:t>Все загрязнения, которые остаются после окончания работы на оборудовании, представляют собой </a:t>
            </a:r>
            <a:r>
              <a:rPr lang="ru-RU" sz="3600" b="1" u="sng" dirty="0" err="1" smtClean="0"/>
              <a:t>белково-жиро-минеральные</a:t>
            </a:r>
            <a:r>
              <a:rPr lang="ru-RU" sz="3600" b="1" u="sng" dirty="0" smtClean="0"/>
              <a:t> сложные соединения.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r>
              <a:rPr lang="ru-RU" dirty="0" smtClean="0"/>
              <a:t>Для </a:t>
            </a:r>
            <a:r>
              <a:rPr lang="ru-RU" dirty="0"/>
              <a:t>очистки от этих соединений используются кислотные или щелочные средства для дезинфекции пищевой промышленности, </a:t>
            </a:r>
            <a:r>
              <a:rPr lang="ru-RU" dirty="0" smtClean="0"/>
              <a:t>они растворяют </a:t>
            </a:r>
            <a:r>
              <a:rPr lang="ru-RU" dirty="0"/>
              <a:t>все составляющие загрязнений: </a:t>
            </a:r>
          </a:p>
          <a:p>
            <a:pPr lvl="0"/>
            <a:r>
              <a:rPr lang="ru-RU" sz="3600" dirty="0"/>
              <a:t>белки и жиры </a:t>
            </a:r>
            <a:r>
              <a:rPr lang="ru-RU" sz="3600" dirty="0" err="1"/>
              <a:t>гидролизуются</a:t>
            </a:r>
            <a:r>
              <a:rPr lang="ru-RU" sz="3600" dirty="0"/>
              <a:t>, затем смываются щелочами;</a:t>
            </a:r>
          </a:p>
          <a:p>
            <a:pPr lvl="0"/>
            <a:r>
              <a:rPr lang="ru-RU" sz="3600" dirty="0"/>
              <a:t>минеральные вещества растворяются при помощи кислот, а затем удаляются с поверхности.  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r>
              <a:rPr lang="ru-RU" b="1" dirty="0"/>
              <a:t>Методы пищевой дезинфекции на предприятиях </a:t>
            </a:r>
            <a:endParaRPr lang="ru-RU" dirty="0"/>
          </a:p>
          <a:p>
            <a:r>
              <a:rPr lang="ru-RU" dirty="0"/>
              <a:t>Для мойки и дезинфекции разнообразных поверхностей на пищевых предприятиях могут использоваться разные методы: </a:t>
            </a:r>
          </a:p>
          <a:p>
            <a:pPr lvl="0"/>
            <a:r>
              <a:rPr lang="ru-RU" dirty="0"/>
              <a:t>ручные;</a:t>
            </a:r>
          </a:p>
          <a:p>
            <a:pPr lvl="0"/>
            <a:r>
              <a:rPr lang="ru-RU" dirty="0"/>
              <a:t>полуавтоматические;</a:t>
            </a:r>
          </a:p>
          <a:p>
            <a:pPr lvl="0"/>
            <a:r>
              <a:rPr lang="ru-RU" dirty="0"/>
              <a:t>автоматические. 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715436" cy="5983311"/>
          </a:xfrm>
        </p:spPr>
        <p:txBody>
          <a:bodyPr>
            <a:noAutofit/>
          </a:bodyPr>
          <a:lstStyle/>
          <a:p>
            <a:r>
              <a:rPr lang="ru-RU" sz="3600" b="1" dirty="0"/>
              <a:t>Дезинфекция включает в себя следующие этапы: </a:t>
            </a:r>
          </a:p>
          <a:p>
            <a:pPr lvl="0"/>
            <a:r>
              <a:rPr lang="ru-RU" sz="3600" dirty="0"/>
              <a:t>демонтаж всех разборных деталей и узлов, последующее замачивание перед очисткой щетками или салфетками;</a:t>
            </a:r>
          </a:p>
          <a:p>
            <a:pPr lvl="0"/>
            <a:r>
              <a:rPr lang="ru-RU" sz="3600" dirty="0"/>
              <a:t>очистка составляющих под высоким (15-120 бар) давлением. Загрязнения удаляются поперечными силами струи жидкости. Такой способ требует незначительного числа растворов моющих средств;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Дезинфекция включает в себя следующие этапы: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600" dirty="0" smtClean="0"/>
              <a:t>очистка под давлением менее 5 бар требует высоких скоростей потоков растворов чистящих средств и высокого качества используемого моющего средства; 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Дезинфекция включает в себя следующие этапы: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4400" b="1" u="sng" dirty="0" smtClean="0"/>
              <a:t>дезинфекция при помощи кислотных и щелочных средств</a:t>
            </a:r>
            <a:r>
              <a:rPr lang="ru-RU" sz="4400" dirty="0" smtClean="0"/>
              <a:t>, основанная на циркуляции раствора в закрытом контуре системы;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Дезинфекция включает в себя следующие этапы: 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 lvl="0"/>
            <a:r>
              <a:rPr lang="ru-RU" b="1" u="sng" dirty="0" smtClean="0"/>
              <a:t>пенная мойка </a:t>
            </a:r>
            <a:r>
              <a:rPr lang="ru-RU" dirty="0" smtClean="0"/>
              <a:t>– система, которая применяется преимущественно для санитарных целей. В таком случае на все поверхности наносят устойчивую пену, обеспечивая долгий контакт между дезинфицирующим или моющим средством и поверхностью для обработки. Важно не допускать высыхания пены, которое может усложнить удаление загрязнений.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r>
              <a:rPr lang="ru-RU" sz="3600" b="1" dirty="0"/>
              <a:t>Температура моющих средств </a:t>
            </a:r>
            <a:endParaRPr lang="ru-RU" sz="3600" dirty="0"/>
          </a:p>
          <a:p>
            <a:r>
              <a:rPr lang="ru-RU" sz="3600" dirty="0"/>
              <a:t>Скорость мойки и ее качество повышаются при нагревании моющего средства, однако температура последнего определяется способом мойки. Если используется ручная мойка, рекомендуется использовать более низкую температуру моющих растворов, чем при автоматизированной дезинфекции.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С повышением температуры концентрация моющего средства падает, и напротив: с понижением температуры увеличивается концентрация (т.е. выделяется обратно пропорциональная зависимость).</a:t>
            </a:r>
          </a:p>
          <a:p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/>
          </a:bodyPr>
          <a:lstStyle/>
          <a:p>
            <a:r>
              <a:rPr lang="ru-RU" b="1" dirty="0" smtClean="0"/>
              <a:t>Этапы очистки на пищевых предприятиях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>
            <a:normAutofit/>
          </a:bodyPr>
          <a:lstStyle/>
          <a:p>
            <a:pPr lvl="0"/>
            <a:r>
              <a:rPr lang="ru-RU" sz="4000" dirty="0" smtClean="0"/>
              <a:t>Все </a:t>
            </a:r>
            <a:r>
              <a:rPr lang="ru-RU" sz="4000" dirty="0"/>
              <a:t>поверхности на предприятиях пищевой промышленности очищают механическим способом, затем моют и дезинфицируют. Такая очистка включает в себя несколько шагов:  </a:t>
            </a:r>
          </a:p>
          <a:p>
            <a:endParaRPr lang="ru-RU" sz="4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Эффективность очистки тары и оборудования зависит от определенных факторов: </a:t>
            </a:r>
          </a:p>
          <a:p>
            <a:pPr lvl="0"/>
            <a:r>
              <a:rPr lang="ru-RU" dirty="0" smtClean="0"/>
              <a:t>степень загрязненности;</a:t>
            </a:r>
          </a:p>
          <a:p>
            <a:pPr lvl="0"/>
            <a:r>
              <a:rPr lang="ru-RU" dirty="0" smtClean="0"/>
              <a:t>свойства дезинфицирующих или моющих средств;</a:t>
            </a:r>
          </a:p>
          <a:p>
            <a:pPr lvl="0"/>
            <a:r>
              <a:rPr lang="ru-RU" dirty="0" smtClean="0"/>
              <a:t>концентрация раствора;</a:t>
            </a:r>
          </a:p>
          <a:p>
            <a:pPr lvl="0"/>
            <a:r>
              <a:rPr lang="ru-RU" dirty="0" smtClean="0"/>
              <a:t>температура применяемого средства;</a:t>
            </a:r>
          </a:p>
          <a:p>
            <a:pPr lvl="0"/>
            <a:r>
              <a:rPr lang="ru-RU" dirty="0" smtClean="0"/>
              <a:t>режим ополаскивания;</a:t>
            </a:r>
          </a:p>
          <a:p>
            <a:pPr lvl="0"/>
            <a:r>
              <a:rPr lang="ru-RU" dirty="0" smtClean="0"/>
              <a:t>жесткость воды;</a:t>
            </a:r>
          </a:p>
          <a:p>
            <a:pPr lvl="0"/>
            <a:r>
              <a:rPr lang="ru-RU" dirty="0" smtClean="0"/>
              <a:t>материал оборудования. 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Варианты моющих средств </a:t>
            </a:r>
            <a:endParaRPr lang="ru-RU" dirty="0"/>
          </a:p>
          <a:p>
            <a:r>
              <a:rPr lang="ru-RU" dirty="0"/>
              <a:t>Профессиональная дезинфекция на предприятиях пищевой промышленности осуществляется с использованием различных средств: </a:t>
            </a:r>
          </a:p>
          <a:p>
            <a:pPr lvl="0"/>
            <a:r>
              <a:rPr lang="ru-RU" b="1" u="sng" dirty="0"/>
              <a:t>Щелочных,</a:t>
            </a:r>
            <a:r>
              <a:rPr lang="ru-RU" dirty="0"/>
              <a:t> которые позволяют очищать органические загрязнения практически любой сложности (в том числе смолистые вещества и жир) вручную или автоматическими методами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Щелочные моющие средства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600" dirty="0" smtClean="0"/>
              <a:t> В число таких средств входят </a:t>
            </a:r>
            <a:r>
              <a:rPr lang="ru-RU" sz="3600" u="sng" dirty="0" smtClean="0"/>
              <a:t>пенные чистящие вещества с </a:t>
            </a:r>
            <a:r>
              <a:rPr lang="ru-RU" sz="3600" u="sng" dirty="0" err="1" smtClean="0"/>
              <a:t>антимикробным</a:t>
            </a:r>
            <a:r>
              <a:rPr lang="ru-RU" sz="3600" u="sng" dirty="0" smtClean="0"/>
              <a:t> эффектом, щелочные и </a:t>
            </a:r>
            <a:r>
              <a:rPr lang="ru-RU" sz="3600" u="sng" dirty="0" err="1" smtClean="0"/>
              <a:t>высокощелочные</a:t>
            </a:r>
            <a:r>
              <a:rPr lang="ru-RU" sz="3600" u="sng" dirty="0" smtClean="0"/>
              <a:t> моющие пенные, </a:t>
            </a:r>
            <a:r>
              <a:rPr lang="ru-RU" sz="3600" u="sng" dirty="0" err="1" smtClean="0"/>
              <a:t>беспенные</a:t>
            </a:r>
            <a:r>
              <a:rPr lang="ru-RU" sz="3600" u="sng" dirty="0" smtClean="0"/>
              <a:t> специальные растворы с </a:t>
            </a:r>
            <a:r>
              <a:rPr lang="ru-RU" sz="3600" u="sng" dirty="0" err="1" smtClean="0"/>
              <a:t>антимикробным</a:t>
            </a:r>
            <a:r>
              <a:rPr lang="ru-RU" sz="3600" u="sng" dirty="0" smtClean="0"/>
              <a:t> эффектом, </a:t>
            </a:r>
            <a:r>
              <a:rPr lang="ru-RU" sz="3600" u="sng" dirty="0" err="1" smtClean="0"/>
              <a:t>беспенные</a:t>
            </a:r>
            <a:r>
              <a:rPr lang="ru-RU" sz="3600" u="sng" dirty="0" smtClean="0"/>
              <a:t> </a:t>
            </a:r>
            <a:r>
              <a:rPr lang="ru-RU" sz="3600" u="sng" dirty="0" err="1" smtClean="0"/>
              <a:t>высокощелочные</a:t>
            </a:r>
            <a:r>
              <a:rPr lang="ru-RU" sz="3600" u="sng" dirty="0" smtClean="0"/>
              <a:t> чистящие </a:t>
            </a:r>
            <a:r>
              <a:rPr lang="ru-RU" sz="3600" u="sng" dirty="0" err="1" smtClean="0"/>
              <a:t>термосредства</a:t>
            </a:r>
            <a:r>
              <a:rPr lang="ru-RU" sz="3600" u="sng" dirty="0" smtClean="0"/>
              <a:t> </a:t>
            </a:r>
            <a:r>
              <a:rPr lang="ru-RU" sz="3600" dirty="0" smtClean="0"/>
              <a:t>и многие другие;  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Варианты моющих средств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lvl="0"/>
            <a:r>
              <a:rPr lang="ru-RU" b="1" u="sng" dirty="0" smtClean="0"/>
              <a:t>Кислотных</a:t>
            </a:r>
            <a:r>
              <a:rPr lang="ru-RU" dirty="0" smtClean="0"/>
              <a:t>, которые предназначены для очистки от неорганических загрязнений разной сложности: ржавчина, минеральные, мочекислые, известковые, молочные, винные, мясные и прочие механизированным или ручным способом. </a:t>
            </a:r>
            <a:r>
              <a:rPr lang="ru-RU" u="sng" dirty="0" smtClean="0"/>
              <a:t>В их число входят </a:t>
            </a:r>
            <a:r>
              <a:rPr lang="ru-RU" u="sng" dirty="0" err="1" smtClean="0"/>
              <a:t>малопенные</a:t>
            </a:r>
            <a:r>
              <a:rPr lang="ru-RU" u="sng" dirty="0" smtClean="0"/>
              <a:t> кислотные чистящие средства, жидкие </a:t>
            </a:r>
            <a:r>
              <a:rPr lang="ru-RU" u="sng" dirty="0" err="1" smtClean="0"/>
              <a:t>беспенные</a:t>
            </a:r>
            <a:r>
              <a:rPr lang="ru-RU" u="sng" dirty="0" smtClean="0"/>
              <a:t> растворы с дезинфицирующим эффектом. 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Благодаря широкой линейке экономичных концентраций растворов и оптимальным экспозициям применения можно использовать средства автоматическим или ручным способом, не перенастраивая моечное или технологическое оборудование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Дезинфекция оборудования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 </a:t>
            </a:r>
            <a:r>
              <a:rPr lang="ru-RU" dirty="0"/>
              <a:t>время мойки эффективно устраняются загрязнения и определенная часть вредоносных микроорганизмов. Последующая дезинфекция позволяет уничтожить все имеющиеся патогенные микроорганизмы, а также снизить число других микроорганизмов, чтобы они не влияли на безопасность продуктов питания. 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Дезинфекция оборудования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r>
              <a:rPr lang="ru-RU" b="1" u="sng" dirty="0" smtClean="0"/>
              <a:t>Качество дезинфекции определяется следующими факторами: (1-6)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 smtClean="0"/>
              <a:t>качество предшествующей очистки;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 smtClean="0"/>
              <a:t>концентрация и тип скопления микробов;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 smtClean="0"/>
              <a:t>концентрация </a:t>
            </a:r>
            <a:r>
              <a:rPr lang="ru-RU" sz="3600" dirty="0" err="1" smtClean="0"/>
              <a:t>дезинфеканта</a:t>
            </a:r>
            <a:r>
              <a:rPr lang="ru-RU" sz="3600" dirty="0" smtClean="0"/>
              <a:t>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 smtClean="0"/>
              <a:t>время контакта поверхности с очищающим средством;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Дезинфекция оборудования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 startAt="5"/>
            </a:pPr>
            <a:r>
              <a:rPr lang="ru-RU" dirty="0" smtClean="0"/>
              <a:t>факторы (химические и физические) окружающей среды: содержание в воде растворимого магния или кальция повышает жесткость, а также способствует нейтрализации средства. Повышение температуры позволяет ускорить действие раствора;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ru-RU" dirty="0" smtClean="0"/>
              <a:t>наличие на обрабатываемом объекте </a:t>
            </a:r>
            <a:r>
              <a:rPr lang="ru-RU" dirty="0" err="1" smtClean="0"/>
              <a:t>биопленок</a:t>
            </a:r>
            <a:r>
              <a:rPr lang="ru-RU" dirty="0" smtClean="0"/>
              <a:t>.  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ru-RU" dirty="0"/>
              <a:t>Рекомендуется периодически чередовать препараты, чтобы не допустить привыкания у микроорганизмов к определенным растворам. </a:t>
            </a:r>
            <a:endParaRPr lang="ru-RU" dirty="0" smtClean="0"/>
          </a:p>
          <a:p>
            <a:r>
              <a:rPr lang="ru-RU" dirty="0" smtClean="0"/>
              <a:t>Оптимальный </a:t>
            </a:r>
            <a:r>
              <a:rPr lang="ru-RU" dirty="0"/>
              <a:t>способ – чередование препаратов по результатам микробиологического изучения устойчивости вредных микроорганизмов к используемым дезинфицирующим средствам.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Можно сделать следующие выводы: использование рациональных режимов очистки, дезинфекции и мойки, а также применение качественных моющих средств значительно снижает микробиологические риски на любом технологическом этапе, не допускает ухудшения продуктов питания и придает производителю уверенность в безопасности и высоком качестве выпускаемой им продукции.</a:t>
            </a:r>
          </a:p>
          <a:p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52"/>
            <a:ext cx="8229600" cy="5983311"/>
          </a:xfrm>
        </p:spPr>
        <p:txBody>
          <a:bodyPr>
            <a:noAutofit/>
          </a:bodyPr>
          <a:lstStyle/>
          <a:p>
            <a:pPr lvl="0"/>
            <a:r>
              <a:rPr lang="ru-RU" b="1" u="sng" dirty="0" smtClean="0"/>
              <a:t>Выполнение сухой уборки механическим способом. В</a:t>
            </a:r>
            <a:r>
              <a:rPr lang="ru-RU" dirty="0" smtClean="0"/>
              <a:t>о время этого этапа вручную собираются все отходы и мусор, видимые загрязнения удаляются при помощи подручных средств (скребки, салфетки). </a:t>
            </a:r>
          </a:p>
          <a:p>
            <a:pPr lvl="0"/>
            <a:r>
              <a:rPr lang="ru-RU" dirty="0" smtClean="0"/>
              <a:t>Эти действия производятся  на протяжении всего периода рабочего времени: в противном случае мусор будет накапливаться и загрязнять помещение. </a:t>
            </a:r>
          </a:p>
          <a:p>
            <a:pPr lvl="0"/>
            <a:r>
              <a:rPr lang="ru-RU" dirty="0" smtClean="0"/>
              <a:t>данный этап обязателен по завершению рабочего процесса (в этом случае он совмещается с разбором оборудования и его очисткой от загрязнений); 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pPr lvl="0"/>
            <a:r>
              <a:rPr lang="ru-RU" b="1" u="sng" dirty="0"/>
              <a:t>Предварительное очищение</a:t>
            </a:r>
            <a:r>
              <a:rPr lang="ru-RU" dirty="0"/>
              <a:t>, которое представляет собой обычное ополаскивание чистой питьевой водой загрязненных поверхностей. </a:t>
            </a:r>
            <a:endParaRPr lang="ru-RU" dirty="0" smtClean="0"/>
          </a:p>
          <a:p>
            <a:pPr lvl="0"/>
            <a:r>
              <a:rPr lang="ru-RU" dirty="0" smtClean="0"/>
              <a:t>Благодаря </a:t>
            </a:r>
            <a:r>
              <a:rPr lang="ru-RU" dirty="0"/>
              <a:t>этому можно удалить все растворимые загрязнения, облегчив тем самым основную очистку. Для этого этапа вода нагревается </a:t>
            </a:r>
            <a:r>
              <a:rPr lang="ru-RU" dirty="0" smtClean="0"/>
              <a:t>до 35°С </a:t>
            </a:r>
            <a:r>
              <a:rPr lang="ru-RU" dirty="0"/>
              <a:t>и подается под небольшим давлением, чтобы не допустить распространение по помещению микроорганизмов из-за образования аэрозолей.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Выполнение </a:t>
            </a:r>
            <a:r>
              <a:rPr lang="ru-RU" b="1" u="sng" dirty="0" smtClean="0"/>
              <a:t>работ по основной очистке, </a:t>
            </a:r>
            <a:r>
              <a:rPr lang="ru-RU" dirty="0" smtClean="0"/>
              <a:t>для чего применяются растворы разнообразных моющих средств. Эту работу выполняют в один или несколько этапов. </a:t>
            </a:r>
          </a:p>
          <a:p>
            <a:pPr lvl="0"/>
            <a:r>
              <a:rPr lang="ru-RU" dirty="0" smtClean="0"/>
              <a:t>Количество стадий очистки зависит от вида загрязнений (органические или неорганические) и конструктивных особенностей применяемого оборудования. 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 lvl="0"/>
            <a:r>
              <a:rPr lang="ru-RU" b="1" u="sng" dirty="0"/>
              <a:t>Удаление оставшихся загрязнений и остатков моющих средств</a:t>
            </a:r>
            <a:r>
              <a:rPr lang="ru-RU" dirty="0"/>
              <a:t> при помощи ополаскивания;  </a:t>
            </a:r>
          </a:p>
          <a:p>
            <a:pPr lvl="0"/>
            <a:r>
              <a:rPr lang="ru-RU" b="1" u="sng" dirty="0"/>
              <a:t>Дезинфекция </a:t>
            </a:r>
            <a:r>
              <a:rPr lang="ru-RU" dirty="0"/>
              <a:t>– использование разнообразных методов и средств для окончательного уничтожения вредных микроорганизмов;  </a:t>
            </a:r>
          </a:p>
          <a:p>
            <a:pPr lvl="0"/>
            <a:r>
              <a:rPr lang="ru-RU" b="1" u="sng" dirty="0"/>
              <a:t>Ополаскивание поверхностей для удаления остатков средств для дезинфекции</a:t>
            </a:r>
            <a:r>
              <a:rPr lang="ru-RU" dirty="0"/>
              <a:t>; 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b="1" u="sng" dirty="0" smtClean="0"/>
              <a:t>Сушка очищаемых </a:t>
            </a:r>
            <a:r>
              <a:rPr lang="ru-RU" dirty="0" smtClean="0"/>
              <a:t>поверхностей оборудования с целью предотвращения коррозии металлических частей и предупреждения микробной контаминации.  </a:t>
            </a:r>
          </a:p>
          <a:p>
            <a:pPr lvl="0"/>
            <a:r>
              <a:rPr lang="ru-RU" dirty="0" smtClean="0"/>
              <a:t>Можно объединить этап основной очистки, удаления остатков загрязнений и дезинфекции. Для этого на предприятии используются специальные средства, которые одновременно обладают моющими и дезинфицирующими свойствами. Применение </a:t>
            </a:r>
            <a:r>
              <a:rPr lang="ru-RU" dirty="0" err="1" smtClean="0"/>
              <a:t>моюще-дезинфицирующей</a:t>
            </a:r>
            <a:r>
              <a:rPr lang="ru-RU" dirty="0" smtClean="0"/>
              <a:t> продукции имеет еще одно преимущество: в таком случае не требуется финального смывания.  </a:t>
            </a:r>
          </a:p>
          <a:p>
            <a:r>
              <a:rPr lang="ru-RU" dirty="0" smtClean="0"/>
              <a:t>Оборудование и поверхности ополаскиваются чистой водой в направлении снизу вверх. 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ru-RU" b="1" dirty="0"/>
              <a:t>Процесс мойки: задачи и особенности </a:t>
            </a:r>
            <a:endParaRPr lang="ru-RU" dirty="0"/>
          </a:p>
          <a:p>
            <a:r>
              <a:rPr lang="ru-RU" dirty="0"/>
              <a:t>Процесс мойки на предприятиях необходим для выполнения следующих целей:</a:t>
            </a:r>
          </a:p>
          <a:p>
            <a:pPr lvl="0"/>
            <a:r>
              <a:rPr lang="ru-RU" dirty="0"/>
              <a:t>удалить возникшие загрязнения;</a:t>
            </a:r>
          </a:p>
          <a:p>
            <a:pPr lvl="0"/>
            <a:r>
              <a:rPr lang="ru-RU" dirty="0"/>
              <a:t>предотвратить образование </a:t>
            </a:r>
            <a:r>
              <a:rPr lang="ru-RU" dirty="0" err="1"/>
              <a:t>биопленок</a:t>
            </a:r>
            <a:r>
              <a:rPr lang="ru-RU" dirty="0"/>
              <a:t> или удалить их;</a:t>
            </a:r>
          </a:p>
          <a:p>
            <a:pPr lvl="0"/>
            <a:r>
              <a:rPr lang="ru-RU" dirty="0"/>
              <a:t>подготовить поверхности и оборудование к проведению дезинфекции. 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Autofit/>
          </a:bodyPr>
          <a:lstStyle/>
          <a:p>
            <a:r>
              <a:rPr lang="ru-RU" sz="3600" dirty="0" err="1"/>
              <a:t>Биопленки</a:t>
            </a:r>
            <a:r>
              <a:rPr lang="ru-RU" sz="3600" dirty="0"/>
              <a:t> представляют собой сообщество бактериальных клеток, которое заключено в полимерный матрикс. Они крепятся к живым или инертным поверхностям, а образуются чаще всего на трубопроводах или технологическом оборудовании. Все бактерии, содержащиеся в </a:t>
            </a:r>
            <a:r>
              <a:rPr lang="ru-RU" sz="3600" dirty="0" err="1"/>
              <a:t>биопленках</a:t>
            </a:r>
            <a:r>
              <a:rPr lang="ru-RU" sz="3600" dirty="0"/>
              <a:t>, отличаются повышенной выживаемостью даже в присутствии особенно агрессивных веществ. 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813</Words>
  <Application>Microsoft Office PowerPoint</Application>
  <PresentationFormat>Экран (4:3)</PresentationFormat>
  <Paragraphs>75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Очистка, мойка, дезинфекция на предприятиях пищевой промышленности (особенности)</vt:lpstr>
      <vt:lpstr>Этапы очистки на пищевых предприятиях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Дезинфекция включает в себя следующие этапы: </vt:lpstr>
      <vt:lpstr>Дезинфекция включает в себя следующие этапы: </vt:lpstr>
      <vt:lpstr>Дезинфекция включает в себя следующие этапы: </vt:lpstr>
      <vt:lpstr>Слайд 18</vt:lpstr>
      <vt:lpstr>Слайд 19</vt:lpstr>
      <vt:lpstr>Слайд 20</vt:lpstr>
      <vt:lpstr>Слайд 21</vt:lpstr>
      <vt:lpstr>Щелочные моющие средства</vt:lpstr>
      <vt:lpstr>Варианты моющих средств</vt:lpstr>
      <vt:lpstr>Слайд 24</vt:lpstr>
      <vt:lpstr>Дезинфекция оборудования</vt:lpstr>
      <vt:lpstr>Дезинфекция оборудования</vt:lpstr>
      <vt:lpstr>Дезинфекция оборудования</vt:lpstr>
      <vt:lpstr>Слайд 28</vt:lpstr>
      <vt:lpstr>Слайд 29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ПК</cp:lastModifiedBy>
  <cp:revision>8</cp:revision>
  <dcterms:created xsi:type="dcterms:W3CDTF">2018-10-15T16:14:30Z</dcterms:created>
  <dcterms:modified xsi:type="dcterms:W3CDTF">2018-10-15T16:58:57Z</dcterms:modified>
</cp:coreProperties>
</file>