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CE577-2184-40FB-B575-C46AE930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B77AB6-927B-4C07-BBD3-F503C9DAE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8B155-EDB9-4ADB-8E26-901F4B7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A07F1-5825-4A89-9223-B8BC2348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9F582E-CD6A-4124-9310-EC9027C5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C0472-3DC3-48BC-B9E0-5F0E0DD1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3E5C5E-A9FF-46B8-8E8E-97A6EBF6A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87261-EBEB-421A-B0F2-45A4BCE5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DA589-24CB-4187-ADDE-90F4D288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CFD3C-4C94-4261-896F-03BDF6E8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9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2FE717-4E7D-44FB-A50D-6DAD2929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0856EA-20A9-45BA-9768-DBE371FE1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C8024-6860-4A3A-A8EE-48E4C4241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4FB4E-DB80-48CE-880E-161FE625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22FA-8AED-41E7-87C5-70DED02A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72C4A-46B5-4EF4-80C3-64341E61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E2E90-E8F1-44C6-B707-EA0020F2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BDF9B7-2B19-4B7D-9195-BAEEA24E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6FA2E-79B4-4CE8-B3F2-8B7E390E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CBAB2-A5B8-41E9-BFE2-884BEED9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5BF6D-0A57-412B-A06B-3B3CBC76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5AB4E-FAA3-49C8-AD80-2B80613E7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70D7-34CA-4730-8687-58F9E5CA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07994-0EBC-41C8-97AD-A05308FA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EC47B-D93D-4A78-996E-7DDEE160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5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94B82-7372-4299-BDDB-EEBF1311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9C437-0504-4B03-936A-65C3061CD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B4A4D5-27FE-4803-9188-375013356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23FEEE-594A-4AFA-A366-84E33810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41AE09-BD03-44F5-8BC0-A3B82527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9C3E-7757-4C87-B7EA-DA0C181D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9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06AF7-7DD4-4612-84C1-1461B9E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41179-D70D-4530-B467-CAC5FCAF0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838CD-6AF8-4821-A39F-DE36EE56D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151E3A-8AEB-4AC2-9E70-04ED981C2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53FC39-6B72-4774-8A74-6D60C1D9B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23DB0F-01EB-4888-8CE7-AADF2473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EEC75B-3663-427D-B82C-E018FDF2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1B321C-A026-4610-94A1-A625E873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7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01357-F509-4741-856C-DEC4ABFB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06C6BC-5458-4932-AF8A-2E14A67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E6178F-7978-4060-8BCE-06B6A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E62172-A39D-43DC-8FE1-DE329D0A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2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8A4F81-CF32-4CEF-BB85-75575A5F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096DD0-A583-4AA3-8552-E295BAB8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1C6B9B-C75F-4C5A-8571-83E748A3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4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BDD3D-9918-46E3-BA31-830EE0AE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F96ACB-D6F7-46DD-81FA-A5D81195D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220FCA-B30F-471F-8366-B498DD011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0EE47A-2382-4430-AFBF-15862E7A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23871F-73B7-4861-BCE0-713892F9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3CC30E-26CA-41C6-A117-E44B3C46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C01B0-3135-443F-A5BB-5981A54B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9080DD-4B1E-476B-B990-D48763F81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8E8EC5-BD7D-4E4D-B9F9-57CEC0CD7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AA19F6-76B2-4279-B702-C69C22BD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510491-52C6-4A08-ACEB-46BC733E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583F1D-D02D-4486-9338-CB52A0D6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34290-4ABE-42BE-B53E-569B826D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2C1A9B-3C5F-4606-82CF-D3F9D4EDE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7E94B-BC73-407A-8021-D5A2275A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25D4-B556-4927-BA72-68919BCE7DF7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D6C3E-4F8B-43A6-A858-8F5124028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FD55E-701B-4D18-BD75-0D90B2011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98CC-9CB1-4D56-A188-5642BD0F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2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5CC69-C22A-4429-8D11-CFD1FAE1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82" y="222031"/>
            <a:ext cx="11085341" cy="1226941"/>
          </a:xfrm>
        </p:spPr>
        <p:txBody>
          <a:bodyPr/>
          <a:lstStyle/>
          <a:p>
            <a:r>
              <a:rPr lang="ru-RU" b="1" dirty="0"/>
              <a:t>Типы обществ.</a:t>
            </a:r>
          </a:p>
        </p:txBody>
      </p:sp>
      <p:pic>
        <p:nvPicPr>
          <p:cNvPr id="1026" name="Picture 2" descr="https://siriussib.ru/wp-content/uploads/2020/11/105.jpg">
            <a:extLst>
              <a:ext uri="{FF2B5EF4-FFF2-40B4-BE49-F238E27FC236}">
                <a16:creationId xmlns:a16="http://schemas.microsoft.com/office/drawing/2014/main" id="{C25631AC-C441-4671-9ED5-8ADDC24B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75582"/>
            <a:ext cx="11802794" cy="5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25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B90D9B-9006-47DB-BA5E-92044466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24" y="250043"/>
            <a:ext cx="11738317" cy="3688911"/>
          </a:xfrm>
        </p:spPr>
        <p:txBody>
          <a:bodyPr>
            <a:normAutofit/>
          </a:bodyPr>
          <a:lstStyle/>
          <a:p>
            <a:r>
              <a:rPr lang="ru-RU" b="1" dirty="0"/>
              <a:t> По ведущему способу производства </a:t>
            </a:r>
            <a:r>
              <a:rPr lang="ru-RU" dirty="0"/>
              <a:t>выделяют три основных исторических типа общества: </a:t>
            </a:r>
            <a:r>
              <a:rPr lang="ru-RU" b="1" dirty="0"/>
              <a:t>традиционное</a:t>
            </a:r>
            <a:r>
              <a:rPr lang="ru-RU" dirty="0"/>
              <a:t> (аграрное), </a:t>
            </a:r>
            <a:r>
              <a:rPr lang="ru-RU" b="1" dirty="0"/>
              <a:t>индустриальное</a:t>
            </a:r>
            <a:r>
              <a:rPr lang="ru-RU" dirty="0"/>
              <a:t> (техногенное) и </a:t>
            </a:r>
            <a:r>
              <a:rPr lang="ru-RU" b="1" dirty="0"/>
              <a:t>постиндустриальное</a:t>
            </a:r>
            <a:r>
              <a:rPr lang="ru-RU" dirty="0"/>
              <a:t> (информационное) общество. Первые два складывались постепенно, существовали длительные исторические периоды и принимали своеобразные культурные черты в различных странах. И все же у каждого исторического типа общества есть общие (типологические) характеристики, по которым ту или иную социокультурную общность людей относят к определенному историческому типу общества.</a:t>
            </a:r>
          </a:p>
          <a:p>
            <a:endParaRPr lang="ru-RU" dirty="0"/>
          </a:p>
        </p:txBody>
      </p:sp>
      <p:pic>
        <p:nvPicPr>
          <p:cNvPr id="2050" name="Picture 2" descr="https://centr-intellect.ru/wp-content/uploads/2016/06/6630_1000.jpg">
            <a:extLst>
              <a:ext uri="{FF2B5EF4-FFF2-40B4-BE49-F238E27FC236}">
                <a16:creationId xmlns:a16="http://schemas.microsoft.com/office/drawing/2014/main" id="{E1E9F21B-3B19-489D-8810-6A25DC38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803552"/>
            <a:ext cx="9525000" cy="30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4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CC5D09-4BC9-4680-BE31-D0F73B2E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4" y="165638"/>
            <a:ext cx="11859065" cy="4012467"/>
          </a:xfrm>
        </p:spPr>
        <p:txBody>
          <a:bodyPr>
            <a:normAutofit/>
          </a:bodyPr>
          <a:lstStyle/>
          <a:p>
            <a:r>
              <a:rPr lang="ru-RU" b="1" dirty="0"/>
              <a:t>Натуральное хозяйство</a:t>
            </a:r>
            <a:r>
              <a:rPr lang="ru-RU" dirty="0"/>
              <a:t>; Преобладание с/х; Примитивное ремесло; Экстенсивные технологии; Господство общинной, корпоративной, государственной собственности, институт частной собственности не развит;</a:t>
            </a:r>
          </a:p>
          <a:p>
            <a:r>
              <a:rPr lang="ru-RU" b="1" dirty="0"/>
              <a:t>Сословно-иерархическая структура </a:t>
            </a:r>
            <a:r>
              <a:rPr lang="ru-RU" dirty="0"/>
              <a:t>(</a:t>
            </a:r>
            <a:r>
              <a:rPr lang="ru-RU" i="1" dirty="0"/>
              <a:t>основные сословия: крестьяне, феодалы, духовенство); </a:t>
            </a:r>
            <a:r>
              <a:rPr lang="ru-RU" dirty="0"/>
              <a:t>Приоритет коллективных интересов над личными</a:t>
            </a:r>
          </a:p>
          <a:p>
            <a:r>
              <a:rPr lang="ru-RU" b="1" dirty="0"/>
              <a:t>Низкая социальная мобильность</a:t>
            </a:r>
            <a:r>
              <a:rPr lang="ru-RU" dirty="0"/>
              <a:t>; Отсутствие прав и свобод, корпоративные нормы и принципы; Высокая роль религии</a:t>
            </a:r>
          </a:p>
          <a:p>
            <a:r>
              <a:rPr lang="ru-RU" dirty="0"/>
              <a:t>Патриархальная семья; Низкий уровень образования</a:t>
            </a:r>
          </a:p>
        </p:txBody>
      </p:sp>
      <p:pic>
        <p:nvPicPr>
          <p:cNvPr id="3074" name="Picture 2" descr="https://img1.goodfon.ru/original/1440x900/7/73/kartina-gollandiya-niderlandy.jpg">
            <a:extLst>
              <a:ext uri="{FF2B5EF4-FFF2-40B4-BE49-F238E27FC236}">
                <a16:creationId xmlns:a16="http://schemas.microsoft.com/office/drawing/2014/main" id="{B39B9F98-C657-4A06-8EAD-444D5533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4178105"/>
            <a:ext cx="5355102" cy="26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.ru/misc/i/gallery/39456/2892610.jpg">
            <a:extLst>
              <a:ext uri="{FF2B5EF4-FFF2-40B4-BE49-F238E27FC236}">
                <a16:creationId xmlns:a16="http://schemas.microsoft.com/office/drawing/2014/main" id="{991D8EB5-0C2A-4654-BAC9-3AC1C918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10" y="4106521"/>
            <a:ext cx="6063175" cy="27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80F19F-BC8C-43B5-92F7-BA69A63E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39150"/>
            <a:ext cx="11718388" cy="35450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Товарное хозяйство. Рыночная экономика; Преобладание промышленного производства (промышленный переворот). Массовое производство; Урбанизация (рост городов и городского населения); Интенсивное хозяйство; Социальная мобильность значительна</a:t>
            </a:r>
          </a:p>
          <a:p>
            <a:r>
              <a:rPr lang="ru-RU" dirty="0"/>
              <a:t>Появляются  классы (пролетариат и буржуазия); Индивидуализм и рационализм; Снижение роли религии, развитие научных знаний, рост образования; Зарождение малой демократической семьи; Зарождение массовой культуры; Общественно-исторический прогресс достаточно очевиден и может быть «измерен» посредством разных критериев.</a:t>
            </a:r>
          </a:p>
          <a:p>
            <a:r>
              <a:rPr lang="ru-RU" dirty="0"/>
              <a:t>Общество стремится властвовать над природой, подчиняя ее и извлекая из нее максимально возможное. Институт  частной собственности. Право собственности рассматривается как естественное и неотъемлемое.</a:t>
            </a:r>
          </a:p>
        </p:txBody>
      </p:sp>
      <p:pic>
        <p:nvPicPr>
          <p:cNvPr id="4098" name="Picture 2" descr="https://www.praehistorische-archaeologie.de/images/herman-heyenbrock-1890-het-gieten-van-ijzer-in-blokken-He.jpg">
            <a:extLst>
              <a:ext uri="{FF2B5EF4-FFF2-40B4-BE49-F238E27FC236}">
                <a16:creationId xmlns:a16="http://schemas.microsoft.com/office/drawing/2014/main" id="{5C290977-0131-4DDD-8347-7E03F33F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" y="3657600"/>
            <a:ext cx="621792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viewImage.php?image=http://cdn.fishki.net/upload/post/2017/04/17/2270209/d360cf55a2f0e7e57a0c7409350dd02b.jpg">
            <a:extLst>
              <a:ext uri="{FF2B5EF4-FFF2-40B4-BE49-F238E27FC236}">
                <a16:creationId xmlns:a16="http://schemas.microsoft.com/office/drawing/2014/main" id="{CE24D6E1-3F6C-40B2-8035-D16573D8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3657600"/>
            <a:ext cx="56469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2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089259-15ED-460B-979D-0B4F3267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1" y="123435"/>
            <a:ext cx="11878994" cy="39421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Социальная мобильность населения высока, возможности социальных перемещений практически не ограничены.</a:t>
            </a:r>
          </a:p>
          <a:p>
            <a:r>
              <a:rPr lang="ru-RU" dirty="0"/>
              <a:t>Общество автономно от государства, сложилось развитое гражданское общество.</a:t>
            </a:r>
          </a:p>
          <a:p>
            <a:r>
              <a:rPr lang="ru-RU" dirty="0"/>
              <a:t>Автономия, свободы и права личности закреплены конституционно в качестве неотъемлемых и прирожденных. Отношения личности и общества строятся на началах взаимной ответственности.</a:t>
            </a:r>
          </a:p>
          <a:p>
            <a:r>
              <a:rPr lang="ru-RU" dirty="0"/>
              <a:t>Важнейшими социальными ценностями признаны способность и готовность к изменениям, новациям.</a:t>
            </a:r>
          </a:p>
          <a:p>
            <a:r>
              <a:rPr lang="ru-RU" dirty="0"/>
              <a:t> </a:t>
            </a:r>
            <a:r>
              <a:rPr lang="en-US" dirty="0"/>
              <a:t>C</a:t>
            </a:r>
            <a:r>
              <a:rPr lang="ru-RU" dirty="0"/>
              <a:t>ложное разделение труда не только в рамках отдельных стран, но и в международном масштабе; централизованное государство; сглаживание горизонтальной дифференциации населения (деление его на касты, сословия, классы) и рост вертикальной дифференциации (деление общества на нации, «миры», регионы).</a:t>
            </a:r>
          </a:p>
          <a:p>
            <a:endParaRPr lang="ru-RU" dirty="0"/>
          </a:p>
        </p:txBody>
      </p:sp>
      <p:pic>
        <p:nvPicPr>
          <p:cNvPr id="5126" name="Picture 6" descr="https://aftershock.news/sites/default/files/u31487/teasers/il_fullxfull.904326529_etwx.jpg">
            <a:extLst>
              <a:ext uri="{FF2B5EF4-FFF2-40B4-BE49-F238E27FC236}">
                <a16:creationId xmlns:a16="http://schemas.microsoft.com/office/drawing/2014/main" id="{E6DAAA25-7B13-4916-83D3-CB28B380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1" y="4065562"/>
            <a:ext cx="6308187" cy="27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lovesnik.org/images/12765718265125691862589126561259612596.jpg">
            <a:extLst>
              <a:ext uri="{FF2B5EF4-FFF2-40B4-BE49-F238E27FC236}">
                <a16:creationId xmlns:a16="http://schemas.microsoft.com/office/drawing/2014/main" id="{2F174E86-8A21-421D-8892-A4D6BA87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12" y="4065561"/>
            <a:ext cx="5472333" cy="27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0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6F2778-7951-4A91-98D2-12621A38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6" y="151570"/>
            <a:ext cx="11766452" cy="3231147"/>
          </a:xfrm>
        </p:spPr>
        <p:txBody>
          <a:bodyPr>
            <a:normAutofit/>
          </a:bodyPr>
          <a:lstStyle/>
          <a:p>
            <a:r>
              <a:rPr lang="ru-RU" dirty="0"/>
              <a:t>Выдвижение на первый план сферы услуг</a:t>
            </a:r>
          </a:p>
          <a:p>
            <a:r>
              <a:rPr lang="ru-RU" dirty="0"/>
              <a:t>Увеличение удельного веса мелкосерийного производства, на основе высоких технологий; </a:t>
            </a:r>
            <a:r>
              <a:rPr lang="ru-RU" b="1" dirty="0"/>
              <a:t>Ведущая роль науки, знаний и информации</a:t>
            </a:r>
          </a:p>
          <a:p>
            <a:r>
              <a:rPr lang="ru-RU" dirty="0"/>
              <a:t>Рост удельного веса среднего класса </a:t>
            </a:r>
            <a:r>
              <a:rPr lang="ru-RU" i="1" dirty="0"/>
              <a:t>(достаточно высокий уровень доходов, позволяющий удовлетворять основные потребности, наличие собственности), р</a:t>
            </a:r>
            <a:r>
              <a:rPr lang="ru-RU" dirty="0"/>
              <a:t>ост уровня жизни населения (до 90х гг. 20 века).</a:t>
            </a:r>
          </a:p>
        </p:txBody>
      </p:sp>
      <p:pic>
        <p:nvPicPr>
          <p:cNvPr id="6146" name="Picture 2" descr="https://avatars.mds.yandex.net/get-zen_doc/1602847/pub_5ee993729c2f793cb65c0593_5ee9b18250e1200bb9c20689/scale_1200">
            <a:extLst>
              <a:ext uri="{FF2B5EF4-FFF2-40B4-BE49-F238E27FC236}">
                <a16:creationId xmlns:a16="http://schemas.microsoft.com/office/drawing/2014/main" id="{C02472CC-2812-4EE9-A011-C6996B2B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" y="3382717"/>
            <a:ext cx="5569634" cy="33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hsto.org/files/53e/bbf/952/53ebbf952fec458f99b97b81a0ded6f7.jpg">
            <a:extLst>
              <a:ext uri="{FF2B5EF4-FFF2-40B4-BE49-F238E27FC236}">
                <a16:creationId xmlns:a16="http://schemas.microsoft.com/office/drawing/2014/main" id="{E077BE5F-5EFB-48CD-8B7F-2CA973BC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06" y="3382717"/>
            <a:ext cx="6049108" cy="33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5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73wPYKIfehc/hqdefault.jpg">
            <a:extLst>
              <a:ext uri="{FF2B5EF4-FFF2-40B4-BE49-F238E27FC236}">
                <a16:creationId xmlns:a16="http://schemas.microsoft.com/office/drawing/2014/main" id="{E52A8F60-BBA8-4DF5-B436-4E1F5C1C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16244B-CB4B-492E-8CFF-38D74CF73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ic.pics.livejournal.com/neosovok/18392050/35525/35525_original.jpg">
            <a:extLst>
              <a:ext uri="{FF2B5EF4-FFF2-40B4-BE49-F238E27FC236}">
                <a16:creationId xmlns:a16="http://schemas.microsoft.com/office/drawing/2014/main" id="{332BEF6F-01C6-4CF3-867B-AE6E9738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CEC6BA-002A-4A8B-A0E2-BCA39856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84148" cy="6858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Общественно – экономических формаций</a:t>
            </a:r>
            <a:r>
              <a:rPr lang="ru-RU" dirty="0"/>
              <a:t> - исторически определенный тип общества, возникающий на основе определенного способа производства материальных благ</a:t>
            </a:r>
          </a:p>
          <a:p>
            <a:r>
              <a:rPr lang="ru-RU" dirty="0"/>
              <a:t>   </a:t>
            </a:r>
            <a:r>
              <a:rPr lang="ru-RU" b="1" dirty="0"/>
              <a:t>Способ производства</a:t>
            </a:r>
            <a:r>
              <a:rPr lang="ru-RU" dirty="0"/>
              <a:t>  - совокупность производственных отношений  и производительных сил.</a:t>
            </a:r>
          </a:p>
          <a:p>
            <a:r>
              <a:rPr lang="ru-RU" b="1" dirty="0"/>
              <a:t>Производственные отношения</a:t>
            </a:r>
            <a:r>
              <a:rPr lang="ru-RU" dirty="0"/>
              <a:t> – отношения между людьми в процессе производства, распределения, обмена и потребления материальных благ. В основе – отношения собственности. Эта сторона способа производства изменяется медленно.</a:t>
            </a:r>
          </a:p>
          <a:p>
            <a:r>
              <a:rPr lang="ru-RU" b="1" dirty="0"/>
              <a:t>Производительные силы</a:t>
            </a:r>
            <a:r>
              <a:rPr lang="ru-RU" dirty="0"/>
              <a:t> - средства производства (орудия труда +предметы труда) и люди с трудовыми навыками и умениями. Эта сторона способа производства изменяется быстро.</a:t>
            </a:r>
          </a:p>
          <a:p>
            <a:r>
              <a:rPr lang="ru-RU" dirty="0"/>
              <a:t>Между развивающимися производительными силами и статичными производственными отношениями возникает конфликт, приводящий к социальной революции. </a:t>
            </a:r>
          </a:p>
          <a:p>
            <a:r>
              <a:rPr lang="ru-RU" b="1" dirty="0"/>
              <a:t>Учение о классовой борьбе, социальной революции - ключевое в </a:t>
            </a:r>
            <a:r>
              <a:rPr lang="ru-RU" b="1" dirty="0" err="1"/>
              <a:t>марксистско</a:t>
            </a:r>
            <a:r>
              <a:rPr lang="ru-RU" b="1" dirty="0"/>
              <a:t> – ленинском учении.</a:t>
            </a:r>
            <a:endParaRPr lang="ru-RU" dirty="0"/>
          </a:p>
          <a:p>
            <a:r>
              <a:rPr lang="ru-RU" dirty="0"/>
              <a:t>Формация включает базис и надстройку</a:t>
            </a:r>
          </a:p>
          <a:p>
            <a:r>
              <a:rPr lang="ru-RU" b="1" dirty="0"/>
              <a:t>Базис</a:t>
            </a:r>
            <a:r>
              <a:rPr lang="ru-RU" dirty="0"/>
              <a:t> – система экономических (производственных)  отношения. </a:t>
            </a:r>
          </a:p>
          <a:p>
            <a:r>
              <a:rPr lang="ru-RU" b="1" dirty="0"/>
              <a:t>Надстройка </a:t>
            </a:r>
            <a:r>
              <a:rPr lang="ru-RU" dirty="0"/>
              <a:t>– совокупность правовых, политических, идеологических, религиозных, культурных и иных учреждений и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773749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436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Типы обществ.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обществ.</dc:title>
  <dc:creator>Иван Дмитриевич Лопатин</dc:creator>
  <cp:lastModifiedBy>Иван Дмитриевич Лопатин</cp:lastModifiedBy>
  <cp:revision>11</cp:revision>
  <dcterms:created xsi:type="dcterms:W3CDTF">2022-02-18T10:40:02Z</dcterms:created>
  <dcterms:modified xsi:type="dcterms:W3CDTF">2022-02-18T12:33:52Z</dcterms:modified>
</cp:coreProperties>
</file>