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373" r:id="rId3"/>
    <p:sldId id="299" r:id="rId4"/>
    <p:sldId id="300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331" r:id="rId14"/>
    <p:sldId id="301" r:id="rId15"/>
    <p:sldId id="332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33" r:id="rId24"/>
    <p:sldId id="309" r:id="rId25"/>
    <p:sldId id="310" r:id="rId26"/>
    <p:sldId id="334" r:id="rId27"/>
    <p:sldId id="311" r:id="rId28"/>
    <p:sldId id="317" r:id="rId29"/>
    <p:sldId id="335" r:id="rId30"/>
    <p:sldId id="318" r:id="rId31"/>
    <p:sldId id="336" r:id="rId32"/>
    <p:sldId id="319" r:id="rId33"/>
    <p:sldId id="320" r:id="rId34"/>
    <p:sldId id="407" r:id="rId35"/>
    <p:sldId id="321" r:id="rId36"/>
    <p:sldId id="337" r:id="rId37"/>
    <p:sldId id="408" r:id="rId38"/>
    <p:sldId id="322" r:id="rId39"/>
    <p:sldId id="338" r:id="rId40"/>
    <p:sldId id="323" r:id="rId41"/>
    <p:sldId id="339" r:id="rId42"/>
    <p:sldId id="340" r:id="rId43"/>
    <p:sldId id="341" r:id="rId44"/>
    <p:sldId id="312" r:id="rId45"/>
    <p:sldId id="342" r:id="rId46"/>
    <p:sldId id="343" r:id="rId47"/>
    <p:sldId id="344" r:id="rId48"/>
    <p:sldId id="313" r:id="rId49"/>
    <p:sldId id="345" r:id="rId50"/>
    <p:sldId id="346" r:id="rId51"/>
    <p:sldId id="314" r:id="rId52"/>
    <p:sldId id="347" r:id="rId53"/>
    <p:sldId id="315" r:id="rId54"/>
    <p:sldId id="348" r:id="rId55"/>
    <p:sldId id="316" r:id="rId56"/>
    <p:sldId id="349" r:id="rId57"/>
    <p:sldId id="350" r:id="rId58"/>
    <p:sldId id="324" r:id="rId59"/>
    <p:sldId id="351" r:id="rId60"/>
    <p:sldId id="398" r:id="rId61"/>
    <p:sldId id="353" r:id="rId62"/>
    <p:sldId id="354" r:id="rId63"/>
    <p:sldId id="375" r:id="rId64"/>
    <p:sldId id="376" r:id="rId65"/>
    <p:sldId id="377" r:id="rId66"/>
    <p:sldId id="378" r:id="rId67"/>
    <p:sldId id="379" r:id="rId68"/>
    <p:sldId id="380" r:id="rId69"/>
    <p:sldId id="381" r:id="rId70"/>
    <p:sldId id="382" r:id="rId71"/>
    <p:sldId id="383" r:id="rId72"/>
    <p:sldId id="384" r:id="rId73"/>
    <p:sldId id="399" r:id="rId74"/>
    <p:sldId id="385" r:id="rId75"/>
    <p:sldId id="386" r:id="rId76"/>
    <p:sldId id="387" r:id="rId77"/>
    <p:sldId id="400" r:id="rId78"/>
    <p:sldId id="401" r:id="rId79"/>
    <p:sldId id="356" r:id="rId80"/>
    <p:sldId id="357" r:id="rId81"/>
    <p:sldId id="402" r:id="rId82"/>
    <p:sldId id="358" r:id="rId83"/>
    <p:sldId id="390" r:id="rId84"/>
    <p:sldId id="391" r:id="rId85"/>
    <p:sldId id="359" r:id="rId86"/>
    <p:sldId id="360" r:id="rId87"/>
    <p:sldId id="361" r:id="rId88"/>
    <p:sldId id="362" r:id="rId89"/>
    <p:sldId id="392" r:id="rId90"/>
    <p:sldId id="363" r:id="rId91"/>
    <p:sldId id="364" r:id="rId92"/>
    <p:sldId id="403" r:id="rId93"/>
    <p:sldId id="365" r:id="rId94"/>
    <p:sldId id="404" r:id="rId95"/>
    <p:sldId id="368" r:id="rId96"/>
    <p:sldId id="369" r:id="rId97"/>
    <p:sldId id="370" r:id="rId98"/>
    <p:sldId id="372" r:id="rId99"/>
    <p:sldId id="405" r:id="rId100"/>
    <p:sldId id="284" r:id="rId101"/>
    <p:sldId id="285" r:id="rId102"/>
    <p:sldId id="406" r:id="rId103"/>
    <p:sldId id="393" r:id="rId104"/>
    <p:sldId id="394" r:id="rId105"/>
    <p:sldId id="286" r:id="rId106"/>
    <p:sldId id="395" r:id="rId107"/>
    <p:sldId id="396" r:id="rId108"/>
    <p:sldId id="287" r:id="rId109"/>
    <p:sldId id="397" r:id="rId110"/>
    <p:sldId id="288" r:id="rId111"/>
    <p:sldId id="289" r:id="rId1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EBF6-7E2F-4B24-853F-651787E324CD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166C-90EE-4FF2-83CC-9A1975DE1E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404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EBF6-7E2F-4B24-853F-651787E324CD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166C-90EE-4FF2-83CC-9A1975DE1E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815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EBF6-7E2F-4B24-853F-651787E324CD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166C-90EE-4FF2-83CC-9A1975DE1E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156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EBF6-7E2F-4B24-853F-651787E324CD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166C-90EE-4FF2-83CC-9A1975DE1E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380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EBF6-7E2F-4B24-853F-651787E324CD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166C-90EE-4FF2-83CC-9A1975DE1E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008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EBF6-7E2F-4B24-853F-651787E324CD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166C-90EE-4FF2-83CC-9A1975DE1E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453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EBF6-7E2F-4B24-853F-651787E324CD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166C-90EE-4FF2-83CC-9A1975DE1E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300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EBF6-7E2F-4B24-853F-651787E324CD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166C-90EE-4FF2-83CC-9A1975DE1E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124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EBF6-7E2F-4B24-853F-651787E324CD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166C-90EE-4FF2-83CC-9A1975DE1E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979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EBF6-7E2F-4B24-853F-651787E324CD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166C-90EE-4FF2-83CC-9A1975DE1E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78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EBF6-7E2F-4B24-853F-651787E324CD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166C-90EE-4FF2-83CC-9A1975DE1E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667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EEBF6-7E2F-4B24-853F-651787E324CD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3166C-90EE-4FF2-83CC-9A1975DE1E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158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elagro.ru/farming_industry/plant-growing/instruktsia_bezopasn_obr_s_pestitsidami_sohran_pchel.pdf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dV_3r5ZZwU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8982" y="365125"/>
            <a:ext cx="10515600" cy="5581218"/>
          </a:xfrm>
        </p:spPr>
        <p:txBody>
          <a:bodyPr>
            <a:normAutofit fontScale="92500"/>
          </a:bodyPr>
          <a:lstStyle/>
          <a:p>
            <a:pPr algn="ctr"/>
            <a:r>
              <a:rPr lang="ru-RU" sz="6600" dirty="0"/>
              <a:t>Незаразные болезни пчел </a:t>
            </a:r>
            <a:r>
              <a:rPr lang="ru-RU" sz="6600" dirty="0" smtClean="0"/>
              <a:t> </a:t>
            </a:r>
            <a:r>
              <a:rPr lang="ru-RU" sz="6600" dirty="0" smtClean="0"/>
              <a:t>возникают:</a:t>
            </a:r>
          </a:p>
          <a:p>
            <a:r>
              <a:rPr lang="ru-RU" sz="6600" dirty="0" smtClean="0"/>
              <a:t>1.отравления инсектицидами</a:t>
            </a:r>
            <a:r>
              <a:rPr lang="ru-RU" sz="6600" dirty="0" smtClean="0"/>
              <a:t> </a:t>
            </a:r>
          </a:p>
          <a:p>
            <a:r>
              <a:rPr lang="ru-RU" sz="6600" dirty="0"/>
              <a:t>2</a:t>
            </a:r>
            <a:r>
              <a:rPr lang="ru-RU" sz="6600" dirty="0" smtClean="0"/>
              <a:t>.</a:t>
            </a:r>
            <a:r>
              <a:rPr lang="ru-RU" sz="6600" dirty="0" smtClean="0"/>
              <a:t> </a:t>
            </a:r>
            <a:r>
              <a:rPr lang="ru-RU" sz="6600" dirty="0"/>
              <a:t>из-за невнимательного отношения пасечника, и не правильного ухода. </a:t>
            </a:r>
          </a:p>
          <a:p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151715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r>
              <a:rPr lang="ru-RU" sz="3600" dirty="0"/>
              <a:t>Республиканский </a:t>
            </a:r>
            <a:r>
              <a:rPr lang="ru-RU" sz="3600" dirty="0" err="1"/>
              <a:t>Россельхознадзор</a:t>
            </a:r>
            <a:r>
              <a:rPr lang="ru-RU" sz="3600" dirty="0"/>
              <a:t> причиной ранее случившейся массовой гибели пчел в разных районах Башкирии назвал обработку полей пестицидами и </a:t>
            </a:r>
            <a:r>
              <a:rPr lang="ru-RU" sz="3600" dirty="0" err="1"/>
              <a:t>агрохимикатами</a:t>
            </a:r>
            <a:r>
              <a:rPr lang="ru-RU" sz="3600" dirty="0"/>
              <a:t> со стороны сельхозпредприятий.</a:t>
            </a:r>
          </a:p>
          <a:p>
            <a:r>
              <a:rPr lang="ru-RU" sz="3600" dirty="0"/>
              <a:t>Однако, на этом неприятности пчеловодов не закончились — в самый разгар медосбора пчелы продолжают гибнуть. Было взято более 260 проб подмора и отправлено в Алтайскую лабораторию в Барнаул для исследования.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6215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r>
              <a:rPr lang="ru-RU" sz="3600" b="1" cap="all" dirty="0"/>
              <a:t>ПЫЛЬЦОВЫЙ ТОКСИКОЗ</a:t>
            </a:r>
            <a:endParaRPr lang="ru-RU" sz="3600" dirty="0"/>
          </a:p>
          <a:p>
            <a:r>
              <a:rPr lang="ru-RU" sz="3600" dirty="0"/>
              <a:t>Указанное заболевание возникает во время сбора пыльцы – насекомое отравляется ею. В основном такое случается после опыления аконита, багульника, </a:t>
            </a:r>
            <a:r>
              <a:rPr lang="ru-RU" sz="3600" dirty="0" smtClean="0"/>
              <a:t>высокого шпорника, волчий борец, репчатый лук,  живокость, лютик, крестовник, табак, чемерица белая, черная, </a:t>
            </a:r>
            <a:r>
              <a:rPr lang="ru-RU" sz="3600" dirty="0" err="1" smtClean="0"/>
              <a:t>даурская</a:t>
            </a:r>
            <a:r>
              <a:rPr lang="ru-RU" sz="3600" dirty="0" smtClean="0"/>
              <a:t>.</a:t>
            </a:r>
          </a:p>
          <a:p>
            <a:r>
              <a:rPr lang="ru-RU" sz="3600" dirty="0" smtClean="0"/>
              <a:t>Сборщицы приносят пыльцу в улей без вреда для себя (она в корзиночках задних ног). Питаются пыльцой молодые пчелы.</a:t>
            </a:r>
            <a:r>
              <a:rPr lang="ru-RU" sz="3600" dirty="0" smtClean="0"/>
              <a:t> </a:t>
            </a:r>
            <a:endParaRPr lang="ru-RU" sz="36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791667762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273" y="365125"/>
            <a:ext cx="11628582" cy="5998730"/>
          </a:xfrm>
        </p:spPr>
        <p:txBody>
          <a:bodyPr>
            <a:normAutofit/>
          </a:bodyPr>
          <a:lstStyle/>
          <a:p>
            <a:r>
              <a:rPr lang="ru-RU" sz="4400" b="1" dirty="0"/>
              <a:t>Признаки:</a:t>
            </a:r>
            <a:r>
              <a:rPr lang="ru-RU" sz="4400" dirty="0"/>
              <a:t> </a:t>
            </a:r>
            <a:r>
              <a:rPr lang="ru-RU" sz="4400" dirty="0" smtClean="0"/>
              <a:t> отравление </a:t>
            </a:r>
            <a:r>
              <a:rPr lang="ru-RU" sz="4400" dirty="0" smtClean="0"/>
              <a:t>через 25 минут – 5 часов. При нарушении водного баланса, в холод и дожди большой недостаток воды.</a:t>
            </a:r>
          </a:p>
          <a:p>
            <a:r>
              <a:rPr lang="ru-RU" sz="4400" dirty="0"/>
              <a:t>брюшко становится толще, </a:t>
            </a:r>
            <a:r>
              <a:rPr lang="ru-RU" sz="4400" dirty="0" smtClean="0"/>
              <a:t>перистальтика </a:t>
            </a:r>
            <a:r>
              <a:rPr lang="ru-RU" sz="4400" dirty="0"/>
              <a:t>прекращается, интоксикация </a:t>
            </a:r>
            <a:r>
              <a:rPr lang="ru-RU" sz="4400" dirty="0" smtClean="0"/>
              <a:t>пчелы </a:t>
            </a:r>
            <a:r>
              <a:rPr lang="ru-RU" sz="4400" dirty="0"/>
              <a:t>начинают беспокоиться; у пчел замечены судороги</a:t>
            </a:r>
            <a:r>
              <a:rPr lang="ru-RU" sz="4400" dirty="0" smtClean="0"/>
              <a:t>; </a:t>
            </a:r>
            <a:r>
              <a:rPr lang="ru-RU" sz="4400" dirty="0"/>
              <a:t>в </a:t>
            </a:r>
            <a:r>
              <a:rPr lang="ru-RU" sz="4400" dirty="0"/>
              <a:t>основном погибают не в </a:t>
            </a:r>
            <a:r>
              <a:rPr lang="ru-RU" sz="4400" dirty="0" smtClean="0"/>
              <a:t>улье</a:t>
            </a:r>
            <a:r>
              <a:rPr lang="ru-RU" sz="4400" dirty="0" smtClean="0"/>
              <a:t>, цвет пчел серый, много волосков на теле.</a:t>
            </a:r>
            <a:endParaRPr lang="ru-RU" sz="4400" dirty="0" smtClean="0"/>
          </a:p>
        </p:txBody>
      </p:sp>
    </p:spTree>
    <p:extLst>
      <p:ext uri="{BB962C8B-B14F-4D97-AF65-F5344CB8AC3E}">
        <p14:creationId xmlns:p14="http://schemas.microsoft.com/office/powerpoint/2010/main" val="295814399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27906"/>
            <a:ext cx="10515600" cy="5169694"/>
          </a:xfrm>
        </p:spPr>
        <p:txBody>
          <a:bodyPr>
            <a:noAutofit/>
          </a:bodyPr>
          <a:lstStyle/>
          <a:p>
            <a:r>
              <a:rPr lang="ru-RU" sz="4400" dirty="0"/>
              <a:t>Пчелы гибнут в возрасте 3-13 дней, чаще в 10 дней. В начале незначительная гибель, затем до сотен и тысяч в сутки, с появлением медосбора болезнь уменьшается. </a:t>
            </a:r>
          </a:p>
          <a:p>
            <a:r>
              <a:rPr lang="ru-RU" sz="4400" dirty="0"/>
              <a:t>Часто болезнь называют «майской», но регистрируют в июне-августе иногда.</a:t>
            </a:r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55703780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/>
              <a:t>Методика </a:t>
            </a:r>
            <a:r>
              <a:rPr lang="ru-RU" sz="4400" b="1" dirty="0"/>
              <a:t>лечения:</a:t>
            </a:r>
            <a:r>
              <a:rPr lang="ru-RU" sz="4400" dirty="0"/>
              <a:t> необходимо выполнять </a:t>
            </a:r>
            <a:r>
              <a:rPr lang="ru-RU" sz="4400" dirty="0" err="1"/>
              <a:t>подкармливание</a:t>
            </a:r>
            <a:r>
              <a:rPr lang="ru-RU" sz="4400" dirty="0"/>
              <a:t> пчел сиропом с сахаром.</a:t>
            </a:r>
            <a:br>
              <a:rPr lang="ru-RU" sz="4400" dirty="0"/>
            </a:br>
            <a:r>
              <a:rPr lang="ru-RU" sz="4400" b="1" dirty="0"/>
              <a:t>Профилактика:</a:t>
            </a:r>
            <a:r>
              <a:rPr lang="ru-RU" sz="4400" dirty="0"/>
              <a:t> в целях профилактики следует обеспечить пчел достаточным количеством </a:t>
            </a:r>
            <a:r>
              <a:rPr lang="ru-RU" sz="4400" dirty="0" smtClean="0"/>
              <a:t>воды или жидким сахарный сиропом.</a:t>
            </a:r>
            <a:endParaRPr lang="ru-RU" sz="4400" dirty="0"/>
          </a:p>
          <a:p>
            <a:endParaRPr lang="ru-RU" sz="4400" dirty="0"/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198181685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000" b="1" cap="all" dirty="0"/>
              <a:t>НЕКТАРНЫЙ ТОКСИКОЗ</a:t>
            </a:r>
            <a:endParaRPr lang="ru-RU" sz="8000" dirty="0"/>
          </a:p>
          <a:p>
            <a:pPr algn="ctr"/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154702676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cap="all" dirty="0"/>
              <a:t>НЕКТАРНЫЙ ТОКСИКОЗ</a:t>
            </a:r>
            <a:endParaRPr lang="ru-RU" sz="4000" dirty="0"/>
          </a:p>
          <a:p>
            <a:r>
              <a:rPr lang="ru-RU" sz="4000" dirty="0"/>
              <a:t>Данное заболевание появляется во время взятки нектара с </a:t>
            </a:r>
            <a:r>
              <a:rPr lang="ru-RU" sz="4000" dirty="0" smtClean="0"/>
              <a:t>растения: </a:t>
            </a:r>
            <a:r>
              <a:rPr lang="ru-RU" sz="4000" dirty="0"/>
              <a:t>тюльпан, шафран, молочай, табак, василек, </a:t>
            </a:r>
            <a:r>
              <a:rPr lang="ru-RU" sz="4000" dirty="0" smtClean="0"/>
              <a:t>багульник, борец, дельфиниум, чемерица, конский каштан, вороний глаз, олеандр, волчья ягода, самшит </a:t>
            </a:r>
            <a:r>
              <a:rPr lang="ru-RU" sz="4000" dirty="0"/>
              <a:t>и другие.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716651762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98764"/>
            <a:ext cx="10515600" cy="5678199"/>
          </a:xfrm>
        </p:spPr>
        <p:txBody>
          <a:bodyPr>
            <a:normAutofit/>
          </a:bodyPr>
          <a:lstStyle/>
          <a:p>
            <a:r>
              <a:rPr lang="ru-RU" sz="3600" dirty="0"/>
              <a:t>Отравление происходит из-за содержания в растениях </a:t>
            </a:r>
            <a:r>
              <a:rPr lang="ru-RU" sz="3600" dirty="0" err="1"/>
              <a:t>андрометокисна</a:t>
            </a:r>
            <a:r>
              <a:rPr lang="ru-RU" sz="3600" dirty="0"/>
              <a:t>, эфирных масел и алкалоидов</a:t>
            </a:r>
            <a:r>
              <a:rPr lang="ru-RU" sz="3600" dirty="0" smtClean="0"/>
              <a:t>.</a:t>
            </a:r>
          </a:p>
          <a:p>
            <a:r>
              <a:rPr lang="ru-RU" sz="3600" dirty="0" smtClean="0"/>
              <a:t> </a:t>
            </a:r>
            <a:r>
              <a:rPr lang="ru-RU" sz="3600" dirty="0"/>
              <a:t>Мед, с данными составными, может привести даже к отравлению человека. </a:t>
            </a:r>
            <a:endParaRPr lang="ru-RU" sz="3600" dirty="0" smtClean="0"/>
          </a:p>
          <a:p>
            <a:r>
              <a:rPr lang="ru-RU" sz="3600" dirty="0" smtClean="0"/>
              <a:t>Как </a:t>
            </a:r>
            <a:r>
              <a:rPr lang="ru-RU" sz="3600" dirty="0"/>
              <a:t>только токсин попадает в кишечник, при помощи </a:t>
            </a:r>
            <a:r>
              <a:rPr lang="ru-RU" sz="3600" dirty="0" err="1"/>
              <a:t>гемолимфы</a:t>
            </a:r>
            <a:r>
              <a:rPr lang="ru-RU" sz="3600" dirty="0"/>
              <a:t> начинает всасываться – пчела находится в опьяневшем состоянии. Самостоятельно пчела может выздороветь лишь в случае, если такого нектара собрали очень мало.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6443550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61818"/>
            <a:ext cx="10515600" cy="5715145"/>
          </a:xfrm>
        </p:spPr>
        <p:txBody>
          <a:bodyPr>
            <a:noAutofit/>
          </a:bodyPr>
          <a:lstStyle/>
          <a:p>
            <a:r>
              <a:rPr lang="ru-RU" sz="4000" dirty="0" smtClean="0"/>
              <a:t>Гибель пчел при остром развитии у пчел-сборщиц, не успевают принести нектар в улей. Гибель в основном пчел-разведчиц.</a:t>
            </a:r>
          </a:p>
          <a:p>
            <a:r>
              <a:rPr lang="ru-RU" sz="4000" b="1" dirty="0" smtClean="0"/>
              <a:t>Медленное развитие </a:t>
            </a:r>
            <a:r>
              <a:rPr lang="ru-RU" sz="4000" dirty="0" smtClean="0"/>
              <a:t>– нектар приносят в улей, сигнал о месте сбора нектара пчела поступает, летят все, сборщицы приносят много нектара, гибель </a:t>
            </a:r>
            <a:r>
              <a:rPr lang="ru-RU" sz="4000" dirty="0" err="1" smtClean="0"/>
              <a:t>внутриульевых</a:t>
            </a:r>
            <a:r>
              <a:rPr lang="ru-RU" sz="4000" dirty="0" smtClean="0"/>
              <a:t> пчел и расплода и сборщиц.</a:t>
            </a:r>
          </a:p>
          <a:p>
            <a:r>
              <a:rPr lang="ru-RU" sz="4000" dirty="0" smtClean="0"/>
              <a:t>Конец мая – июнь ,</a:t>
            </a:r>
            <a:r>
              <a:rPr lang="ru-RU" sz="4000" dirty="0"/>
              <a:t> длится 15-25 дней</a:t>
            </a:r>
            <a:r>
              <a:rPr lang="ru-RU" sz="4000" dirty="0" smtClean="0"/>
              <a:t>. Способствуют: похолодание, </a:t>
            </a:r>
            <a:r>
              <a:rPr lang="ru-RU" sz="4000" dirty="0"/>
              <a:t>д</a:t>
            </a:r>
            <a:r>
              <a:rPr lang="ru-RU" sz="4000" dirty="0" smtClean="0"/>
              <a:t>ожди, засуха.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540555278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86327"/>
            <a:ext cx="10515600" cy="5890636"/>
          </a:xfrm>
        </p:spPr>
        <p:txBody>
          <a:bodyPr>
            <a:noAutofit/>
          </a:bodyPr>
          <a:lstStyle/>
          <a:p>
            <a:r>
              <a:rPr lang="ru-RU" sz="4000" b="1" dirty="0" err="1" smtClean="0"/>
              <a:t>Признаки:</a:t>
            </a:r>
            <a:r>
              <a:rPr lang="ru-RU" sz="4000" dirty="0" err="1"/>
              <a:t>симптомы</a:t>
            </a:r>
            <a:r>
              <a:rPr lang="ru-RU" sz="4000" dirty="0"/>
              <a:t> зависят от самих растений, с которых проводился сбор пыльцы.</a:t>
            </a:r>
            <a:br>
              <a:rPr lang="ru-RU" sz="4000" dirty="0"/>
            </a:br>
            <a:r>
              <a:rPr lang="ru-RU" sz="4000" dirty="0"/>
              <a:t> пчелы ползают вблизи улья, там и умирают; на раннем этапе пчела перевозбуждена, а после теряет силы; движение частей тела минимально; </a:t>
            </a:r>
            <a:r>
              <a:rPr lang="ru-RU" sz="4000" dirty="0" smtClean="0"/>
              <a:t>паралич крыльев, лапок, усиков, брюшка.</a:t>
            </a:r>
          </a:p>
          <a:p>
            <a:r>
              <a:rPr lang="ru-RU" sz="4000" dirty="0" smtClean="0"/>
              <a:t>При отравлении беленой – нападают на людей, на животных, через 7-10 дней массовая гибель, до полного вымирания.</a:t>
            </a:r>
            <a:endParaRPr lang="ru-RU" sz="4000" dirty="0" smtClean="0"/>
          </a:p>
        </p:txBody>
      </p:sp>
    </p:spTree>
    <p:extLst>
      <p:ext uri="{BB962C8B-B14F-4D97-AF65-F5344CB8AC3E}">
        <p14:creationId xmlns:p14="http://schemas.microsoft.com/office/powerpoint/2010/main" val="509395459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Профилактика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Посев на </a:t>
            </a:r>
            <a:r>
              <a:rPr lang="ru-RU" sz="5400" dirty="0" err="1" smtClean="0"/>
              <a:t>припасечных</a:t>
            </a:r>
            <a:r>
              <a:rPr lang="ru-RU" sz="5400" dirty="0" smtClean="0"/>
              <a:t> участках огуречной травы, горчицы, других медоносов, если не будет другого взятка, то с этих растений нектар.</a:t>
            </a:r>
          </a:p>
          <a:p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283065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В прошлом году в Алтайском крае также массово вымерли пчелы, как минимум, на 80 пасеках. Из-за химической обработки полей погибли 100 семей медоносных насекомых (в одну пчелосемью входят 50-100 тыс. пчел).</a:t>
            </a:r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6158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01964"/>
            <a:ext cx="10515600" cy="5474999"/>
          </a:xfrm>
        </p:spPr>
        <p:txBody>
          <a:bodyPr>
            <a:noAutofit/>
          </a:bodyPr>
          <a:lstStyle/>
          <a:p>
            <a:r>
              <a:rPr lang="ru-RU" sz="4000" dirty="0"/>
              <a:t>если вскрыть пчелу можно увидеть, что в прямой кишке находится светло-желтая жидкость; </a:t>
            </a:r>
            <a:endParaRPr lang="ru-RU" sz="4000" dirty="0" smtClean="0"/>
          </a:p>
          <a:p>
            <a:r>
              <a:rPr lang="ru-RU" sz="4000" b="1" dirty="0" smtClean="0"/>
              <a:t>Методика </a:t>
            </a:r>
            <a:r>
              <a:rPr lang="ru-RU" sz="4000" b="1" dirty="0"/>
              <a:t>лечения:</a:t>
            </a:r>
            <a:r>
              <a:rPr lang="ru-RU" sz="4000" dirty="0"/>
              <a:t> быстро избавится от плохого меда; заболевших насекомых подкармливать сиропом сахара; проверить ближайшие участки на наличие ядовитых растений.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094823561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r>
              <a:rPr lang="ru-RU" sz="4000" b="1" cap="all" dirty="0"/>
              <a:t>ХИМИЧЕСКИЙ ТОКСИКОЗ</a:t>
            </a:r>
            <a:endParaRPr lang="ru-RU" sz="4000" dirty="0"/>
          </a:p>
          <a:p>
            <a:r>
              <a:rPr lang="ru-RU" sz="4000" dirty="0"/>
              <a:t>Заболевание возникает, во время отравления пчелиной семьи кормом, который дают пчеловоды в лечебных целях. Взрослые особи живут намного меньше. В список опасных препаратов попали: стрептомицин, биомицин, </a:t>
            </a:r>
            <a:r>
              <a:rPr lang="ru-RU" sz="4000" dirty="0" err="1"/>
              <a:t>фумагиллин</a:t>
            </a:r>
            <a:r>
              <a:rPr lang="ru-RU" sz="4000" dirty="0"/>
              <a:t>, тетрациклин – после того как пчелы поели, они погибают от истощения. Все лекарства и их дозы должны быть обговорены </a:t>
            </a:r>
            <a:r>
              <a:rPr lang="ru-RU" sz="4000"/>
              <a:t>с </a:t>
            </a:r>
            <a:r>
              <a:rPr lang="ru-RU" sz="4000" smtClean="0"/>
              <a:t>ветврачом.</a:t>
            </a:r>
            <a:endParaRPr lang="ru-RU" sz="4000" dirty="0"/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481883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/>
              <a:t>Степень поражения пчелы зависит от концентрации инсектицида и от вида собираемого корма.</a:t>
            </a:r>
          </a:p>
          <a:p>
            <a:r>
              <a:rPr lang="ru-RU" sz="4800" b="1" dirty="0" smtClean="0"/>
              <a:t>Нектар + быстродействующий инсектицид </a:t>
            </a:r>
            <a:r>
              <a:rPr lang="ru-RU" sz="4800" dirty="0" smtClean="0"/>
              <a:t>: даже не успевают вернуться в улей, погибают на поле, на пасеке. Для других пчел опасности нет.</a:t>
            </a:r>
          </a:p>
          <a:p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51901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54182"/>
            <a:ext cx="10515600" cy="5622781"/>
          </a:xfrm>
        </p:spPr>
        <p:txBody>
          <a:bodyPr>
            <a:normAutofit/>
          </a:bodyPr>
          <a:lstStyle/>
          <a:p>
            <a:r>
              <a:rPr lang="ru-RU" sz="4800" b="1" dirty="0"/>
              <a:t>Нектар + медленнодействующий яд или при сборе отравленной пыльцы :  </a:t>
            </a:r>
            <a:r>
              <a:rPr lang="ru-RU" sz="4800" dirty="0"/>
              <a:t>в улей принесут и сигнал о месте сбора получат все. Принесут много отравленного корма , будет массовое отравление и смерть взрослых пчел  различных возрастов.</a:t>
            </a:r>
          </a:p>
          <a:p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38256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Остается большое количество расплода. Расплод  некому охлаждать, кормить. Отравленная пыльца и нектар приведут к смерти и расплод.</a:t>
            </a:r>
          </a:p>
          <a:p>
            <a:r>
              <a:rPr lang="ru-RU" sz="5400" dirty="0" smtClean="0"/>
              <a:t>Если поступает яд понемногу, то отравление все лето длится.</a:t>
            </a:r>
          </a:p>
          <a:p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49194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9600" dirty="0"/>
              <a:t>Симптомы отравлений</a:t>
            </a:r>
          </a:p>
          <a:p>
            <a:pPr algn="ctr"/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190696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Гибнущие пчелы на территории пасеки, около летков, больные пчелы осыпаются с сотов, ползают на дне улья, на земле.</a:t>
            </a:r>
          </a:p>
          <a:p>
            <a:r>
              <a:rPr lang="ru-RU" sz="4000" dirty="0" smtClean="0"/>
              <a:t>Состояние возбужденное, затем угнетение.</a:t>
            </a:r>
          </a:p>
          <a:p>
            <a:r>
              <a:rPr lang="ru-RU" sz="4000" b="1" dirty="0" smtClean="0"/>
              <a:t>Если мышьяком отравление</a:t>
            </a:r>
            <a:r>
              <a:rPr lang="ru-RU" sz="4000" dirty="0" smtClean="0"/>
              <a:t>, то гибель быстро после проявления первых признаков (понос, выделения изо рта, средняя кишка укорочена, почти пустая, медовый зоб и кишечник часто пустые).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94823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8764" y="365125"/>
            <a:ext cx="10855036" cy="5811838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Если отравление органическими ядами  </a:t>
            </a:r>
            <a:r>
              <a:rPr lang="ru-RU" sz="4800" dirty="0" smtClean="0"/>
              <a:t>- сильное возбуждение, стремительно взлетают и падают, быстро производят круговые движения, брюшко производит частые дыхательные движения, . В дальнейшем – угнетение. На длительный срок теряют подвижность, затем умирают.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2456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sz="4400" dirty="0" smtClean="0"/>
              <a:t>ИНСТРУКЦИЯ</a:t>
            </a:r>
            <a:endParaRPr lang="ru-RU" sz="4400" dirty="0"/>
          </a:p>
          <a:p>
            <a:r>
              <a:rPr lang="ru-RU" sz="4400" dirty="0"/>
              <a:t>О МЕРОПРИЯТИЯХ ПО ПРЕДУПРЕЖДЕНИЮ И ЛИКВИДАЦИИ БОЛЕЗНЕЙ, ОТРАВЛЕНИЙ И ОСНОВНЫХ ВРЕДИТЕЛЕЙ </a:t>
            </a:r>
            <a:r>
              <a:rPr lang="ru-RU" sz="4400" dirty="0" smtClean="0"/>
              <a:t>ПЧЕЛ от </a:t>
            </a:r>
            <a:r>
              <a:rPr lang="ru-RU" sz="4400" dirty="0"/>
              <a:t>17 августа 1998 г. N 13-4-2/1362</a:t>
            </a:r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88943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68036"/>
            <a:ext cx="10515600" cy="5608927"/>
          </a:xfrm>
        </p:spPr>
        <p:txBody>
          <a:bodyPr>
            <a:normAutofit/>
          </a:bodyPr>
          <a:lstStyle/>
          <a:p>
            <a:r>
              <a:rPr lang="ru-RU" sz="4000" dirty="0"/>
              <a:t>При отравлении пчел пестицидами руководствуются </a:t>
            </a:r>
            <a:r>
              <a:rPr lang="ru-RU" sz="4000" b="1" dirty="0"/>
              <a:t>Инструкцией по профилактике отравлений пчел пестицидами, утвержденной Всесоюзным производственно-научным объединением по агрохимическому обслуживанию сельского хозяйства "</a:t>
            </a:r>
            <a:r>
              <a:rPr lang="ru-RU" sz="4000" b="1" dirty="0" err="1"/>
              <a:t>Союзсельхозхимия</a:t>
            </a:r>
            <a:r>
              <a:rPr lang="ru-RU" sz="4000" b="1" dirty="0"/>
              <a:t>" и Главным управлением ветеринарии Госагропрома СССР 14.06.1989</a:t>
            </a:r>
          </a:p>
        </p:txBody>
      </p:sp>
    </p:spTree>
    <p:extLst>
      <p:ext uri="{BB962C8B-B14F-4D97-AF65-F5344CB8AC3E}">
        <p14:creationId xmlns:p14="http://schemas.microsoft.com/office/powerpoint/2010/main" val="10519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75855"/>
            <a:ext cx="10515600" cy="5401108"/>
          </a:xfrm>
        </p:spPr>
        <p:txBody>
          <a:bodyPr>
            <a:normAutofit/>
          </a:bodyPr>
          <a:lstStyle/>
          <a:p>
            <a:r>
              <a:rPr lang="ru-RU" sz="4800" dirty="0"/>
              <a:t>Появляются в том случае, когда происходит нарушение необходимых условий жизни пчелиного семейства. То есть, кормление, содержание и разведение не соответствуют общепринятым </a:t>
            </a:r>
            <a:r>
              <a:rPr lang="ru-RU" sz="4800" dirty="0" smtClean="0"/>
              <a:t>нормам.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86109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382" y="365125"/>
            <a:ext cx="11104418" cy="5811838"/>
          </a:xfrm>
        </p:spPr>
        <p:txBody>
          <a:bodyPr>
            <a:noAutofit/>
          </a:bodyPr>
          <a:lstStyle/>
          <a:p>
            <a:pPr fontAlgn="base"/>
            <a:r>
              <a:rPr lang="ru-RU" sz="4000" dirty="0"/>
              <a:t>6.1.2. Владельцев пасек оповещают за трое суток до </a:t>
            </a:r>
            <a:r>
              <a:rPr lang="ru-RU" sz="4000" dirty="0" err="1"/>
              <a:t>химобработки</a:t>
            </a:r>
            <a:r>
              <a:rPr lang="ru-RU" sz="4000" dirty="0"/>
              <a:t> с указанием применяемого ядохимиката, места (в радиусе 7 км) и времени, способа проведения обработки. Указывают время изоляции пчел.</a:t>
            </a:r>
          </a:p>
          <a:p>
            <a:pPr fontAlgn="base"/>
            <a:r>
              <a:rPr lang="ru-RU" sz="4000" dirty="0"/>
              <a:t>6.1.3. Обработки проводят в период отсутствия лета пчел в утренние или вечерние часы.</a:t>
            </a:r>
          </a:p>
          <a:p>
            <a:pPr fontAlgn="base"/>
            <a:r>
              <a:rPr lang="ru-RU" sz="4000" dirty="0"/>
              <a:t>6.1.4. Не допускают обработку цветущих медоносов и </a:t>
            </a:r>
            <a:r>
              <a:rPr lang="ru-RU" sz="4000" dirty="0" err="1"/>
              <a:t>пыльценосов</a:t>
            </a:r>
            <a:r>
              <a:rPr lang="ru-RU" sz="4000" dirty="0"/>
              <a:t> во время массового лета пчел.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14926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80655"/>
            <a:ext cx="10515600" cy="5096308"/>
          </a:xfrm>
        </p:spPr>
        <p:txBody>
          <a:bodyPr>
            <a:normAutofit/>
          </a:bodyPr>
          <a:lstStyle/>
          <a:p>
            <a:r>
              <a:rPr lang="ru-RU" sz="4800" dirty="0"/>
              <a:t>6.1.5. На период обработки пчеловоду необходимо вывезти пасеку в безопасное место или изолировать пчел в ульях на срок, предусмотренный ограничениями при применении ядохимиката.</a:t>
            </a:r>
          </a:p>
          <a:p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57837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2618" y="365125"/>
            <a:ext cx="11319164" cy="5811838"/>
          </a:xfrm>
        </p:spPr>
        <p:txBody>
          <a:bodyPr>
            <a:noAutofit/>
          </a:bodyPr>
          <a:lstStyle/>
          <a:p>
            <a:r>
              <a:rPr lang="ru-RU" sz="4400" dirty="0"/>
              <a:t>6.1.6. При изоляции пчел в ульях гнезда расширяют до полного комплекта рамок или ставят магазины. На двухкорпусные или многокорпусные ульи, в зависимости от силы семей, ставят вторые корпуса с половинным количеством рамок, сверху одевают раму с металлической сеткой (размер ячеек 2,5 x 2,5 или 3 x 3 мм), сетку накрывают холстиком и, если нужно, кладут </a:t>
            </a:r>
            <a:r>
              <a:rPr lang="ru-RU" sz="4400" dirty="0" smtClean="0"/>
              <a:t>подушку.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1055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54182"/>
            <a:ext cx="10515600" cy="5622781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В </a:t>
            </a:r>
            <a:r>
              <a:rPr lang="ru-RU" sz="4800" dirty="0"/>
              <a:t>день обработки рано утром до начала лета пчел летки плотно закрывают, снимают с сетки утепление. В жаркую безветренную погоду под крышку подкладывают рейки толщиной 1 - 2 см. В улей дают воду в сотах, кормушках или поилках. На ночь летки открывают.</a:t>
            </a:r>
          </a:p>
          <a:p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64524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51164"/>
            <a:ext cx="10515600" cy="5525799"/>
          </a:xfrm>
        </p:spPr>
        <p:txBody>
          <a:bodyPr>
            <a:noAutofit/>
          </a:bodyPr>
          <a:lstStyle/>
          <a:p>
            <a:r>
              <a:rPr lang="ru-RU" sz="5400" dirty="0"/>
              <a:t>6.1.7. В случае применения пестицидов в условиях закрытого грунта обработки проводят вечером после окончания лета пчел или изолируют пчел в ульях на срок, предусмотренный ограничениями при применении ядохимиката.</a:t>
            </a:r>
          </a:p>
          <a:p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53205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algn="ctr" fontAlgn="base"/>
            <a:r>
              <a:rPr lang="ru-RU" sz="4000" b="1" dirty="0"/>
              <a:t>6.2. Мероприятия при отравлении пчел ядохимикатами</a:t>
            </a:r>
          </a:p>
          <a:p>
            <a:pPr fontAlgn="base"/>
            <a:r>
              <a:rPr lang="ru-RU" sz="4000" dirty="0"/>
              <a:t>6.2.1. Гнезда семей, потерявших много летных пчел, сокращают в соответствии с их силой, удаляя в первую очередь медовые и </a:t>
            </a:r>
            <a:r>
              <a:rPr lang="ru-RU" sz="4000" dirty="0" err="1"/>
              <a:t>перговые</a:t>
            </a:r>
            <a:r>
              <a:rPr lang="ru-RU" sz="4000" dirty="0"/>
              <a:t> рамки, особенно со </a:t>
            </a:r>
            <a:r>
              <a:rPr lang="ru-RU" sz="4000" dirty="0" err="1"/>
              <a:t>свежепринесенным</a:t>
            </a:r>
            <a:r>
              <a:rPr lang="ru-RU" sz="4000" dirty="0"/>
              <a:t> нектаром и пыльцой, а также рамки с открытым расплодом, не обсиженные пчелами</a:t>
            </a:r>
            <a:r>
              <a:rPr lang="ru-RU" sz="4000" dirty="0" smtClean="0"/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87499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fontAlgn="base"/>
            <a:r>
              <a:rPr lang="ru-RU" sz="5400" dirty="0"/>
              <a:t>6.2.2. Семьи пчел обеспечивают водой, наливая ее в соты, пергой, подкармливают сахарным сиропом.</a:t>
            </a:r>
          </a:p>
          <a:p>
            <a:r>
              <a:rPr lang="ru-RU" sz="5400" dirty="0"/>
              <a:t>6.2.3. По мере выхода молодых пчел эти семьи </a:t>
            </a:r>
            <a:r>
              <a:rPr lang="ru-RU" sz="5400" dirty="0" err="1"/>
              <a:t>подсиливают</a:t>
            </a:r>
            <a:r>
              <a:rPr lang="ru-RU" sz="5400" dirty="0"/>
              <a:t> печатным расплодом</a:t>
            </a:r>
          </a:p>
          <a:p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91465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r>
              <a:rPr lang="ru-RU" sz="3600" dirty="0"/>
              <a:t>О безопасном обращении с пестицидами при проведении обработок полей О предотвращении отравления пчёл </a:t>
            </a:r>
            <a:r>
              <a:rPr lang="ru-RU" sz="3600" dirty="0" smtClean="0"/>
              <a:t>пестицидами</a:t>
            </a:r>
          </a:p>
          <a:p>
            <a:r>
              <a:rPr lang="ru-RU" sz="3600" dirty="0"/>
              <a:t>В соответствии с Федеральным законом от 19 июля 1997 г. № 109-ФЗ «О безопасном обращении с пестицидами и </a:t>
            </a:r>
            <a:r>
              <a:rPr lang="ru-RU" sz="3600" dirty="0" err="1"/>
              <a:t>агрохимикатами</a:t>
            </a:r>
            <a:r>
              <a:rPr lang="ru-RU" sz="3600" dirty="0"/>
              <a:t>» (далее - Закон № 109-ФЗ) не допускается оборот пестицидов, которые не внесены в Государственный каталог пестицидов и </a:t>
            </a:r>
            <a:r>
              <a:rPr lang="ru-RU" sz="3600" dirty="0" err="1"/>
              <a:t>агрохимикатов</a:t>
            </a:r>
            <a:r>
              <a:rPr lang="ru-RU" sz="3600" dirty="0"/>
              <a:t>, разрешенных к применению на территории Российской </a:t>
            </a:r>
            <a:r>
              <a:rPr lang="ru-RU" sz="3600" dirty="0" smtClean="0"/>
              <a:t>Федерации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4417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hlinkClick r:id="rId2"/>
              </a:rPr>
              <a:t>&lt;Письмо&gt; Минсельхоза России от 25.09.2017 N 19-К-4188/</a:t>
            </a:r>
            <a:r>
              <a:rPr lang="ru-RU" sz="3600" dirty="0" err="1">
                <a:hlinkClick r:id="rId2"/>
              </a:rPr>
              <a:t>ог</a:t>
            </a:r>
            <a:r>
              <a:rPr lang="ru-RU" sz="3600" dirty="0">
                <a:hlinkClick r:id="rId2"/>
              </a:rPr>
              <a:t>&lt;О рассмотрении обращения&gt; (chelagro.ru)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В соответствии с СанПиН 1.2.2584-10 «Гигиенические требования к безопасности процессов испытаний, хранения, перевозки, реализации, применения, обезвреживания и утилизации пестицидов и </a:t>
            </a:r>
            <a:r>
              <a:rPr lang="ru-RU" sz="4000" dirty="0" err="1"/>
              <a:t>агрохимикатов</a:t>
            </a:r>
            <a:r>
              <a:rPr lang="ru-RU" sz="4000" dirty="0"/>
              <a:t>» (размещен на сайте www.chelagro.ru</a:t>
            </a:r>
            <a:r>
              <a:rPr lang="ru-RU" sz="4000" dirty="0" smtClean="0"/>
              <a:t>):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1970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3345" y="365125"/>
            <a:ext cx="10910455" cy="5811838"/>
          </a:xfrm>
        </p:spPr>
        <p:txBody>
          <a:bodyPr>
            <a:noAutofit/>
          </a:bodyPr>
          <a:lstStyle/>
          <a:p>
            <a:r>
              <a:rPr lang="ru-RU" sz="4000" dirty="0"/>
              <a:t>1. Не позднее чем за 3 дня до проведения обработок посевов пестицидами руководитель предприятия должен организовывать работу по обязательному оповещению населения близлежащих населенных пунктов на границе с которыми размещаются подлежащие обработкам площади, о запланированных работах через средства массовой информации (радио, печатные органы, электронные средства и другие способы доведения информации до населения)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53318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1500" dirty="0" smtClean="0"/>
              <a:t>Отравления пчел</a:t>
            </a:r>
            <a:endParaRPr lang="ru-RU" sz="11500" dirty="0"/>
          </a:p>
        </p:txBody>
      </p:sp>
    </p:spTree>
    <p:extLst>
      <p:ext uri="{BB962C8B-B14F-4D97-AF65-F5344CB8AC3E}">
        <p14:creationId xmlns:p14="http://schemas.microsoft.com/office/powerpoint/2010/main" val="211425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51164"/>
            <a:ext cx="10515600" cy="5525799"/>
          </a:xfrm>
        </p:spPr>
        <p:txBody>
          <a:bodyPr>
            <a:normAutofit/>
          </a:bodyPr>
          <a:lstStyle/>
          <a:p>
            <a:r>
              <a:rPr lang="ru-RU" sz="4800" dirty="0"/>
              <a:t>2. На границах обрабатываемых участков выставлять щиты (единые знаки безопасности) с указанием «Обработано пестицидами», содержащие информацию о мерах предосторожности и возможных сроках выхода на указанные территории. </a:t>
            </a:r>
            <a:endParaRPr lang="ru-RU" sz="4800" dirty="0" smtClean="0"/>
          </a:p>
        </p:txBody>
      </p:sp>
    </p:spTree>
    <p:extLst>
      <p:ext uri="{BB962C8B-B14F-4D97-AF65-F5344CB8AC3E}">
        <p14:creationId xmlns:p14="http://schemas.microsoft.com/office/powerpoint/2010/main" val="318294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68036"/>
            <a:ext cx="10515600" cy="5608927"/>
          </a:xfrm>
        </p:spPr>
        <p:txBody>
          <a:bodyPr>
            <a:normAutofit/>
          </a:bodyPr>
          <a:lstStyle/>
          <a:p>
            <a:r>
              <a:rPr lang="ru-RU" sz="5400" dirty="0"/>
              <a:t>3. Знаки безопасности устанавливать в пределах видимости от одного знака до другого, контрастно выделять их на окружающем фоне и располагать в поле зрения людей, для которых они предназначены.</a:t>
            </a:r>
          </a:p>
          <a:p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07992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>
            <a:normAutofit lnSpcReduction="10000"/>
          </a:bodyPr>
          <a:lstStyle/>
          <a:p>
            <a:r>
              <a:rPr lang="ru-RU" sz="4400" dirty="0"/>
              <a:t>Убирать их только после окончания установленных сроков выхода людей для проведения полевых работ, уборки урожая и других (указаны в Каталоге). </a:t>
            </a:r>
            <a:endParaRPr lang="ru-RU" sz="4400" dirty="0" smtClean="0"/>
          </a:p>
          <a:p>
            <a:r>
              <a:rPr lang="ru-RU" sz="4400" dirty="0" smtClean="0"/>
              <a:t>Ограничения</a:t>
            </a:r>
            <a:r>
              <a:rPr lang="ru-RU" sz="4400" dirty="0"/>
              <a:t>, запреты и разрешение по каждому пестициду также могут быть указаны на тарных этикетках применяемого препарата и (или) инструкциях к ним.</a:t>
            </a:r>
          </a:p>
        </p:txBody>
      </p:sp>
    </p:spTree>
    <p:extLst>
      <p:ext uri="{BB962C8B-B14F-4D97-AF65-F5344CB8AC3E}">
        <p14:creationId xmlns:p14="http://schemas.microsoft.com/office/powerpoint/2010/main" val="220424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091" y="365125"/>
            <a:ext cx="11762509" cy="6271202"/>
          </a:xfrm>
        </p:spPr>
        <p:txBody>
          <a:bodyPr>
            <a:normAutofit/>
          </a:bodyPr>
          <a:lstStyle/>
          <a:p>
            <a:r>
              <a:rPr lang="ru-RU" sz="4800" dirty="0"/>
              <a:t>4. Руководитель при организации работ с пестицидами должен </a:t>
            </a:r>
            <a:r>
              <a:rPr lang="ru-RU" sz="4800" dirty="0" smtClean="0"/>
              <a:t>соблюдать: </a:t>
            </a:r>
            <a:r>
              <a:rPr lang="ru-RU" sz="4800" dirty="0"/>
              <a:t>санитарно-защитные зоны и минимальные разрывы от населенных мест, водных объектов, оздоровительных и санаторно-курортных учреждений (указаны в Каталоге и могут быть указаны на тарных упаковках и (или) инструкциях к препарату). </a:t>
            </a:r>
          </a:p>
        </p:txBody>
      </p:sp>
    </p:spTree>
    <p:extLst>
      <p:ext uri="{BB962C8B-B14F-4D97-AF65-F5344CB8AC3E}">
        <p14:creationId xmlns:p14="http://schemas.microsoft.com/office/powerpoint/2010/main" val="225464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00364"/>
            <a:ext cx="10515600" cy="5299508"/>
          </a:xfrm>
        </p:spPr>
        <p:txBody>
          <a:bodyPr>
            <a:normAutofit/>
          </a:bodyPr>
          <a:lstStyle/>
          <a:p>
            <a:r>
              <a:rPr lang="ru-RU" sz="4400" dirty="0"/>
              <a:t>При этом должна быть учтена «роза ветров» и возможность изменения направления воздушных потоков в период проведения «защитных» работ, с целью исключения загрязнения пестицидами атмосферного воздуха и водоемов в местах пребывания людей на прилегающих территориях.</a:t>
            </a:r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7137196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5. При всех видах работ с пестицидами и </a:t>
            </a:r>
            <a:r>
              <a:rPr lang="ru-RU" sz="4400" dirty="0" smtClean="0"/>
              <a:t>ядохимикатами </a:t>
            </a:r>
            <a:r>
              <a:rPr lang="ru-RU" sz="4400" dirty="0"/>
              <a:t>руководитель работ следит за соблюдением установленных регламентов применения, гигиенических требований и мер безопасности. </a:t>
            </a:r>
          </a:p>
        </p:txBody>
      </p:sp>
    </p:spTree>
    <p:extLst>
      <p:ext uri="{BB962C8B-B14F-4D97-AF65-F5344CB8AC3E}">
        <p14:creationId xmlns:p14="http://schemas.microsoft.com/office/powerpoint/2010/main" val="279584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1781" y="725343"/>
            <a:ext cx="11471563" cy="5811838"/>
          </a:xfrm>
        </p:spPr>
        <p:txBody>
          <a:bodyPr>
            <a:noAutofit/>
          </a:bodyPr>
          <a:lstStyle/>
          <a:p>
            <a:r>
              <a:rPr lang="ru-RU" sz="5400" dirty="0"/>
              <a:t>6. Все работы по применению пестицидов должны быть зарегистрированы в специальном журнале за подписью руководителя работ и должностных лиц организаций, где проводились указанные работы. </a:t>
            </a:r>
            <a:endParaRPr lang="ru-RU" sz="5400" dirty="0" smtClean="0"/>
          </a:p>
          <a:p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64944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927" y="365125"/>
            <a:ext cx="11397673" cy="5811838"/>
          </a:xfrm>
        </p:spPr>
        <p:txBody>
          <a:bodyPr>
            <a:noAutofit/>
          </a:bodyPr>
          <a:lstStyle/>
          <a:p>
            <a:r>
              <a:rPr lang="ru-RU" sz="4400" dirty="0"/>
              <a:t>Эти записи являются основанием при проверке качества работ, анализе динамики остаточных количеств пестицидов (далее - ОКП) в сельскохозяйственной продукции и объектах окружающей среды, заполнении изготовителем (поставщиком) продукции документа о ее качестве при отгрузке продовольственного сырья и пищевой продукции на реализацию</a:t>
            </a:r>
          </a:p>
        </p:txBody>
      </p:sp>
    </p:spTree>
    <p:extLst>
      <p:ext uri="{BB962C8B-B14F-4D97-AF65-F5344CB8AC3E}">
        <p14:creationId xmlns:p14="http://schemas.microsoft.com/office/powerpoint/2010/main" val="2134726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4473"/>
            <a:ext cx="10515600" cy="5142490"/>
          </a:xfrm>
        </p:spPr>
        <p:txBody>
          <a:bodyPr>
            <a:normAutofit/>
          </a:bodyPr>
          <a:lstStyle/>
          <a:p>
            <a:r>
              <a:rPr lang="ru-RU" sz="4400" dirty="0"/>
              <a:t>7. Обработки на землях садоводческих товариществ и приусадебных участков возможны только пестицидами, разрешенными для применения в ЛПХ (указаны в Каталоге под литерой «Л»). При проведении работ необходимо соблюдать меры безопасности. </a:t>
            </a:r>
            <a:endParaRPr lang="ru-RU" sz="4400" dirty="0" smtClean="0"/>
          </a:p>
        </p:txBody>
      </p:sp>
    </p:spTree>
    <p:extLst>
      <p:ext uri="{BB962C8B-B14F-4D97-AF65-F5344CB8AC3E}">
        <p14:creationId xmlns:p14="http://schemas.microsoft.com/office/powerpoint/2010/main" val="295668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65018"/>
            <a:ext cx="10515600" cy="5511945"/>
          </a:xfrm>
        </p:spPr>
        <p:txBody>
          <a:bodyPr>
            <a:normAutofit/>
          </a:bodyPr>
          <a:lstStyle/>
          <a:p>
            <a:r>
              <a:rPr lang="ru-RU" sz="4800" dirty="0"/>
              <a:t>8. В целях предотвращения гибели пчел наладить взаимодействие с администрацией муниципального района и владельцами пасек, провести совместные совещания, выработать взаимовыгодные подходы к обеспечению защиты интересов обеих сторон.</a:t>
            </a:r>
          </a:p>
          <a:p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46280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9382"/>
            <a:ext cx="10515600" cy="5927581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Происходят при использовании инсектицидов (борьба с насекомыми в сельском и лесном хозяйстве).</a:t>
            </a:r>
          </a:p>
          <a:p>
            <a:r>
              <a:rPr lang="ru-RU" sz="3600" dirty="0" smtClean="0"/>
              <a:t>Инсектициды </a:t>
            </a:r>
            <a:r>
              <a:rPr lang="ru-RU" sz="3600" b="1" dirty="0" smtClean="0"/>
              <a:t>контактные</a:t>
            </a:r>
            <a:r>
              <a:rPr lang="ru-RU" sz="3600" dirty="0" smtClean="0"/>
              <a:t> (соприкосновение). Это минерально-масляные эмульсии, гербициды, табачный отвар. </a:t>
            </a:r>
            <a:r>
              <a:rPr lang="ru-RU" sz="3600" b="1" dirty="0" smtClean="0"/>
              <a:t>Менее опасны.</a:t>
            </a:r>
          </a:p>
          <a:p>
            <a:r>
              <a:rPr lang="ru-RU" sz="3600" dirty="0" smtClean="0"/>
              <a:t>Инсектициды </a:t>
            </a:r>
            <a:r>
              <a:rPr lang="ru-RU" sz="3600" b="1" dirty="0" smtClean="0"/>
              <a:t>кишечные</a:t>
            </a:r>
            <a:r>
              <a:rPr lang="ru-RU" sz="3600" dirty="0" smtClean="0"/>
              <a:t> (фосфорорганические – </a:t>
            </a:r>
            <a:r>
              <a:rPr lang="ru-RU" sz="3600" dirty="0" err="1" smtClean="0"/>
              <a:t>паратион</a:t>
            </a:r>
            <a:r>
              <a:rPr lang="ru-RU" sz="3600" dirty="0" smtClean="0"/>
              <a:t>, </a:t>
            </a:r>
            <a:r>
              <a:rPr lang="ru-RU" sz="3600" dirty="0" err="1" smtClean="0"/>
              <a:t>карбофос</a:t>
            </a:r>
            <a:r>
              <a:rPr lang="ru-RU" sz="3600" dirty="0" smtClean="0"/>
              <a:t>; хлорорганические – гексахлоран, неорганические – мышьяк, фтор). </a:t>
            </a:r>
            <a:r>
              <a:rPr lang="ru-RU" sz="3600" b="1" dirty="0" smtClean="0"/>
              <a:t>Наиболее опасны.</a:t>
            </a:r>
          </a:p>
          <a:p>
            <a:endParaRPr lang="ru-RU" sz="3600" dirty="0" smtClean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48941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r>
              <a:rPr lang="ru-RU" sz="3600" dirty="0"/>
              <a:t>1. Перевоз пчелиных семей на 7 км от мест использования пестицидов, обратный переезд возможен после прекращения цветения обработанных медоносов, но не раньше 12-14 суток со дня окончания обработки. </a:t>
            </a:r>
            <a:endParaRPr lang="ru-RU" sz="3600" dirty="0" smtClean="0"/>
          </a:p>
          <a:p>
            <a:r>
              <a:rPr lang="ru-RU" sz="3600" dirty="0" smtClean="0"/>
              <a:t>Это </a:t>
            </a:r>
            <a:r>
              <a:rPr lang="ru-RU" sz="3600" dirty="0"/>
              <a:t>значительные физические и материальные затраты, </a:t>
            </a:r>
            <a:r>
              <a:rPr lang="ru-RU" sz="3600" dirty="0" smtClean="0"/>
              <a:t>неудобные </a:t>
            </a:r>
            <a:r>
              <a:rPr lang="ru-RU" sz="3600" dirty="0"/>
              <a:t>для пчеловодов. В то же время, это наиболее надежная защита пчел. Возможно перемещение пчелиных семей в другие удобные для медосбора места до 3 недель.</a:t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73788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217" y="484909"/>
            <a:ext cx="11513127" cy="5692054"/>
          </a:xfrm>
        </p:spPr>
        <p:txBody>
          <a:bodyPr>
            <a:noAutofit/>
          </a:bodyPr>
          <a:lstStyle/>
          <a:p>
            <a:r>
              <a:rPr lang="ru-RU" sz="4000" b="1" dirty="0"/>
              <a:t>2.Изоляция пчел в улье. </a:t>
            </a:r>
            <a:r>
              <a:rPr lang="ru-RU" sz="4000" dirty="0"/>
              <a:t>Наиболее доступный и приемлемый способ исключить отравление пчел и попадание ядов в пчелиные гнезда. </a:t>
            </a:r>
            <a:r>
              <a:rPr lang="ru-RU" sz="4000" u="sng" dirty="0"/>
              <a:t>Порядок действий следующий</a:t>
            </a:r>
            <a:r>
              <a:rPr lang="ru-RU" sz="4000" dirty="0"/>
              <a:t>. За сутки до применения пестицидов (вечером) расширяют пустыми сотами и (в ульи) помещают кормушки с водой из расчета по 20 – 40 мл на улочку на сутки, уменьшают утепление сильных семей во избежание перегрева. После возвращения летной пчелы закрывают летки. </a:t>
            </a:r>
          </a:p>
        </p:txBody>
      </p:sp>
    </p:spTree>
    <p:extLst>
      <p:ext uri="{BB962C8B-B14F-4D97-AF65-F5344CB8AC3E}">
        <p14:creationId xmlns:p14="http://schemas.microsoft.com/office/powerpoint/2010/main" val="302906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3963" y="365125"/>
            <a:ext cx="11762509" cy="5811838"/>
          </a:xfrm>
        </p:spPr>
        <p:txBody>
          <a:bodyPr>
            <a:noAutofit/>
          </a:bodyPr>
          <a:lstStyle/>
          <a:p>
            <a:r>
              <a:rPr lang="ru-RU" sz="4000" dirty="0"/>
              <a:t>В такой ситуации возможна изоляция пчел до 4 - 7 суток в зависимости от необходимого срока изоляции в зависимости от класса опасности пестицида. Сроки изоляции увеличиваются на сутки или двое при понижении температуры и повышении влажности воздуха. Не вся летная пчела возвращается в улей в еще светлое время после захода солнца, следовательно, неизбежны потери пчел и даже возможности попадания малых количеств ядов в гнезда </a:t>
            </a:r>
            <a:r>
              <a:rPr lang="ru-RU" sz="4000" dirty="0" smtClean="0"/>
              <a:t>пчел.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96373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lnSpcReduction="10000"/>
          </a:bodyPr>
          <a:lstStyle/>
          <a:p>
            <a:r>
              <a:rPr lang="ru-RU" sz="4000" dirty="0" smtClean="0"/>
              <a:t> </a:t>
            </a:r>
            <a:r>
              <a:rPr lang="ru-RU" sz="4000" dirty="0"/>
              <a:t>Известны рекомендации изоляции пчелиных семей посредством перемещения ульев с пчелами, например, в зимовник или другое замкнутое помещение</a:t>
            </a:r>
            <a:r>
              <a:rPr lang="ru-RU" sz="4000" dirty="0" smtClean="0"/>
              <a:t>.</a:t>
            </a:r>
          </a:p>
          <a:p>
            <a:pPr algn="ctr"/>
            <a:r>
              <a:rPr lang="ru-RU" sz="4000" dirty="0" smtClean="0"/>
              <a:t>Срок </a:t>
            </a:r>
            <a:r>
              <a:rPr lang="ru-RU" sz="4000" dirty="0"/>
              <a:t>изоляции определяется классом опасности пестицида для медоносных пчел (Приложение 3).</a:t>
            </a:r>
            <a:br>
              <a:rPr lang="ru-RU" sz="4000" dirty="0"/>
            </a:br>
            <a:r>
              <a:rPr lang="ru-RU" sz="4000" b="1" dirty="0"/>
              <a:t>Защита профессиональных интересов</a:t>
            </a:r>
            <a:br>
              <a:rPr lang="ru-RU" sz="4000" b="1" dirty="0"/>
            </a:br>
            <a:r>
              <a:rPr lang="ru-RU" sz="4000" dirty="0"/>
              <a:t>В случае явных подозрений на отравление пчел пестицидами пчеловод </a:t>
            </a:r>
            <a:r>
              <a:rPr lang="ru-RU" sz="4000" dirty="0" smtClean="0"/>
              <a:t>должен</a:t>
            </a:r>
            <a:r>
              <a:rPr lang="ru-RU" sz="4000" dirty="0"/>
              <a:t> предпринять следующие необходимые </a:t>
            </a:r>
            <a:r>
              <a:rPr lang="ru-RU" sz="4000" dirty="0" smtClean="0"/>
              <a:t>меры:</a:t>
            </a:r>
            <a:endParaRPr lang="ru-RU" sz="4000" dirty="0"/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91139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3236"/>
            <a:ext cx="10515600" cy="5913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1</a:t>
            </a:r>
            <a:r>
              <a:rPr lang="ru-RU" sz="3600" dirty="0"/>
              <a:t>. Срочно обратиться к власти с письменным заявлением и вызвать представителя ветеринарной службы и администрации поселения.</a:t>
            </a:r>
            <a:br>
              <a:rPr lang="ru-RU" sz="3600" dirty="0"/>
            </a:br>
            <a:r>
              <a:rPr lang="ru-RU" sz="3600" dirty="0"/>
              <a:t>В «Инструкции по профилактике отравления пчел пестицидами» п.4.1. В диагностике химического токсикоза принимает участие комиссия в состав которой входит ветеринарный врач, в котором присутствует прямая необходимость для установления достоверности факта отравления (п. 4.3. инструкции по профилактике отравления пчел пестицидами от </a:t>
            </a:r>
            <a:r>
              <a:rPr lang="ru-RU" sz="3600" dirty="0" smtClean="0"/>
              <a:t>14.06.1989).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3154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7855" y="365125"/>
            <a:ext cx="11591636" cy="5811838"/>
          </a:xfrm>
        </p:spPr>
        <p:txBody>
          <a:bodyPr>
            <a:noAutofit/>
          </a:bodyPr>
          <a:lstStyle/>
          <a:p>
            <a:r>
              <a:rPr lang="ru-RU" sz="3600" dirty="0" smtClean="0"/>
              <a:t>Пробы </a:t>
            </a:r>
            <a:r>
              <a:rPr lang="ru-RU" sz="3600" dirty="0"/>
              <a:t>отбираются под контролем ветеринарного специалиста (п. 4.4. инструкции по профилактике отравления пчел пестицидами от 14.06.1989), затем составляется Акт отбора проб и отправляется на исследование. </a:t>
            </a:r>
            <a:endParaRPr lang="ru-RU" sz="3600" dirty="0" smtClean="0"/>
          </a:p>
          <a:p>
            <a:r>
              <a:rPr lang="ru-RU" sz="3600" dirty="0" smtClean="0"/>
              <a:t>Представитель </a:t>
            </a:r>
            <a:r>
              <a:rPr lang="ru-RU" sz="3600" dirty="0"/>
              <a:t>местной администрации наиболее доверенное в юридическом плане лицо для оформления различных протоколов, актов и т.п. документов. </a:t>
            </a:r>
            <a:endParaRPr lang="ru-RU" sz="3600" dirty="0" smtClean="0"/>
          </a:p>
          <a:p>
            <a:r>
              <a:rPr lang="ru-RU" sz="3600" dirty="0" smtClean="0"/>
              <a:t>Пчеловодам </a:t>
            </a:r>
            <a:r>
              <a:rPr lang="ru-RU" sz="3600" dirty="0"/>
              <a:t>рекомендуется фиксировать каждый шаг комиссии и фотографировать при возможности.</a:t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6759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Autofit/>
          </a:bodyPr>
          <a:lstStyle/>
          <a:p>
            <a:r>
              <a:rPr lang="ru-RU" sz="4400" dirty="0"/>
              <a:t>2. Собрать доказательства отравления и грамотно ими распорядиться.</a:t>
            </a:r>
            <a:br>
              <a:rPr lang="ru-RU" sz="4400" dirty="0"/>
            </a:br>
            <a:r>
              <a:rPr lang="ru-RU" sz="4400" dirty="0"/>
              <a:t>Для доказательства факта отравления пчел пестицидами необходимо собрать пробы пчел, меда и сотов для отправки на исследование в ветеринарную лабораторию. В пункте 4.5. «Инструкции по профилактике отравления пчел пестицидами» прописано следующее.</a:t>
            </a:r>
            <a:br>
              <a:rPr lang="ru-RU" sz="4400" dirty="0"/>
            </a:b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58699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7855" y="568036"/>
            <a:ext cx="11785600" cy="5608927"/>
          </a:xfrm>
        </p:spPr>
        <p:txBody>
          <a:bodyPr>
            <a:normAutofit/>
          </a:bodyPr>
          <a:lstStyle/>
          <a:p>
            <a:r>
              <a:rPr lang="ru-RU" sz="4000" dirty="0"/>
              <a:t>От пчелиной семьи отбирается средняя проба в размере: пчелы - 400 - 500 шт</a:t>
            </a:r>
            <a:r>
              <a:rPr lang="ru-RU" sz="4000" dirty="0" smtClean="0"/>
              <a:t>.,</a:t>
            </a:r>
            <a:r>
              <a:rPr lang="ru-RU" sz="4000" dirty="0"/>
              <a:t> </a:t>
            </a:r>
            <a:r>
              <a:rPr lang="ru-RU" sz="4000" dirty="0" smtClean="0"/>
              <a:t>свежесобранный </a:t>
            </a:r>
            <a:r>
              <a:rPr lang="ru-RU" sz="4000" dirty="0"/>
              <a:t>мед - 200 г, перга в соте - 50 г. </a:t>
            </a:r>
            <a:endParaRPr lang="ru-RU" sz="4000" dirty="0" smtClean="0"/>
          </a:p>
          <a:p>
            <a:r>
              <a:rPr lang="ru-RU" sz="4000" dirty="0" smtClean="0"/>
              <a:t>Пробы </a:t>
            </a:r>
            <a:r>
              <a:rPr lang="ru-RU" sz="4000" dirty="0"/>
              <a:t>берутся от 10 % семей на пасеке с характерными признаками отравления</a:t>
            </a:r>
            <a:r>
              <a:rPr lang="ru-RU" sz="4000" dirty="0" smtClean="0"/>
              <a:t>.</a:t>
            </a:r>
          </a:p>
          <a:p>
            <a:r>
              <a:rPr lang="ru-RU" sz="4000" dirty="0" smtClean="0"/>
              <a:t> </a:t>
            </a:r>
            <a:r>
              <a:rPr lang="ru-RU" sz="4000" dirty="0"/>
              <a:t>Кроме того, необходимо с участка, посещаемого пчелами (который предположительно был обработан), взять пробу растений в количестве 500 - 1000 г зеленой массы.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40921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28255"/>
            <a:ext cx="10515600" cy="5248708"/>
          </a:xfrm>
        </p:spPr>
        <p:txBody>
          <a:bodyPr>
            <a:noAutofit/>
          </a:bodyPr>
          <a:lstStyle/>
          <a:p>
            <a:r>
              <a:rPr lang="ru-RU" sz="4000" dirty="0" smtClean="0"/>
              <a:t>Образцы </a:t>
            </a:r>
            <a:r>
              <a:rPr lang="ru-RU" sz="4000" dirty="0"/>
              <a:t>сотов с </a:t>
            </a:r>
            <a:r>
              <a:rPr lang="ru-RU" sz="4000" dirty="0" smtClean="0"/>
              <a:t> пергой </a:t>
            </a:r>
            <a:r>
              <a:rPr lang="ru-RU" sz="4000" dirty="0"/>
              <a:t>или медом помещают в деревянный ящик соответствующего размера без обертывания бумагой, отделяя друг от друга и от стенок ящика деревянными планками</a:t>
            </a:r>
            <a:r>
              <a:rPr lang="ru-RU" sz="4000" dirty="0" smtClean="0"/>
              <a:t>.</a:t>
            </a:r>
          </a:p>
          <a:p>
            <a:r>
              <a:rPr lang="ru-RU" sz="4000" dirty="0" smtClean="0"/>
              <a:t> </a:t>
            </a:r>
            <a:r>
              <a:rPr lang="ru-RU" sz="4000" dirty="0"/>
              <a:t>Мертвых пчел помещают в чистый полиэтиленовый мешочек, а откачанный мед - в стеклянную посуду с плотной </a:t>
            </a:r>
            <a:r>
              <a:rPr lang="ru-RU" sz="4000" dirty="0" smtClean="0"/>
              <a:t>крышкой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85705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1673" y="365124"/>
            <a:ext cx="11707091" cy="6229639"/>
          </a:xfrm>
        </p:spPr>
        <p:txBody>
          <a:bodyPr>
            <a:noAutofit/>
          </a:bodyPr>
          <a:lstStyle/>
          <a:p>
            <a:r>
              <a:rPr lang="ru-RU" sz="3600" dirty="0" smtClean="0"/>
              <a:t> </a:t>
            </a:r>
            <a:r>
              <a:rPr lang="ru-RU" sz="3600" dirty="0"/>
              <a:t>Растения пересылают в матерчатом мешочке. При упаковке необходимо исключить повреждение упаковочного материала, а в результате - соприкосновение и перемешивание проб во время пересылки</a:t>
            </a:r>
            <a:r>
              <a:rPr lang="ru-RU" sz="3600" dirty="0" smtClean="0"/>
              <a:t>.</a:t>
            </a:r>
          </a:p>
          <a:p>
            <a:r>
              <a:rPr lang="ru-RU" sz="3600" dirty="0" smtClean="0"/>
              <a:t>Отобранные </a:t>
            </a:r>
            <a:r>
              <a:rPr lang="ru-RU" sz="3600" dirty="0"/>
              <a:t>пробы опечатываются, нумеруются, на каждой из них ставят номер семьи. </a:t>
            </a:r>
            <a:endParaRPr lang="ru-RU" sz="3600" dirty="0" smtClean="0"/>
          </a:p>
          <a:p>
            <a:r>
              <a:rPr lang="ru-RU" sz="3600" dirty="0" smtClean="0"/>
              <a:t>С </a:t>
            </a:r>
            <a:r>
              <a:rPr lang="ru-RU" sz="3600" dirty="0"/>
              <a:t>пробами в ветеринарную лабораторию направляют сопроводительное письмо за подписью ветврача, прилагают акт комиссионной проверки отравления пчел. </a:t>
            </a:r>
          </a:p>
        </p:txBody>
      </p:sp>
    </p:spTree>
    <p:extLst>
      <p:ext uri="{BB962C8B-B14F-4D97-AF65-F5344CB8AC3E}">
        <p14:creationId xmlns:p14="http://schemas.microsoft.com/office/powerpoint/2010/main" val="399191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69818"/>
            <a:ext cx="10515600" cy="5207145"/>
          </a:xfrm>
        </p:spPr>
        <p:txBody>
          <a:bodyPr>
            <a:normAutofit/>
          </a:bodyPr>
          <a:lstStyle/>
          <a:p>
            <a:r>
              <a:rPr lang="ru-RU" sz="4400" b="1" dirty="0"/>
              <a:t>ОТРАВЛЕНИЯ:</a:t>
            </a:r>
            <a:r>
              <a:rPr lang="ru-RU" sz="4400" dirty="0"/>
              <a:t> Пчеловоды Красноярского края сообщили о гибели 20 миллионов </a:t>
            </a:r>
            <a:r>
              <a:rPr lang="ru-RU" sz="4400" dirty="0" smtClean="0"/>
              <a:t>пчел (2020)</a:t>
            </a:r>
            <a:endParaRPr lang="ru-RU" sz="4400" b="1" dirty="0"/>
          </a:p>
          <a:p>
            <a:r>
              <a:rPr lang="ru-RU" sz="4400" dirty="0"/>
              <a:t>Пасечники обвиняют во всем местный агрохолдинг, однако, фермеры с обвинениями не согласны</a:t>
            </a:r>
          </a:p>
        </p:txBody>
      </p:sp>
    </p:spTree>
    <p:extLst>
      <p:ext uri="{BB962C8B-B14F-4D97-AF65-F5344CB8AC3E}">
        <p14:creationId xmlns:p14="http://schemas.microsoft.com/office/powerpoint/2010/main" val="122188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/>
              <a:t>Срок отправки проб на исследование не должен </a:t>
            </a:r>
            <a:r>
              <a:rPr lang="ru-RU" sz="4400" b="1" dirty="0" smtClean="0"/>
              <a:t>превышать</a:t>
            </a:r>
            <a:r>
              <a:rPr lang="ru-RU" sz="4400" b="1" dirty="0"/>
              <a:t> одних-двух суток с момента отбора материала</a:t>
            </a:r>
            <a:r>
              <a:rPr lang="ru-RU" sz="4400" dirty="0"/>
              <a:t>. При затруднении с отправкой в лабораторию пробы хранят в холодильнике, погребе, но не более 5 - 7 суток после отбора.</a:t>
            </a:r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02157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r>
              <a:rPr lang="ru-RU" sz="4000" dirty="0" smtClean="0"/>
              <a:t>3</a:t>
            </a:r>
            <a:r>
              <a:rPr lang="ru-RU" sz="4000" dirty="0"/>
              <a:t>. Созвать комиссию и оформить акт об отравлении пчел пестицидами.</a:t>
            </a:r>
            <a:br>
              <a:rPr lang="ru-RU" sz="4000" dirty="0"/>
            </a:br>
            <a:r>
              <a:rPr lang="ru-RU" sz="4000" dirty="0"/>
              <a:t>Для подтверждения факта отравления пчел в вышестоящих инстанциях необходим документ, свидетельствующий объективно о том, что произошло на пасеке. Таким документом признан «Акт об отравлении пчел пестицидами». Он составляется согласно установленной форме, представленной в приложении </a:t>
            </a:r>
            <a:r>
              <a:rPr lang="ru-RU" sz="4000" dirty="0" smtClean="0"/>
              <a:t>1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37502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Autofit/>
          </a:bodyPr>
          <a:lstStyle/>
          <a:p>
            <a:r>
              <a:rPr lang="ru-RU" sz="4400" dirty="0" smtClean="0"/>
              <a:t> </a:t>
            </a:r>
            <a:r>
              <a:rPr lang="ru-RU" sz="4400" dirty="0"/>
              <a:t>Акт подписывают члены комиссии (п.4.1. «Инструкции по профилактике отравления пчел пестицидами»): представители местной администрации, ветеринарной службы, зоотехники, специалисты в области пчеловодства (представители обществ пчеловодов, НИИ, Вузов), агроном по защите растений и очевидцы происшествия.</a:t>
            </a:r>
            <a:br>
              <a:rPr lang="ru-RU" sz="4400" dirty="0"/>
            </a:b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16378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Autofit/>
          </a:bodyPr>
          <a:lstStyle/>
          <a:p>
            <a:r>
              <a:rPr lang="ru-RU" sz="4000" dirty="0"/>
              <a:t>В исключительных случаях, при признаках явного отравления пчёл, когда лабораторная диагностика не может быть проведена из-за отсутствия методики определения пестицида или другого токсичного вещества в продуктах пчеловодства или обрабатываемых объектах, заключение комиссии о предполагаемой причине гибели пчёл является окончательным (п.4.7. «Инструкции по профилактике отравления пчел пестицидами»).</a:t>
            </a:r>
            <a:br>
              <a:rPr lang="ru-RU" sz="4000" dirty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27319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12618"/>
            <a:ext cx="10515600" cy="5664345"/>
          </a:xfrm>
        </p:spPr>
        <p:txBody>
          <a:bodyPr>
            <a:normAutofit/>
          </a:bodyPr>
          <a:lstStyle/>
          <a:p>
            <a:r>
              <a:rPr lang="ru-RU" sz="4800" dirty="0"/>
              <a:t>4. Подготовить документы для возможной компенсации ущерба.</a:t>
            </a:r>
            <a:br>
              <a:rPr lang="ru-RU" sz="4800" dirty="0"/>
            </a:br>
            <a:r>
              <a:rPr lang="ru-RU" sz="4800" dirty="0"/>
              <a:t>При получении всех документов, в том числе и лабораторных анализов можно обратиться о добровольном возмещении убытков к руководителю хозяйства и в суд.</a:t>
            </a:r>
          </a:p>
          <a:p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15069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055" y="365125"/>
            <a:ext cx="11402290" cy="5811838"/>
          </a:xfrm>
        </p:spPr>
        <p:txBody>
          <a:bodyPr>
            <a:noAutofit/>
          </a:bodyPr>
          <a:lstStyle/>
          <a:p>
            <a:r>
              <a:rPr lang="ru-RU" sz="3600" dirty="0"/>
              <a:t>Компенсации за нанесенный ущерб можно добиваться посредством обращения в суд, подготовив исковое заявление, к которому необходимо приложить (распоряжение местной администрации о создании комиссии, акта отбора проб и осмотра, результатов лабораторного обследования, справку из общества пчеловодов любителей о стоимости пчелиной семьи на момент отравления, так же списки свидетелей и экспертов) и последующего судебного разбирательства или получить ее от виновника отравления на договорных условиях. </a:t>
            </a:r>
          </a:p>
        </p:txBody>
      </p:sp>
    </p:spTree>
    <p:extLst>
      <p:ext uri="{BB962C8B-B14F-4D97-AF65-F5344CB8AC3E}">
        <p14:creationId xmlns:p14="http://schemas.microsoft.com/office/powerpoint/2010/main" val="104600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927" y="365125"/>
            <a:ext cx="11457709" cy="6215784"/>
          </a:xfrm>
        </p:spPr>
        <p:txBody>
          <a:bodyPr>
            <a:noAutofit/>
          </a:bodyPr>
          <a:lstStyle/>
          <a:p>
            <a:r>
              <a:rPr lang="ru-RU" sz="3600" dirty="0"/>
              <a:t>В обоих случаях необходима экономическая оценка ущерба от отравления пчел пестицидами, включая стоимость погибших пчелиных семей, взрослых пчёл, расплода, маток, выбракованной продукции пчеловодства с момента отравления и до конца медосбора. </a:t>
            </a:r>
            <a:endParaRPr lang="ru-RU" sz="3600" dirty="0" smtClean="0"/>
          </a:p>
          <a:p>
            <a:r>
              <a:rPr lang="ru-RU" sz="3600" dirty="0" smtClean="0"/>
              <a:t>Экономическая </a:t>
            </a:r>
            <a:r>
              <a:rPr lang="ru-RU" sz="3600" dirty="0"/>
              <a:t>оценка ущерба рассчитывается согласно п. 5 Инструкции по профилактике отравления пчел пестицидами от 14.06.1989. Суммой этих показателей определяется общая величина ущерба. Наряду с этим пчеловод вправе требовать компенсации и за нанесенный моральный ущерб.</a:t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9150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0945" y="365124"/>
            <a:ext cx="11623964" cy="6492875"/>
          </a:xfrm>
        </p:spPr>
        <p:txBody>
          <a:bodyPr>
            <a:normAutofit/>
          </a:bodyPr>
          <a:lstStyle/>
          <a:p>
            <a:r>
              <a:rPr lang="ru-RU" sz="4000" dirty="0"/>
              <a:t>Пчеловодам следует заранее познакомиться с агрономом, агрохимиком, фермерами хозяйства, чьи поля расположены поблизости пасеки, напомнить им об особенностях обработки нектароносов, в том числе их сроки, недопущение обработки после фазы </a:t>
            </a:r>
            <a:r>
              <a:rPr lang="ru-RU" sz="4000" dirty="0" err="1"/>
              <a:t>бутонизации</a:t>
            </a:r>
            <a:r>
              <a:rPr lang="ru-RU" sz="4000" dirty="0"/>
              <a:t> растений, исключение применения препаратов, которые являются токсичными для пчёл, напомнить об их ответственности в случае отравления пчёл, наладить дружеские, толерантные взаимоотношения.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8955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381" y="365125"/>
            <a:ext cx="11554691" cy="5811838"/>
          </a:xfrm>
        </p:spPr>
        <p:txBody>
          <a:bodyPr>
            <a:noAutofit/>
          </a:bodyPr>
          <a:lstStyle/>
          <a:p>
            <a:r>
              <a:rPr lang="ru-RU" sz="3600" dirty="0"/>
              <a:t>5. </a:t>
            </a:r>
            <a:r>
              <a:rPr lang="ru-RU" sz="3600" b="1" dirty="0"/>
              <a:t>Ликвидация последствий отравления пчел на пасеке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Погибших пчел сжигают. Ульи и рамки, в которых погибли пчелиные семьи, тщательно моют и обжигают. Воск из гнезд погибших семей перетапливают, мед и пергу уничтожают. Нельзя забывать, что многие яды аккумулируются в органическом материале, а также оказывают токсическое действие на насекомых в очень слабых концентрациях. Из гнезд выживших семей убирают соты со свежим нектаром и пыльцой. Гнезда сокращают, пчел подкармливают сахарным сиропом или медовой сытой.</a:t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70763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217" y="365125"/>
            <a:ext cx="11651673" cy="6160366"/>
          </a:xfrm>
        </p:spPr>
        <p:txBody>
          <a:bodyPr>
            <a:normAutofit/>
          </a:bodyPr>
          <a:lstStyle/>
          <a:p>
            <a:r>
              <a:rPr lang="ru-RU" sz="4400" dirty="0"/>
              <a:t>В семьях, подвергшихся отравлению, сокращают и утепляют гнезда, убирают рамки со свежим нектаром и пергой. В гнездах перераспределяют расплод, оставляя столько, чтобы пчелы могли обсиживать его полностью. После сокращения гнезда пчел подкармливают теплым сахарным сиропом (1,5 кг сахара на 1 л воды) или медово-сахарным тестом</a:t>
            </a:r>
            <a:r>
              <a:rPr lang="ru-RU" sz="4400" dirty="0" smtClean="0"/>
              <a:t>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32245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r>
              <a:rPr lang="ru-RU" sz="4000" dirty="0"/>
              <a:t>Обработка полей пестицидами привела к тому, что местные пчеловоды за считанные дни потеряли все свое хозяйство. Мертвых насекомых вывозили мешками. Ветеринары подтвердили: массовый мор произошел не от естественных причин.</a:t>
            </a:r>
          </a:p>
          <a:p>
            <a:r>
              <a:rPr lang="ru-RU" sz="4000" dirty="0"/>
              <a:t>По приблизительным подсчетам только в </a:t>
            </a:r>
            <a:r>
              <a:rPr lang="ru-RU" sz="4000" dirty="0" err="1"/>
              <a:t>Боготольском</a:t>
            </a:r>
            <a:r>
              <a:rPr lang="ru-RU" sz="4000" dirty="0"/>
              <a:t> районе погибли более 20 миллионов пчел.</a:t>
            </a:r>
          </a:p>
        </p:txBody>
      </p:sp>
    </p:spTree>
    <p:extLst>
      <p:ext uri="{BB962C8B-B14F-4D97-AF65-F5344CB8AC3E}">
        <p14:creationId xmlns:p14="http://schemas.microsoft.com/office/powerpoint/2010/main" val="415575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1500" b="1" dirty="0"/>
              <a:t>Водное голодание</a:t>
            </a:r>
            <a:endParaRPr lang="ru-RU" sz="11500" dirty="0"/>
          </a:p>
        </p:txBody>
      </p:sp>
    </p:spTree>
    <p:extLst>
      <p:ext uri="{BB962C8B-B14F-4D97-AF65-F5344CB8AC3E}">
        <p14:creationId xmlns:p14="http://schemas.microsoft.com/office/powerpoint/2010/main" val="234447577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80291"/>
            <a:ext cx="10515600" cy="5696672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Водное голодание</a:t>
            </a:r>
            <a:endParaRPr lang="ru-RU" sz="4000" dirty="0"/>
          </a:p>
          <a:p>
            <a:r>
              <a:rPr lang="ru-RU" sz="4000" dirty="0"/>
              <a:t>Воды в улье слишком мало или ее вообще нет – проявляется голодание данного типа. Особенно часто его можно наблюдать в жаркий сезон. Результат плачевный: насекомые гибнут от обезвоживания</a:t>
            </a:r>
            <a:r>
              <a:rPr lang="ru-RU" sz="4000" dirty="0" smtClean="0"/>
              <a:t>.</a:t>
            </a:r>
          </a:p>
          <a:p>
            <a:r>
              <a:rPr lang="ru-RU" sz="4000" u="sng" dirty="0">
                <a:hlinkClick r:id="rId2"/>
              </a:rPr>
              <a:t>https://www.youtube.com/watch?v=qdV_3r5ZZwU</a:t>
            </a:r>
            <a:r>
              <a:rPr lang="ru-RU" sz="4000" dirty="0"/>
              <a:t> (ПОЧЕМУ ВАЖНО ПОИТЬ </a:t>
            </a:r>
            <a:r>
              <a:rPr lang="ru-RU" sz="4000" dirty="0" smtClean="0"/>
              <a:t>ПЧЕЛ фильм)</a:t>
            </a:r>
            <a:endParaRPr lang="ru-RU" sz="4000" dirty="0"/>
          </a:p>
          <a:p>
            <a:endParaRPr lang="ru-RU" sz="4000" dirty="0"/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6062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Зачем пчелам </a:t>
            </a:r>
            <a:r>
              <a:rPr lang="ru-RU" dirty="0" smtClean="0"/>
              <a:t>вода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96291"/>
            <a:ext cx="10515600" cy="468067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вода </a:t>
            </a:r>
            <a:r>
              <a:rPr lang="ru-RU" sz="3600" b="1" dirty="0"/>
              <a:t>нужна для реализации следующих потребностей:</a:t>
            </a:r>
          </a:p>
          <a:p>
            <a:pPr lvl="0"/>
            <a:r>
              <a:rPr lang="ru-RU" sz="3600" dirty="0" smtClean="0"/>
              <a:t>1.для </a:t>
            </a:r>
            <a:r>
              <a:rPr lang="ru-RU" sz="3600" dirty="0"/>
              <a:t>регуляции обмена </a:t>
            </a:r>
            <a:endParaRPr lang="ru-RU" sz="3600" dirty="0" smtClean="0"/>
          </a:p>
          <a:p>
            <a:pPr lvl="0"/>
            <a:r>
              <a:rPr lang="ru-RU" sz="3600" dirty="0" smtClean="0"/>
              <a:t>2.влага </a:t>
            </a:r>
            <a:r>
              <a:rPr lang="ru-RU" sz="3600" dirty="0"/>
              <a:t>используется для приготовления корма наследникам;</a:t>
            </a:r>
          </a:p>
          <a:p>
            <a:pPr lvl="0"/>
            <a:r>
              <a:rPr lang="ru-RU" sz="3600" dirty="0" smtClean="0"/>
              <a:t>3.с </a:t>
            </a:r>
            <a:r>
              <a:rPr lang="ru-RU" sz="3600" dirty="0"/>
              <a:t>помощью капелек разбавляется кристаллизованный мед;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82000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lvl="0"/>
            <a:r>
              <a:rPr lang="ru-RU" sz="4000" dirty="0" smtClean="0"/>
              <a:t>4.в </a:t>
            </a:r>
            <a:r>
              <a:rPr lang="ru-RU" sz="4000" dirty="0"/>
              <a:t>летнюю жару с ее помощью охлаждается улей, для чего работницы развешивают по ячейкам отдельные капельки. И пока те испаряются, температура держится в нормальных пределах.</a:t>
            </a:r>
          </a:p>
          <a:p>
            <a:pPr algn="ctr"/>
            <a:r>
              <a:rPr lang="ru-RU" sz="4000" b="1" dirty="0" smtClean="0"/>
              <a:t>Летом </a:t>
            </a:r>
            <a:r>
              <a:rPr lang="ru-RU" sz="4000" b="1" dirty="0"/>
              <a:t>одна семья употребляет около 2-х стаканов воды (500 мл). Соответственно, чтобы принести этот объем. Приходится совершать более 10 000 вылетов.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63896173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Как и человеку, вода жизненно необходима пчелам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9382"/>
            <a:ext cx="10515600" cy="64977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659313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217" y="212436"/>
            <a:ext cx="11545455" cy="5964527"/>
          </a:xfrm>
        </p:spPr>
        <p:txBody>
          <a:bodyPr>
            <a:noAutofit/>
          </a:bodyPr>
          <a:lstStyle/>
          <a:p>
            <a:r>
              <a:rPr lang="ru-RU" sz="3600" b="1" dirty="0"/>
              <a:t>Где должны стоять поилки</a:t>
            </a:r>
            <a:endParaRPr lang="ru-RU" sz="3600" dirty="0"/>
          </a:p>
          <a:p>
            <a:r>
              <a:rPr lang="ru-RU" sz="3600" dirty="0"/>
              <a:t>Оптимально, когда емкость стоит в безветренном углу, хорошо прогревается теплом и солнцем, но не находится под прямыми лучами. </a:t>
            </a:r>
            <a:endParaRPr lang="ru-RU" sz="3600" dirty="0" smtClean="0"/>
          </a:p>
          <a:p>
            <a:r>
              <a:rPr lang="ru-RU" sz="3600" dirty="0" smtClean="0"/>
              <a:t>Если </a:t>
            </a:r>
            <a:r>
              <a:rPr lang="ru-RU" sz="3600" dirty="0"/>
              <a:t>речь идет о небольшой общей поилке, ее выставляют на подставку высотой не более 70 см, чтобы насекомые смогли до нее добраться. С задачей отлично справляются наполненные корыта или ванны, но надо следить, чтобы не зацвела вода. Ее регулярно меняют, а саму емкость вымывают.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39927243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Пчела пьет из ведра</a:t>
            </a:r>
            <a:endParaRPr lang="ru-RU" dirty="0"/>
          </a:p>
        </p:txBody>
      </p:sp>
      <p:pic>
        <p:nvPicPr>
          <p:cNvPr id="4" name="Объект 3" descr="Пчела может пить даже из ведра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144" y="1825625"/>
            <a:ext cx="7735712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03510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08000"/>
            <a:ext cx="10515600" cy="5668963"/>
          </a:xfrm>
        </p:spPr>
        <p:txBody>
          <a:bodyPr>
            <a:noAutofit/>
          </a:bodyPr>
          <a:lstStyle/>
          <a:p>
            <a:r>
              <a:rPr lang="ru-RU" sz="4000" dirty="0"/>
              <a:t>Индивидуальные поилки ставят под небольшим (до10°) углом, чтобы капельки стекали достаточно медленно. Рекомендуется добавлять сюда немного меда или сахара. Для профилактики болезней можно добавлять соль (1 </a:t>
            </a:r>
            <a:r>
              <a:rPr lang="ru-RU" sz="4000" dirty="0" err="1"/>
              <a:t>ч.л</a:t>
            </a:r>
            <a:r>
              <a:rPr lang="ru-RU" sz="4000" dirty="0"/>
              <a:t>. на 5 литров).</a:t>
            </a:r>
          </a:p>
          <a:p>
            <a:r>
              <a:rPr lang="ru-RU" sz="4000" dirty="0"/>
              <a:t>Подсоленная вода всегда наливается в отдельную поилку.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45288152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1673" y="0"/>
            <a:ext cx="11711709" cy="6176963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/>
              <a:t>Требования к качеству:</a:t>
            </a:r>
          </a:p>
          <a:p>
            <a:pPr lvl="0"/>
            <a:r>
              <a:rPr lang="ru-RU" sz="3600" dirty="0"/>
              <a:t>накопители не реже 1 раза в 2-3 недели полностью очищают от осадка;</a:t>
            </a:r>
          </a:p>
          <a:p>
            <a:pPr lvl="0"/>
            <a:r>
              <a:rPr lang="ru-RU" sz="3600" dirty="0"/>
              <a:t>вода должна быть всегда чистой без посторонних примесей;</a:t>
            </a:r>
          </a:p>
          <a:p>
            <a:pPr lvl="0"/>
            <a:r>
              <a:rPr lang="ru-RU" sz="3600" dirty="0"/>
              <a:t>солнечные лучи не должны попадать напрямую;</a:t>
            </a:r>
          </a:p>
          <a:p>
            <a:pPr lvl="0"/>
            <a:r>
              <a:rPr lang="ru-RU" sz="3600" dirty="0"/>
              <a:t>лучше всего для этой цели подходит нержавеющая сталь – такие емкости удобно чистить, они не ржавеют со временем;</a:t>
            </a:r>
          </a:p>
          <a:p>
            <a:pPr lvl="0"/>
            <a:r>
              <a:rPr lang="ru-RU" sz="3600" dirty="0" smtClean="0"/>
              <a:t>Накрывать  </a:t>
            </a:r>
            <a:r>
              <a:rPr lang="ru-RU" sz="3600" dirty="0"/>
              <a:t>резервуар стеклом – так предотвращается преждевременное испарение, а за счет стеклянной крышки будет быстрее нагреваться.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54413970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0909" y="365125"/>
            <a:ext cx="11674764" cy="5811838"/>
          </a:xfrm>
        </p:spPr>
        <p:txBody>
          <a:bodyPr>
            <a:noAutofit/>
          </a:bodyPr>
          <a:lstStyle/>
          <a:p>
            <a:r>
              <a:rPr lang="ru-RU" sz="3600" dirty="0"/>
              <a:t>Можно установить бак на высоту более 2-х метров и подвести к поилке каждого улья шланги. </a:t>
            </a:r>
            <a:endParaRPr lang="ru-RU" sz="3600" dirty="0" smtClean="0"/>
          </a:p>
          <a:p>
            <a:r>
              <a:rPr lang="ru-RU" sz="3600" dirty="0" smtClean="0"/>
              <a:t>В </a:t>
            </a:r>
            <a:r>
              <a:rPr lang="ru-RU" sz="3600" dirty="0"/>
              <a:t>зависимости от способа подачи изготавливают поилки:</a:t>
            </a:r>
          </a:p>
          <a:p>
            <a:pPr lvl="0"/>
            <a:r>
              <a:rPr lang="ru-RU" sz="3600" b="1" dirty="0"/>
              <a:t>индивидуальные</a:t>
            </a:r>
            <a:r>
              <a:rPr lang="ru-RU" sz="3600" dirty="0"/>
              <a:t> – располагаются в каждом улье. Могут питаться из общей емкости или в отдельном режиме, когда пасечник подливает в каждый сосуд;</a:t>
            </a:r>
          </a:p>
          <a:p>
            <a:pPr lvl="0"/>
            <a:r>
              <a:rPr lang="ru-RU" sz="3600" b="1" dirty="0"/>
              <a:t>коллективные (общие) </a:t>
            </a:r>
            <a:r>
              <a:rPr lang="ru-RU" sz="3600" dirty="0"/>
              <a:t>– большой резервуар с водой, куда слетаются и сползаются все насекомые с ближайшей территории.</a:t>
            </a:r>
          </a:p>
          <a:p>
            <a:endParaRPr lang="ru-RU" sz="36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16316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/>
              <a:t>В агрохолдинге не отрицают, что периодически проводят обработку полей от вредителей, но заранее оповещают владельцев ульев о предстоящих работах.</a:t>
            </a:r>
          </a:p>
          <a:p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2731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622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Общая поилка</a:t>
            </a:r>
            <a:endParaRPr lang="ru-RU" dirty="0"/>
          </a:p>
        </p:txBody>
      </p:sp>
      <p:pic>
        <p:nvPicPr>
          <p:cNvPr id="4" name="Объект 3" descr="Общая поилка для пчел своими руками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364" y="1182255"/>
            <a:ext cx="8562109" cy="55602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512247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Коллективные поилки для пчел – потенциальный источник опасности. Если какая-то семья заражена, общий водопой приведет к эпидемии на пасеке.</a:t>
            </a:r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68967092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Autofit/>
          </a:bodyPr>
          <a:lstStyle/>
          <a:p>
            <a:r>
              <a:rPr lang="ru-RU" sz="4000" dirty="0"/>
              <a:t>По способу оформления существуют такие виды:</a:t>
            </a:r>
          </a:p>
          <a:p>
            <a:pPr lvl="0"/>
            <a:r>
              <a:rPr lang="ru-RU" sz="4000" dirty="0"/>
              <a:t>вакуумная – с помощью пластикового или стеклянного </a:t>
            </a:r>
            <a:r>
              <a:rPr lang="ru-RU" sz="4000" dirty="0" smtClean="0"/>
              <a:t>сосуда, </a:t>
            </a:r>
            <a:r>
              <a:rPr lang="ru-RU" sz="4000" dirty="0"/>
              <a:t>перевернутого вверх дном;</a:t>
            </a:r>
          </a:p>
          <a:p>
            <a:pPr lvl="0"/>
            <a:r>
              <a:rPr lang="ru-RU" sz="4000" dirty="0"/>
              <a:t>аналог поилки для цыплят и птицы – накопительный резервуар объемом от 0,5 до 5 литров, на который надевают крышку с отверстиями и после переворота вверх дном вода постепенно вытекает в поддон;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41530698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8618"/>
            <a:ext cx="10515600" cy="5918345"/>
          </a:xfrm>
        </p:spPr>
        <p:txBody>
          <a:bodyPr>
            <a:normAutofit/>
          </a:bodyPr>
          <a:lstStyle/>
          <a:p>
            <a:pPr lvl="0"/>
            <a:r>
              <a:rPr lang="ru-RU" sz="4000" dirty="0"/>
              <a:t>из стеклянной банки на деревянной подставке – заранее на поверхности делают желобки, по которым будет стекать вода. Наполняют бутыль, закрывают куском стекла, переворачивают, стекло вытаскивают. Вода будет капельками перетекать в эти желобки;</a:t>
            </a:r>
          </a:p>
          <a:p>
            <a:pPr lvl="0"/>
            <a:r>
              <a:rPr lang="ru-RU" sz="4000" dirty="0"/>
              <a:t>специальная поилка – ее можно использовать для индивидуального пользования каждой пчелосемьей.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42550661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509" y="295564"/>
            <a:ext cx="11021291" cy="5881399"/>
          </a:xfrm>
        </p:spPr>
        <p:txBody>
          <a:bodyPr>
            <a:noAutofit/>
          </a:bodyPr>
          <a:lstStyle/>
          <a:p>
            <a:r>
              <a:rPr lang="ru-RU" sz="3600" dirty="0"/>
              <a:t>Универсальные резервуары можно использовать для внесения лекарств, сахарного сиропа или меда перед зимой</a:t>
            </a:r>
            <a:r>
              <a:rPr lang="ru-RU" sz="3600" dirty="0" smtClean="0"/>
              <a:t>.</a:t>
            </a:r>
          </a:p>
          <a:p>
            <a:r>
              <a:rPr lang="ru-RU" sz="3600" dirty="0"/>
              <a:t>более 10% пчел, переживших холодную зиму, погибают весной. При соприкосновении с холодной землей, а уже тем более ледяной водой, насекомые коченеют и погибают. </a:t>
            </a:r>
            <a:endParaRPr lang="ru-RU" sz="3600" dirty="0" smtClean="0"/>
          </a:p>
          <a:p>
            <a:r>
              <a:rPr lang="ru-RU" sz="3600" dirty="0"/>
              <a:t>Вода должна быть теплой, особенно это касается ранней весны, когда начинается первый облет. Можно ее специально поддерживать на отметке 25-27°С, подливая периодически подогретую из чайника.</a:t>
            </a:r>
          </a:p>
          <a:p>
            <a:endParaRPr lang="ru-RU" sz="36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9647655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4310" y="295565"/>
            <a:ext cx="1036782" cy="6206836"/>
          </a:xfrm>
        </p:spPr>
        <p:txBody>
          <a:bodyPr/>
          <a:lstStyle/>
          <a:p>
            <a:r>
              <a:rPr lang="ru-RU" dirty="0" smtClean="0"/>
              <a:t>Общая поилка</a:t>
            </a:r>
            <a:endParaRPr lang="ru-RU" dirty="0"/>
          </a:p>
        </p:txBody>
      </p:sp>
      <p:pic>
        <p:nvPicPr>
          <p:cNvPr id="4" name="Объект 3" descr="поилка пчел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018" y="365124"/>
            <a:ext cx="9088581" cy="62296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148392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277092"/>
            <a:ext cx="12053455" cy="6419272"/>
          </a:xfrm>
        </p:spPr>
        <p:txBody>
          <a:bodyPr>
            <a:normAutofit/>
          </a:bodyPr>
          <a:lstStyle/>
          <a:p>
            <a:r>
              <a:rPr lang="ru-RU" sz="4000" dirty="0"/>
              <a:t>Ранней весной после начала первого облета, в индивидуальных емкостях нужды нет. Лучше всего устанавливать общую поилку с подогревом максимально близко к ульям.</a:t>
            </a:r>
          </a:p>
          <a:p>
            <a:pPr lvl="0"/>
            <a:r>
              <a:rPr lang="ru-RU" sz="4000" dirty="0" smtClean="0"/>
              <a:t>На </a:t>
            </a:r>
            <a:r>
              <a:rPr lang="ru-RU" sz="4000" dirty="0"/>
              <a:t>зиму обязательно ставят </a:t>
            </a:r>
            <a:r>
              <a:rPr lang="ru-RU" sz="4000" dirty="0" err="1"/>
              <a:t>внутриульевые</a:t>
            </a:r>
            <a:r>
              <a:rPr lang="ru-RU" sz="4000" dirty="0"/>
              <a:t> конструкции. Их лучше всего покупать в специализированных магазинах, чтобы точно знать, что вода в улье есть.</a:t>
            </a:r>
          </a:p>
          <a:p>
            <a:pPr lvl="0"/>
            <a:r>
              <a:rPr lang="ru-RU" sz="4000" dirty="0"/>
              <a:t>Наполняют резервуары до того, как поместить их в домик, но никак не после, снимая крышку и беспокоя насекомых.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53039972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4727" y="365125"/>
            <a:ext cx="11169073" cy="5811838"/>
          </a:xfrm>
        </p:spPr>
        <p:txBody>
          <a:bodyPr>
            <a:noAutofit/>
          </a:bodyPr>
          <a:lstStyle/>
          <a:p>
            <a:pPr lvl="0"/>
            <a:r>
              <a:rPr lang="ru-RU" sz="4000" dirty="0"/>
              <a:t>Используя впервые после зимовки накопители, обязательно добавляют сахар или мед.</a:t>
            </a:r>
          </a:p>
          <a:p>
            <a:pPr lvl="0"/>
            <a:r>
              <a:rPr lang="ru-RU" sz="4000" dirty="0"/>
              <a:t>Для приманивания </a:t>
            </a:r>
            <a:r>
              <a:rPr lang="ru-RU" sz="4000" dirty="0" smtClean="0"/>
              <a:t>пчел </a:t>
            </a:r>
            <a:r>
              <a:rPr lang="ru-RU" sz="4000" dirty="0"/>
              <a:t>к поилке можно поставить несколько кусочков сот с медом по краям.</a:t>
            </a:r>
          </a:p>
          <a:p>
            <a:r>
              <a:rPr lang="ru-RU" sz="4000" dirty="0"/>
              <a:t>В среднем каждая семья за сезон употребляет около 3-х литров воды, потому главная задача пасечника сделать так, чтобы пчелы не тратили энергию на поиск источника, и имели к нему простой доступ.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9370306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000" b="1" dirty="0"/>
              <a:t>Углеводная дистрофия</a:t>
            </a:r>
            <a:endParaRPr lang="ru-RU" sz="8000" dirty="0"/>
          </a:p>
          <a:p>
            <a:pPr algn="ctr"/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244975713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436" y="365124"/>
            <a:ext cx="11785600" cy="6349711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Подобное </a:t>
            </a:r>
            <a:r>
              <a:rPr lang="ru-RU" sz="3600" dirty="0"/>
              <a:t>заболевание может возникнуть во время зимовки, как правило. Происходит это из-за того, что пчелам не хватает меда для подкормки. </a:t>
            </a:r>
            <a:r>
              <a:rPr lang="ru-RU" sz="3600" dirty="0" smtClean="0"/>
              <a:t>Или при брожении меда или его кристаллизации.</a:t>
            </a:r>
          </a:p>
          <a:p>
            <a:r>
              <a:rPr lang="ru-RU" sz="3600" dirty="0" smtClean="0"/>
              <a:t> Весной</a:t>
            </a:r>
            <a:r>
              <a:rPr lang="ru-RU" sz="3600" dirty="0"/>
              <a:t>, и даже в летнее время, из-за отсутствия цветущих растений</a:t>
            </a:r>
            <a:r>
              <a:rPr lang="ru-RU" sz="3600" dirty="0" smtClean="0"/>
              <a:t>.</a:t>
            </a:r>
          </a:p>
          <a:p>
            <a:r>
              <a:rPr lang="ru-RU" sz="3600" dirty="0" smtClean="0"/>
              <a:t>Осенью при хищении меда из ульев пчелами-воровками</a:t>
            </a:r>
            <a:endParaRPr lang="ru-RU" sz="3600" dirty="0"/>
          </a:p>
          <a:p>
            <a:r>
              <a:rPr lang="ru-RU" sz="3600" dirty="0"/>
              <a:t>Также бывают случаи, когда пасечники начинают раньше времени откачивать мед. Это тоже может стать причиной болезни расплода.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738693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12618"/>
            <a:ext cx="10515600" cy="5664345"/>
          </a:xfrm>
        </p:spPr>
        <p:txBody>
          <a:bodyPr>
            <a:normAutofit/>
          </a:bodyPr>
          <a:lstStyle/>
          <a:p>
            <a:r>
              <a:rPr lang="ru-RU" sz="4400" dirty="0"/>
              <a:t>Пчеловоды, в свою очередь, заявляют о том, что не знали об обработке ядохимикатами, иначе предотвратили бы катастрофу.</a:t>
            </a:r>
          </a:p>
          <a:p>
            <a:r>
              <a:rPr lang="ru-RU" sz="4400" dirty="0"/>
              <a:t>Агропредприятие предложило частичное возмещение убытков, на которое согласны не все. Разгорелся громкий скандал, точку в котором сможет поставить только суд.</a:t>
            </a:r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10519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симптомы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6455" y="1348509"/>
            <a:ext cx="10515600" cy="48654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Зимой голодные пчелы погибают. Характерные шумы в улье  при передвижении голодных пчел по пустым сотам – шелест сухих листьев. Среди погибающих пчел – кристаллы меда.</a:t>
            </a:r>
          </a:p>
          <a:p>
            <a:r>
              <a:rPr lang="ru-RU" sz="4000" dirty="0" smtClean="0"/>
              <a:t>Брожение и закисание меда – кислый или спиртовой запах из улья.</a:t>
            </a:r>
            <a:endParaRPr lang="ru-RU" sz="4000" dirty="0" smtClean="0"/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93953746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симптомы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66982"/>
            <a:ext cx="10515600" cy="4809981"/>
          </a:xfrm>
        </p:spPr>
        <p:txBody>
          <a:bodyPr>
            <a:normAutofit/>
          </a:bodyPr>
          <a:lstStyle/>
          <a:p>
            <a:r>
              <a:rPr lang="ru-RU" sz="4000" dirty="0"/>
              <a:t>Летом – гибель пчел-сборщиц, улетают за нектаром, если его не находят – погибают в поле. Если холодная погода, то гибель внутри ульев, погода улучшается – их трупы выбросят из улья.</a:t>
            </a:r>
          </a:p>
          <a:p>
            <a:r>
              <a:rPr lang="ru-RU" sz="4000" dirty="0"/>
              <a:t>У погибающих пчел медовый </a:t>
            </a:r>
            <a:r>
              <a:rPr lang="ru-RU" sz="4000" dirty="0" smtClean="0"/>
              <a:t>зоб</a:t>
            </a:r>
            <a:r>
              <a:rPr lang="ru-RU" sz="4000" dirty="0"/>
              <a:t>, средняя и задняя часть кишечника  пустые</a:t>
            </a:r>
            <a:r>
              <a:rPr lang="ru-RU" sz="4000" dirty="0" smtClean="0"/>
              <a:t>, в </a:t>
            </a:r>
            <a:r>
              <a:rPr lang="ru-RU" sz="4000" dirty="0" err="1"/>
              <a:t>гемолимфе</a:t>
            </a:r>
            <a:r>
              <a:rPr lang="ru-RU" sz="4000" dirty="0"/>
              <a:t> нет сахара, в улье нет запасов меда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68922378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5491"/>
            <a:ext cx="10515600" cy="6001472"/>
          </a:xfrm>
        </p:spPr>
        <p:txBody>
          <a:bodyPr>
            <a:normAutofit/>
          </a:bodyPr>
          <a:lstStyle/>
          <a:p>
            <a:r>
              <a:rPr lang="ru-RU" sz="4800" dirty="0"/>
              <a:t>Профилактика </a:t>
            </a:r>
            <a:endParaRPr lang="ru-RU" sz="4800" dirty="0" smtClean="0"/>
          </a:p>
          <a:p>
            <a:r>
              <a:rPr lang="ru-RU" sz="4800" dirty="0" smtClean="0"/>
              <a:t>В </a:t>
            </a:r>
            <a:r>
              <a:rPr lang="ru-RU" sz="4800" dirty="0"/>
              <a:t>первую очередь, необходимо оставлять достаточное количество меда для </a:t>
            </a:r>
            <a:r>
              <a:rPr lang="ru-RU" sz="4800" dirty="0" smtClean="0"/>
              <a:t>подкормки (20-25 кг), </a:t>
            </a:r>
            <a:r>
              <a:rPr lang="ru-RU" sz="4800" dirty="0"/>
              <a:t>или периодически вносить пчелам сладкие сиропы</a:t>
            </a:r>
            <a:r>
              <a:rPr lang="ru-RU" sz="4800" dirty="0" smtClean="0"/>
              <a:t>.</a:t>
            </a:r>
          </a:p>
          <a:p>
            <a:r>
              <a:rPr lang="ru-RU" sz="4800" dirty="0" smtClean="0"/>
              <a:t>Весной в семьях должно находиться не менее 10 кг меда.</a:t>
            </a:r>
          </a:p>
        </p:txBody>
      </p:sp>
    </p:spTree>
    <p:extLst>
      <p:ext uri="{BB962C8B-B14F-4D97-AF65-F5344CB8AC3E}">
        <p14:creationId xmlns:p14="http://schemas.microsoft.com/office/powerpoint/2010/main" val="234789418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61818"/>
            <a:ext cx="10515600" cy="5715145"/>
          </a:xfrm>
        </p:spPr>
        <p:txBody>
          <a:bodyPr>
            <a:normAutofit/>
          </a:bodyPr>
          <a:lstStyle/>
          <a:p>
            <a:r>
              <a:rPr lang="ru-RU" sz="4000" dirty="0"/>
              <a:t>Если семья голодает:</a:t>
            </a:r>
          </a:p>
          <a:p>
            <a:r>
              <a:rPr lang="ru-RU" sz="4000" dirty="0"/>
              <a:t>1.густой мед 1-2 кг кладут в чистую бумагу, накалывают отверстия,  помещают в улей под холстик или сверху рамок</a:t>
            </a:r>
            <a:r>
              <a:rPr lang="ru-RU" sz="4000" dirty="0" smtClean="0"/>
              <a:t>.</a:t>
            </a:r>
          </a:p>
          <a:p>
            <a:r>
              <a:rPr lang="ru-RU" sz="4000" dirty="0" smtClean="0"/>
              <a:t>2.кормление сахаром-рафинадом. Куски </a:t>
            </a:r>
            <a:r>
              <a:rPr lang="ru-RU" sz="4000" dirty="0" err="1" smtClean="0"/>
              <a:t>смочивают</a:t>
            </a:r>
            <a:r>
              <a:rPr lang="ru-RU" sz="4000" dirty="0" smtClean="0"/>
              <a:t> водой, завертывают в марлю и кладут сверху рамок под холстик.</a:t>
            </a:r>
          </a:p>
          <a:p>
            <a:r>
              <a:rPr lang="ru-RU" sz="4000" dirty="0" smtClean="0"/>
              <a:t>3.Кормление кормовой массой (сахарная пудра, мед, вода).</a:t>
            </a:r>
            <a:endParaRPr lang="ru-RU" sz="4000" dirty="0"/>
          </a:p>
          <a:p>
            <a:endParaRPr lang="ru-RU" sz="4000" dirty="0"/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93642321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800" b="1" dirty="0"/>
              <a:t>Нехватка белкового корма</a:t>
            </a:r>
            <a:endParaRPr lang="ru-RU" sz="8800" dirty="0"/>
          </a:p>
          <a:p>
            <a:pPr algn="ctr"/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278702968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7091"/>
            <a:ext cx="10515600" cy="5899872"/>
          </a:xfrm>
        </p:spPr>
        <p:txBody>
          <a:bodyPr>
            <a:normAutofit/>
          </a:bodyPr>
          <a:lstStyle/>
          <a:p>
            <a:r>
              <a:rPr lang="ru-RU" sz="3600" b="1" dirty="0"/>
              <a:t>Нехватка белкового корма</a:t>
            </a:r>
            <a:endParaRPr lang="ru-RU" sz="3600" dirty="0"/>
          </a:p>
          <a:p>
            <a:r>
              <a:rPr lang="ru-RU" sz="3600" dirty="0"/>
              <a:t>Как правило, возникает данное заболевание из-за недостатка пыльцы или перги. Что способствует этому? Задержание цветения растений, или же, они портятся от мороза. </a:t>
            </a:r>
            <a:r>
              <a:rPr lang="ru-RU" sz="3600" dirty="0" smtClean="0"/>
              <a:t>(май, июнь). Также </a:t>
            </a:r>
            <a:r>
              <a:rPr lang="ru-RU" sz="3600" dirty="0"/>
              <a:t>существуют вредители перги. </a:t>
            </a:r>
            <a:r>
              <a:rPr lang="ru-RU" sz="3600" dirty="0" smtClean="0"/>
              <a:t>Клещ </a:t>
            </a:r>
            <a:r>
              <a:rPr lang="ru-RU" sz="3600" dirty="0" err="1"/>
              <a:t>Варроа</a:t>
            </a:r>
            <a:r>
              <a:rPr lang="ru-RU" sz="3600" dirty="0"/>
              <a:t>.</a:t>
            </a:r>
          </a:p>
          <a:p>
            <a:r>
              <a:rPr lang="ru-RU" sz="3600" dirty="0"/>
              <a:t>За что отвечает перга? Именно благодаря этому элементу пчелы могут выкармливать личинки. Еще перга влияет на продолжительность жизни насекомых, и дает возможность матке откладывать яйца.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2852635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Признаки данного заболевания. Белковая дистрофия приводит к тому, что пчелы-кормилицы значительно истощаются, начинают болеть и, в итоге, погибают. </a:t>
            </a:r>
            <a:endParaRPr lang="ru-RU" sz="4000" dirty="0" smtClean="0"/>
          </a:p>
          <a:p>
            <a:r>
              <a:rPr lang="ru-RU" sz="4000" dirty="0" smtClean="0"/>
              <a:t>Личинки</a:t>
            </a:r>
            <a:r>
              <a:rPr lang="ru-RU" sz="4000" dirty="0"/>
              <a:t>, не получающие необходимых микроэлементов, не развиваются, </a:t>
            </a:r>
            <a:r>
              <a:rPr lang="ru-RU" sz="4000" dirty="0" smtClean="0"/>
              <a:t>погибают. </a:t>
            </a:r>
            <a:endParaRPr lang="ru-RU" sz="4000" dirty="0"/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10951706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Характерным признаком данного заболевания расплода, является массовая гибель пчел, в независимости от возраста. </a:t>
            </a:r>
            <a:endParaRPr lang="ru-RU" sz="4000" dirty="0" smtClean="0"/>
          </a:p>
          <a:p>
            <a:r>
              <a:rPr lang="ru-RU" sz="4000" dirty="0" smtClean="0"/>
              <a:t>Если </a:t>
            </a:r>
            <a:r>
              <a:rPr lang="ru-RU" sz="4000" dirty="0"/>
              <a:t>провести осмотр </a:t>
            </a:r>
            <a:r>
              <a:rPr lang="ru-RU" sz="4000" dirty="0" smtClean="0"/>
              <a:t>гнезда </a:t>
            </a:r>
            <a:r>
              <a:rPr lang="ru-RU" sz="4000" dirty="0"/>
              <a:t>можно обнаружить отсутствие перги в сотах.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04355520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77455"/>
            <a:ext cx="10515600" cy="5299508"/>
          </a:xfrm>
        </p:spPr>
        <p:txBody>
          <a:bodyPr>
            <a:normAutofit/>
          </a:bodyPr>
          <a:lstStyle/>
          <a:p>
            <a:r>
              <a:rPr lang="ru-RU" sz="3600" dirty="0"/>
              <a:t>Методы профилактики:</a:t>
            </a:r>
          </a:p>
          <a:p>
            <a:pPr lvl="0"/>
            <a:r>
              <a:rPr lang="ru-RU" sz="3600" dirty="0"/>
              <a:t>Необходимо следить за постоянным присутствием перги в сотах;</a:t>
            </a:r>
          </a:p>
          <a:p>
            <a:pPr lvl="0"/>
            <a:r>
              <a:rPr lang="ru-RU" sz="3600" dirty="0"/>
              <a:t>При обнаружении недостатка белкового корма, нужно провести подкормку </a:t>
            </a:r>
            <a:r>
              <a:rPr lang="ru-RU" sz="3600" dirty="0" err="1"/>
              <a:t>медоперговой</a:t>
            </a:r>
            <a:r>
              <a:rPr lang="ru-RU" sz="3600" dirty="0"/>
              <a:t> или </a:t>
            </a:r>
            <a:r>
              <a:rPr lang="ru-RU" sz="3600" dirty="0" err="1"/>
              <a:t>сахароперговой</a:t>
            </a:r>
            <a:r>
              <a:rPr lang="ru-RU" sz="3600" dirty="0"/>
              <a:t> смесью;</a:t>
            </a:r>
          </a:p>
          <a:p>
            <a:pPr lvl="0"/>
            <a:r>
              <a:rPr lang="ru-RU" sz="3600" dirty="0"/>
              <a:t>Весенняя обработка пчел и улья от </a:t>
            </a:r>
            <a:r>
              <a:rPr lang="ru-RU" sz="3600" dirty="0" err="1"/>
              <a:t>варроатоза</a:t>
            </a:r>
            <a:r>
              <a:rPr lang="ru-RU" sz="3600" dirty="0"/>
              <a:t>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3535010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800" b="1" dirty="0" smtClean="0"/>
              <a:t>Застуженный  расплод</a:t>
            </a:r>
            <a:endParaRPr lang="ru-RU" sz="8800" dirty="0"/>
          </a:p>
          <a:p>
            <a:pPr algn="ctr"/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1659097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Названа причина массовой гибели пчел в Башкирии – АГРАРИЙ</a:t>
            </a:r>
            <a:endParaRPr lang="ru-RU" sz="4000" b="1" dirty="0"/>
          </a:p>
          <a:p>
            <a:r>
              <a:rPr lang="ru-RU" sz="4000" dirty="0"/>
              <a:t>Аграрий NR –ИЮЛЬ 2021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27197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Продолжительное сильное переохлаждение.</a:t>
            </a:r>
          </a:p>
          <a:p>
            <a:r>
              <a:rPr lang="ru-RU" sz="4800" dirty="0" smtClean="0"/>
              <a:t>Плохое утепление гнезда</a:t>
            </a:r>
          </a:p>
          <a:p>
            <a:r>
              <a:rPr lang="ru-RU" sz="4800" dirty="0" smtClean="0"/>
              <a:t>Регистрируют весной</a:t>
            </a:r>
          </a:p>
          <a:p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25925250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9382"/>
            <a:ext cx="10515600" cy="5927581"/>
          </a:xfrm>
        </p:spPr>
        <p:txBody>
          <a:bodyPr>
            <a:noAutofit/>
          </a:bodyPr>
          <a:lstStyle/>
          <a:p>
            <a:r>
              <a:rPr lang="ru-RU" sz="3600" dirty="0" smtClean="0"/>
              <a:t>Застывший расплод погибает сплошными участками. </a:t>
            </a:r>
          </a:p>
          <a:p>
            <a:r>
              <a:rPr lang="ru-RU" sz="3600" dirty="0" smtClean="0"/>
              <a:t>На соте сбоку или снизу гнезда.</a:t>
            </a:r>
          </a:p>
          <a:p>
            <a:r>
              <a:rPr lang="ru-RU" sz="3600" b="1" dirty="0" smtClean="0"/>
              <a:t>Поражение печатного и открытого расплода</a:t>
            </a:r>
          </a:p>
          <a:p>
            <a:r>
              <a:rPr lang="ru-RU" sz="3600" b="1" dirty="0" smtClean="0"/>
              <a:t>Печатный расплод</a:t>
            </a:r>
            <a:r>
              <a:rPr lang="ru-RU" sz="3600" dirty="0" smtClean="0"/>
              <a:t>: на груди или брюшке куколок появляется темно-зеленое пятно, затем свинцово-зеленая,</a:t>
            </a:r>
            <a:r>
              <a:rPr lang="ru-RU" sz="3600" dirty="0" smtClean="0"/>
              <a:t> затем коричневая.</a:t>
            </a:r>
          </a:p>
          <a:p>
            <a:r>
              <a:rPr lang="ru-RU" sz="3600" dirty="0" smtClean="0"/>
              <a:t>Глаза куколок темнеют,  куколки оседают на дно ячейки и превращаются в темно-коричневые мумии, легко отстают от стенки ячейки, их извлекают пчелы и выбрасывают из улья.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32746968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Открытый расплод: </a:t>
            </a:r>
            <a:r>
              <a:rPr lang="ru-RU" sz="5400" dirty="0" smtClean="0"/>
              <a:t>цвет серый, темно-бурый, черный.</a:t>
            </a:r>
          </a:p>
          <a:p>
            <a:r>
              <a:rPr lang="ru-RU" sz="5400" dirty="0" smtClean="0"/>
              <a:t>Личинки увеличены в объеме, водянистые,  мажущиеся, запах отсутствует или сероводород.</a:t>
            </a:r>
          </a:p>
          <a:p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69791845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Профилактика</a:t>
            </a:r>
          </a:p>
          <a:p>
            <a:pPr algn="ctr"/>
            <a:r>
              <a:rPr lang="ru-RU" sz="5400" dirty="0" smtClean="0"/>
              <a:t>Достаточное количество корма и утепление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95693375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1500" b="1" dirty="0" smtClean="0"/>
              <a:t>Запаривание пчел</a:t>
            </a:r>
            <a:endParaRPr lang="ru-RU" sz="11500" dirty="0"/>
          </a:p>
          <a:p>
            <a:pPr algn="ctr"/>
            <a:endParaRPr lang="ru-RU" sz="23900" dirty="0"/>
          </a:p>
        </p:txBody>
      </p:sp>
    </p:spTree>
    <p:extLst>
      <p:ext uri="{BB962C8B-B14F-4D97-AF65-F5344CB8AC3E}">
        <p14:creationId xmlns:p14="http://schemas.microsoft.com/office/powerpoint/2010/main" val="2444384238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77455"/>
            <a:ext cx="10515600" cy="5299508"/>
          </a:xfrm>
        </p:spPr>
        <p:txBody>
          <a:bodyPr>
            <a:normAutofit/>
          </a:bodyPr>
          <a:lstStyle/>
          <a:p>
            <a:r>
              <a:rPr lang="ru-RU" sz="4400" b="1" dirty="0"/>
              <a:t>Запаривание</a:t>
            </a:r>
            <a:endParaRPr lang="ru-RU" sz="4400" dirty="0"/>
          </a:p>
          <a:p>
            <a:r>
              <a:rPr lang="ru-RU" sz="4400" dirty="0"/>
              <a:t>Это заболевание проявляется в виде гибели насекомых, под воздействием высоких температур и влажности. Возникает </a:t>
            </a:r>
            <a:r>
              <a:rPr lang="ru-RU" sz="4400" dirty="0" smtClean="0"/>
              <a:t>в ульях</a:t>
            </a:r>
            <a:r>
              <a:rPr lang="ru-RU" sz="4400" dirty="0"/>
              <a:t>, где нарушена вентиляция, или при перевозке пасеки, в пакетах и </a:t>
            </a:r>
            <a:r>
              <a:rPr lang="ru-RU" sz="4400" dirty="0" err="1"/>
              <a:t>термокамерах</a:t>
            </a:r>
            <a:r>
              <a:rPr lang="ru-RU" sz="4400" dirty="0" smtClean="0"/>
              <a:t>.</a:t>
            </a:r>
            <a:r>
              <a:rPr lang="ru-RU" sz="4400" dirty="0" smtClean="0"/>
              <a:t>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59911602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7418" y="1062182"/>
            <a:ext cx="10515600" cy="5142491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Основной </a:t>
            </a:r>
            <a:r>
              <a:rPr lang="ru-RU" sz="4800" dirty="0"/>
              <a:t>причиной является отсутствие нормальной циркуляции воздуха, и поступления кислорода. В результате чего, насекомые не могут избавиться от излишка выделяемого ими тепла, углекислого газа.</a:t>
            </a:r>
          </a:p>
        </p:txBody>
      </p:sp>
    </p:spTree>
    <p:extLst>
      <p:ext uri="{BB962C8B-B14F-4D97-AF65-F5344CB8AC3E}">
        <p14:creationId xmlns:p14="http://schemas.microsoft.com/office/powerpoint/2010/main" val="410877734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r>
              <a:rPr lang="ru-RU" sz="3600" b="1" dirty="0"/>
              <a:t>Признаки:</a:t>
            </a:r>
            <a:r>
              <a:rPr lang="ru-RU" sz="3600" dirty="0"/>
              <a:t> паника насекомых, сильное возбуждение из-за нехватки воздуха; высокая температура и влажность в гнезде; воск становится размягченным и теряет свою прочность; обрывание сот с медом; насекомые мокрые, после чего чернеют и умирают; слышен сильный шум от пчел.</a:t>
            </a:r>
            <a:br>
              <a:rPr lang="ru-RU" sz="3600" dirty="0"/>
            </a:br>
            <a:r>
              <a:rPr lang="ru-RU" sz="3600" b="1" dirty="0"/>
              <a:t>Профилактика:</a:t>
            </a:r>
            <a:r>
              <a:rPr lang="ru-RU" sz="3600" dirty="0"/>
              <a:t> необходимо выпустить пчел на волю; все порченые соты, мед и погибших насекомых убрать из улья; обеспечить защиту улья от солнца.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47111169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08000"/>
            <a:ext cx="10515600" cy="5668963"/>
          </a:xfrm>
        </p:spPr>
        <p:txBody>
          <a:bodyPr>
            <a:normAutofit/>
          </a:bodyPr>
          <a:lstStyle/>
          <a:p>
            <a:r>
              <a:rPr lang="ru-RU" sz="4800" dirty="0"/>
              <a:t>Профилактика заключается в поддержании свободной циркуляции воздуха и хорошей вентиляции. При осуществлении перевозок необходимо добавлять магазин, </a:t>
            </a:r>
            <a:r>
              <a:rPr lang="ru-RU" sz="4800" dirty="0" err="1"/>
              <a:t>подкрышник</a:t>
            </a:r>
            <a:r>
              <a:rPr lang="ru-RU" sz="4800" dirty="0"/>
              <a:t>, то есть, таким образом, увеличивая место для насекомых.</a:t>
            </a:r>
          </a:p>
          <a:p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03918330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000" b="1" cap="all" dirty="0"/>
              <a:t>ПЫЛЬЦОВЫЙ ТОКСИКОЗ</a:t>
            </a:r>
            <a:endParaRPr lang="ru-RU" sz="8000" dirty="0"/>
          </a:p>
          <a:p>
            <a:pPr algn="ctr"/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20943355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4686</Words>
  <Application>Microsoft Office PowerPoint</Application>
  <PresentationFormat>Широкоэкранный</PresentationFormat>
  <Paragraphs>209</Paragraphs>
  <Slides>111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111</vt:i4>
      </vt:variant>
    </vt:vector>
  </HeadingPairs>
  <TitlesOfParts>
    <vt:vector size="115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&lt;Письмо&gt; Минсельхоза России от 25.09.2017 N 19-К-4188/ог&lt;О рассмотрении обращения&gt; (chelagro.ru)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Зачем пчелам вода</vt:lpstr>
      <vt:lpstr>Презентация PowerPoint</vt:lpstr>
      <vt:lpstr>Презентация PowerPoint</vt:lpstr>
      <vt:lpstr>Презентация PowerPoint</vt:lpstr>
      <vt:lpstr>Пчела пьет из ведра</vt:lpstr>
      <vt:lpstr>Презентация PowerPoint</vt:lpstr>
      <vt:lpstr>Презентация PowerPoint</vt:lpstr>
      <vt:lpstr>Презентация PowerPoint</vt:lpstr>
      <vt:lpstr>Общая поилка</vt:lpstr>
      <vt:lpstr>Презентация PowerPoint</vt:lpstr>
      <vt:lpstr>Презентация PowerPoint</vt:lpstr>
      <vt:lpstr>Презентация PowerPoint</vt:lpstr>
      <vt:lpstr>Презентация PowerPoint</vt:lpstr>
      <vt:lpstr>Общая поилка</vt:lpstr>
      <vt:lpstr>Презентация PowerPoint</vt:lpstr>
      <vt:lpstr>Презентация PowerPoint</vt:lpstr>
      <vt:lpstr>Презентация PowerPoint</vt:lpstr>
      <vt:lpstr>Презентация PowerPoint</vt:lpstr>
      <vt:lpstr>симптомы</vt:lpstr>
      <vt:lpstr>симптомы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Профилактика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Любовь</dc:creator>
  <cp:lastModifiedBy>Любовь</cp:lastModifiedBy>
  <cp:revision>38</cp:revision>
  <dcterms:created xsi:type="dcterms:W3CDTF">2022-05-22T15:38:34Z</dcterms:created>
  <dcterms:modified xsi:type="dcterms:W3CDTF">2022-05-26T17:51:22Z</dcterms:modified>
</cp:coreProperties>
</file>