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5BCC2-AACB-424F-9D07-65CF5E98F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4B47B7-4966-4888-86AB-A83FEC2C7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497F18-C0F8-4A9C-A2DA-1F398E7E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D15AF-1EB1-43F1-AA4E-B3716ADC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570EF-13A3-45C4-94F5-53A30A29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5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5C1FA-50FD-49BE-9212-C1CD2796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5154F2-2BA2-4F38-B5CC-88F78853C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DA7EC-47B4-4B87-9AE2-731B1F52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056E5-C3F1-485F-AEDC-0EF00B12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BB0D1A-27E8-4A81-876C-4B9C70E9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4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3DDFB88-0D45-4B34-9429-B6C7853E4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814674-1493-406F-9DBF-5E81EEEC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88D277-2418-40AA-8686-3DC447C5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336746-879A-4CBE-8427-273F569F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86EE19-99CE-4495-BFCA-187B8915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770F3-7169-454F-B2E5-F97103E9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60E80A-A7A7-4EFD-9801-2C397F29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351D4-D7F7-4517-8954-B75352EC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4BD330-4BD6-4AD7-98A9-A33908D8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27F1B7-D7B1-4608-90A0-C96A7641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0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7CD03-7583-467E-B662-28683648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52EE8F-3178-4B82-BB63-163FBE57F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7FEB6D-AD53-4933-BDF7-7040FEB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1EFCE3-B570-4B54-B59E-26F818AD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06B41-8F2B-4A07-AFDA-3AEBE6A4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8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AA6D3-7057-44BD-B313-ED6695C4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9E73A8-50E1-440C-93AC-12062AB47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FAC820-6288-4B8D-AA6B-A9BDF3375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2B72FC-5478-4EB2-9362-89A0626A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A72FA6-3790-4FC6-BBB7-23817E8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C3E971-6777-4FCB-B536-8C3046C0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5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3902E-3517-4B7F-A557-AB5C1C5E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193D15-ACFC-476A-A640-87371D54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7A9E23-A3A6-4C83-920D-2254F87A2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DE683C-BE3F-44BC-99CA-C1F868B49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80AE7A-6BDE-49FE-B1F1-6F3C94A9B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0B0C11-6DFC-40B7-A298-87FC34CE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A5C9DD6-B7AF-460A-8B4F-139844E6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99DFD7-1C8F-4FEB-8E40-D188523B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5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99A3F-F3E2-4F2E-A173-AD00FDF1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688C36-5E78-43C5-BC8D-02554D83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28553B-CE14-46B8-A710-AD80F5B6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B85833-BB19-4E6B-925F-4BCBBA9A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1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2E8CB5-844A-4965-965B-8D9A2D06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643F6B-B01C-4849-8DBF-A3ABACC5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A9968F-9B7B-402A-8164-DA3A8A36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ADADF-A58C-4EC8-9CCC-2F73E199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AE691D-0414-48D6-9A48-42360E82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E54F15-423C-4E44-97F7-EA99AA8A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EAF961-4817-447E-A00F-34F8F0A0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8FFEAC-CBE3-4C70-9600-DFC53A34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191A86-F22B-438A-B5A0-91310110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0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AE5F0-B829-461B-95C6-1E6FBD87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152F14-E441-48FC-813C-229853671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DE47A5-DA4B-4423-9EDB-B323C29D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B10741-6DA5-469B-A999-236B2A1D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DD916D-A87D-4FC8-A993-C8E69C5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4A0547-6595-42B7-98E0-76878316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8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42251-081C-405D-BED9-A06DF089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D3B7AE-ADF6-40D4-9F10-CD8D9E026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4BEF25-16E6-4FEC-A204-D02B2579B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4B8E-4C23-4D19-9AF3-FA1B289FFD3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B110A2-E3E3-4A45-ADFD-E8DEF9E82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B9BB33-C719-4397-9D80-BD7FD81FB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75FC-BBC2-48EF-B5C9-963E85A7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5F706-5B2A-4A17-9537-F6B635932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70" y="1122362"/>
            <a:ext cx="9329530" cy="2479675"/>
          </a:xfrm>
        </p:spPr>
        <p:txBody>
          <a:bodyPr>
            <a:normAutofit/>
          </a:bodyPr>
          <a:lstStyle/>
          <a:p>
            <a:r>
              <a:rPr lang="ru-RU" sz="7300" b="1" i="1" dirty="0"/>
              <a:t>Почвообразование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071F50-3603-4C18-AE7D-390E6ABA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7"/>
            <a:ext cx="10853530" cy="2971041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200" dirty="0"/>
              <a:t>Почвообразование как природный процесс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3200" dirty="0"/>
              <a:t>Факторы почвообразования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3200" dirty="0"/>
              <a:t>Геологический и биологический круговороты веществ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3200" dirty="0"/>
              <a:t>Основные почвообразовательные процессы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0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16479-F942-41FF-A6BE-CCA98F14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3063875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Почвообразовательным процессом называется совокупность явлений превращения и передвижения веществ и энергии, протекающих в почвенной толще</a:t>
            </a:r>
            <a:r>
              <a:rPr lang="ru-RU" dirty="0"/>
              <a:t> (по Роде А.А.). 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Роде, Алексей Андреевич — Википедия (с комментариями)">
            <a:extLst>
              <a:ext uri="{FF2B5EF4-FFF2-40B4-BE49-F238E27FC236}">
                <a16:creationId xmlns:a16="http://schemas.microsoft.com/office/drawing/2014/main" xmlns="" id="{ED1E18F0-AF3F-4CFE-9091-A44E6FB4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3128110"/>
            <a:ext cx="2090531" cy="3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E096385-56E9-48FB-8A79-2B1B3FD9F1D9}"/>
              </a:ext>
            </a:extLst>
          </p:cNvPr>
          <p:cNvSpPr/>
          <p:nvPr/>
        </p:nvSpPr>
        <p:spPr>
          <a:xfrm>
            <a:off x="4028662" y="4124649"/>
            <a:ext cx="6785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Роде Алексей Андреевич (1896 -1979) советский учёный, профессор, доктор сельскохозяйственных наук, один из создателей теоретического и практического направлений современного докучаевского почвоведения.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0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28BDB-5A7E-42AB-9AD1-4D687786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5" y="365125"/>
            <a:ext cx="11820938" cy="3063876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/>
              <a:t>почвообразование</a:t>
            </a:r>
            <a:r>
              <a:rPr lang="ru-RU" sz="3600" dirty="0"/>
              <a:t> определяют как сложный процесс взаимодействия малого биологического и большого геологического круговорота веществ и потоков энергии в пределах коры выветривания горных пород, ведущих к образованию почвы, ее развитию и эволюции. (В. А. Ковда, 1988). 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319166-E1A3-44A0-951A-F91A3AA6FD80}"/>
              </a:ext>
            </a:extLst>
          </p:cNvPr>
          <p:cNvSpPr/>
          <p:nvPr/>
        </p:nvSpPr>
        <p:spPr>
          <a:xfrm>
            <a:off x="5406887" y="44139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Ковда Виктор Абрамович (1904 -1991) - советский почвовед, член корреспондент Академии наук СССР (1953)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Ковда, Виктор Абрамович — Википедия">
            <a:extLst>
              <a:ext uri="{FF2B5EF4-FFF2-40B4-BE49-F238E27FC236}">
                <a16:creationId xmlns:a16="http://schemas.microsoft.com/office/drawing/2014/main" xmlns="" id="{AADEF6C3-EA28-40BC-8419-D98C843E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3429000"/>
            <a:ext cx="2034520" cy="27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8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6CB7019-E5C1-4F61-9736-8A79BFE10A2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Важными слагаемыми почвообразовательного процесса являются: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6BBC3B-FB96-43DD-B133-BFF83B8F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825624"/>
            <a:ext cx="11396869" cy="4853471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ü"/>
            </a:pPr>
            <a:r>
              <a:rPr lang="ru-RU" dirty="0"/>
              <a:t>превращение (трансформация) минеральной горной породы, из которой образуется почва;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dirty="0"/>
              <a:t>накопление в ней органических остатков и их постепенная трансформация;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dirty="0"/>
              <a:t>взаимодействие минеральных и органических веществ с образованием сложной системы органоминеральных соединений;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dirty="0"/>
              <a:t>накопление (аккумуляция) в верхней части почвы ряда элементов и, прежде всего элементов питания;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dirty="0"/>
              <a:t>передвижение продуктов почвообразования с током влаги в профиле формирующейся почв.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3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Этапы образования почвы: схема и описание почвообразовательного процесса">
            <a:extLst>
              <a:ext uri="{FF2B5EF4-FFF2-40B4-BE49-F238E27FC236}">
                <a16:creationId xmlns:a16="http://schemas.microsoft.com/office/drawing/2014/main" xmlns="" id="{F5640ECF-FC09-4AE5-BD77-B43851FD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12192000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6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460C250-F0F3-4460-8185-AB967943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6" y="126586"/>
            <a:ext cx="11502887" cy="22455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/>
              <a:t>Под </a:t>
            </a:r>
            <a:r>
              <a:rPr lang="ru-RU" sz="3600" b="1" i="1" dirty="0"/>
              <a:t>факторами почвообразования </a:t>
            </a:r>
            <a:r>
              <a:rPr lang="ru-RU" sz="3600" dirty="0"/>
              <a:t>понимаются внешние по отношению к почве компоненты природной среды, под воздействием и при участии которых формируется почвенный покров земной поверхности.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B0B814-BFFD-493B-A176-FEC6D204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2650435"/>
            <a:ext cx="11343860" cy="3842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основные факторы почвообразования: </a:t>
            </a:r>
          </a:p>
          <a:p>
            <a:r>
              <a:rPr lang="ru-RU" i="1" dirty="0"/>
              <a:t>почвообразующие породы, </a:t>
            </a:r>
          </a:p>
          <a:p>
            <a:r>
              <a:rPr lang="ru-RU" i="1" dirty="0"/>
              <a:t>климат, </a:t>
            </a:r>
          </a:p>
          <a:p>
            <a:r>
              <a:rPr lang="ru-RU" i="1" dirty="0"/>
              <a:t>рельеф, </a:t>
            </a:r>
          </a:p>
          <a:p>
            <a:r>
              <a:rPr lang="ru-RU" i="1" dirty="0"/>
              <a:t>живые организмы, </a:t>
            </a:r>
          </a:p>
          <a:p>
            <a:r>
              <a:rPr lang="ru-RU" i="1" dirty="0"/>
              <a:t>хозяйственная деятельность человека </a:t>
            </a:r>
          </a:p>
          <a:p>
            <a:r>
              <a:rPr lang="ru-RU" i="1" dirty="0"/>
              <a:t>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57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3F219-9B75-4184-97D2-99E45B04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56" y="159716"/>
            <a:ext cx="10664687" cy="6817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u="sng" dirty="0"/>
              <a:t>Почвообразующие породы</a:t>
            </a:r>
            <a:endParaRPr lang="ru-RU" dirty="0"/>
          </a:p>
        </p:txBody>
      </p:sp>
      <p:pic>
        <p:nvPicPr>
          <p:cNvPr id="10242" name="Picture 2" descr="Горные породы — урок. География, 5 класс.">
            <a:extLst>
              <a:ext uri="{FF2B5EF4-FFF2-40B4-BE49-F238E27FC236}">
                <a16:creationId xmlns:a16="http://schemas.microsoft.com/office/drawing/2014/main" xmlns="" id="{3766D18A-DB9C-4BC2-8F03-5CC6ADAE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29" y="2810237"/>
            <a:ext cx="7998780" cy="3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3365F3-09D1-47E4-8C91-08254C9ACF00}"/>
              </a:ext>
            </a:extLst>
          </p:cNvPr>
          <p:cNvSpPr/>
          <p:nvPr/>
        </p:nvSpPr>
        <p:spPr>
          <a:xfrm>
            <a:off x="569843" y="1014585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принимает прямое участие в развивающихся на ней процессах, обусловливая гранулометрический, минералогический и химический состав почв и влияя тем самым на физические, физико-химические, водно-воздушные свойства, тепловой, питательный и водный режимы почвы.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754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FEEEFF-A487-4B73-8F07-C60EEDED6D6D}"/>
              </a:ext>
            </a:extLst>
          </p:cNvPr>
          <p:cNvSpPr/>
          <p:nvPr/>
        </p:nvSpPr>
        <p:spPr>
          <a:xfrm>
            <a:off x="371061" y="499223"/>
            <a:ext cx="63610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Элювий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продукты выветривания, остающиеся на месте их образования. Этот материал состоит из обломков разного размера.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Делювий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рыхлые продукты выветривания, переносимые временными незначительными водными потоками, стекающими вниз по склонам во время дождей и весеннего снеготаяния.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ЭЛЮВИЙ - Экологический музей ИЭВБ РАН">
            <a:extLst>
              <a:ext uri="{FF2B5EF4-FFF2-40B4-BE49-F238E27FC236}">
                <a16:creationId xmlns:a16="http://schemas.microsoft.com/office/drawing/2014/main" xmlns="" id="{F2CED53D-19E3-4722-9119-29C333E3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11" y="499222"/>
            <a:ext cx="38004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ЕЛЮВИЙ - Экологический музей ИЭВБ РАН">
            <a:extLst>
              <a:ext uri="{FF2B5EF4-FFF2-40B4-BE49-F238E27FC236}">
                <a16:creationId xmlns:a16="http://schemas.microsoft.com/office/drawing/2014/main" xmlns="" id="{0B346395-9B45-4096-BEBB-43E59C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11" y="3429703"/>
            <a:ext cx="3676386" cy="24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77FA60-A2C1-444E-A2A1-119BB243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367885"/>
            <a:ext cx="6211957" cy="6271454"/>
          </a:xfrm>
        </p:spPr>
        <p:txBody>
          <a:bodyPr>
            <a:normAutofit/>
          </a:bodyPr>
          <a:lstStyle/>
          <a:p>
            <a:r>
              <a:rPr lang="ru-RU" i="1" dirty="0"/>
              <a:t>Аллювий </a:t>
            </a:r>
            <a:r>
              <a:rPr lang="ru-RU" dirty="0"/>
              <a:t>– отложения речных постоянных водных потоков. </a:t>
            </a:r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/>
              <a:t>Озерные отложения </a:t>
            </a:r>
            <a:r>
              <a:rPr lang="ru-RU" dirty="0"/>
              <a:t>– сапропель, озерные илы, мергель. </a:t>
            </a:r>
            <a:r>
              <a:rPr lang="ru-RU" i="1" dirty="0"/>
              <a:t>Болотные отложения </a:t>
            </a:r>
            <a:r>
              <a:rPr lang="ru-RU" dirty="0"/>
              <a:t>состоят из торфа и болотногo ила.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i="1" dirty="0"/>
              <a:t>Морские отложения </a:t>
            </a:r>
            <a:r>
              <a:rPr lang="ru-RU" dirty="0"/>
              <a:t>встречаются в Прикаспийской низменности, на побережье северных морей. </a:t>
            </a:r>
          </a:p>
        </p:txBody>
      </p:sp>
      <p:pic>
        <p:nvPicPr>
          <p:cNvPr id="12290" name="Picture 2" descr="Аллювий — Википедия">
            <a:extLst>
              <a:ext uri="{FF2B5EF4-FFF2-40B4-BE49-F238E27FC236}">
                <a16:creationId xmlns:a16="http://schemas.microsoft.com/office/drawing/2014/main" xmlns="" id="{27039B5E-BF3E-453D-9DF2-B386F918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92" y="248193"/>
            <a:ext cx="2760362" cy="18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зёрные отложения — Википедия">
            <a:extLst>
              <a:ext uri="{FF2B5EF4-FFF2-40B4-BE49-F238E27FC236}">
                <a16:creationId xmlns:a16="http://schemas.microsoft.com/office/drawing/2014/main" xmlns="" id="{4F6C559F-605F-4990-BA75-C128E617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92" y="2464547"/>
            <a:ext cx="2760362" cy="18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орские отложений стоковое фото. изображение насчитывающей иметь - 194965618">
            <a:extLst>
              <a:ext uri="{FF2B5EF4-FFF2-40B4-BE49-F238E27FC236}">
                <a16:creationId xmlns:a16="http://schemas.microsoft.com/office/drawing/2014/main" xmlns="" id="{F451098D-822C-478F-A102-926D2A942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92" y="4654379"/>
            <a:ext cx="2760362" cy="18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3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097AF1-46BB-4ACE-A93B-9A62E568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566668"/>
            <a:ext cx="5827643" cy="5979906"/>
          </a:xfrm>
        </p:spPr>
        <p:txBody>
          <a:bodyPr>
            <a:normAutofit/>
          </a:bodyPr>
          <a:lstStyle/>
          <a:p>
            <a:r>
              <a:rPr lang="ru-RU" i="1" dirty="0"/>
              <a:t>Эоловые отложения </a:t>
            </a:r>
            <a:r>
              <a:rPr lang="ru-RU" dirty="0"/>
              <a:t>образуются при переносе и отложении песчаного материала ветром.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i="1" dirty="0"/>
              <a:t>ледниковые отложения</a:t>
            </a:r>
            <a:r>
              <a:rPr lang="ru-RU" dirty="0"/>
              <a:t>, продукты выветривания различных пород, перемещенные и отложенные ледником. </a:t>
            </a:r>
          </a:p>
          <a:p>
            <a:r>
              <a:rPr lang="ru-RU" dirty="0"/>
              <a:t>Для </a:t>
            </a:r>
            <a:r>
              <a:rPr lang="ru-RU" i="1" dirty="0"/>
              <a:t>морены </a:t>
            </a:r>
            <a:r>
              <a:rPr lang="ru-RU" dirty="0"/>
              <a:t>характерны </a:t>
            </a:r>
            <a:r>
              <a:rPr lang="ru-RU" dirty="0" smtClean="0"/>
              <a:t>неоднородный </a:t>
            </a:r>
            <a:r>
              <a:rPr lang="ru-RU" dirty="0"/>
              <a:t>механический состав, </a:t>
            </a:r>
            <a:r>
              <a:rPr lang="ru-RU" dirty="0" err="1" smtClean="0"/>
              <a:t>завалуненность,красно</a:t>
            </a:r>
            <a:r>
              <a:rPr lang="ru-RU" dirty="0" smtClean="0"/>
              <a:t>-бурая</a:t>
            </a:r>
            <a:r>
              <a:rPr lang="ru-RU" dirty="0"/>
              <a:t>, желто-бурая окраски. </a:t>
            </a:r>
          </a:p>
          <a:p>
            <a:endParaRPr lang="ru-RU" dirty="0"/>
          </a:p>
        </p:txBody>
      </p:sp>
      <p:pic>
        <p:nvPicPr>
          <p:cNvPr id="13314" name="Picture 2" descr="Эоловые формы рельефа — Википедия">
            <a:extLst>
              <a:ext uri="{FF2B5EF4-FFF2-40B4-BE49-F238E27FC236}">
                <a16:creationId xmlns:a16="http://schemas.microsoft.com/office/drawing/2014/main" xmlns="" id="{588978A4-793B-4470-9878-30D6F324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2" y="410817"/>
            <a:ext cx="2835965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одно-ледниковые отложения — Википедия">
            <a:extLst>
              <a:ext uri="{FF2B5EF4-FFF2-40B4-BE49-F238E27FC236}">
                <a16:creationId xmlns:a16="http://schemas.microsoft.com/office/drawing/2014/main" xmlns="" id="{C657BCF0-0D8E-4BB6-B77C-F13835DE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1" y="3607814"/>
            <a:ext cx="2835966" cy="20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9EC681-8A80-4251-8BBB-BCC749D7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88" y="1284678"/>
            <a:ext cx="5132084" cy="4262855"/>
          </a:xfrm>
        </p:spPr>
        <p:txBody>
          <a:bodyPr>
            <a:normAutofit/>
          </a:bodyPr>
          <a:lstStyle/>
          <a:p>
            <a:r>
              <a:rPr lang="ru-RU" i="1" dirty="0"/>
              <a:t>Водно-ледниковые </a:t>
            </a:r>
            <a:r>
              <a:rPr lang="ru-RU" dirty="0"/>
              <a:t>отложения связаны с перемещением </a:t>
            </a:r>
            <a:r>
              <a:rPr lang="ru-RU" dirty="0" smtClean="0"/>
              <a:t>ледниковых потоков </a:t>
            </a:r>
            <a:r>
              <a:rPr lang="ru-RU" dirty="0"/>
              <a:t>за краем ледника. </a:t>
            </a:r>
            <a:endParaRPr lang="ru-RU" dirty="0" smtClean="0"/>
          </a:p>
          <a:p>
            <a:endParaRPr lang="ru-RU" dirty="0"/>
          </a:p>
          <a:p>
            <a:r>
              <a:rPr lang="ru-RU" i="1" dirty="0"/>
              <a:t>Озерно-ледниковые </a:t>
            </a:r>
            <a:r>
              <a:rPr lang="ru-RU" dirty="0"/>
              <a:t>являются отложениями мелководных приледниковых озер. </a:t>
            </a:r>
          </a:p>
          <a:p>
            <a:endParaRPr lang="ru-RU" dirty="0"/>
          </a:p>
        </p:txBody>
      </p:sp>
      <p:pic>
        <p:nvPicPr>
          <p:cNvPr id="14338" name="Picture 2" descr="Ледниковые и водноледниковые процессы рельефообразования и формы рельефа,  Основные особенности формирования и динамики ледников - Геоморфология">
            <a:extLst>
              <a:ext uri="{FF2B5EF4-FFF2-40B4-BE49-F238E27FC236}">
                <a16:creationId xmlns:a16="http://schemas.microsoft.com/office/drawing/2014/main" xmlns="" id="{8996E922-1C07-48CA-A49A-D1A4A546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0" y="977448"/>
            <a:ext cx="6853344" cy="41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7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A573A-8E53-4979-843A-8A8FE5EA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230659"/>
            <a:ext cx="11450594" cy="26289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Почвообразовательный процесс</a:t>
            </a:r>
            <a:r>
              <a:rPr lang="ru-RU" dirty="0"/>
              <a:t> – это особый природный процесс образования почв из горных пород, их развития и функционирования под воздействием факторов почвообразования.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FA5EAC-7F2C-4A47-98B1-14A35E04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31" y="3073789"/>
            <a:ext cx="5327374" cy="35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9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BE3DBE-E598-4828-BF3E-DE619696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977486"/>
            <a:ext cx="3786809" cy="543155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Лёссовидные суглинки и лёсс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них </a:t>
            </a:r>
            <a:r>
              <a:rPr lang="ru-RU" dirty="0" smtClean="0"/>
              <a:t>характерны: </a:t>
            </a:r>
          </a:p>
          <a:p>
            <a:r>
              <a:rPr lang="ru-RU" dirty="0" smtClean="0"/>
              <a:t>палевая </a:t>
            </a:r>
            <a:r>
              <a:rPr lang="ru-RU" dirty="0"/>
              <a:t>или </a:t>
            </a:r>
            <a:r>
              <a:rPr lang="ru-RU" dirty="0" err="1"/>
              <a:t>буровато</a:t>
            </a:r>
            <a:r>
              <a:rPr lang="ru-RU" dirty="0"/>
              <a:t>-палевая </a:t>
            </a:r>
            <a:r>
              <a:rPr lang="ru-RU" dirty="0" smtClean="0"/>
              <a:t>окраски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карбонатность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рыхлое сложение </a:t>
            </a:r>
          </a:p>
          <a:p>
            <a:r>
              <a:rPr lang="ru-RU" dirty="0" smtClean="0"/>
              <a:t>они </a:t>
            </a:r>
            <a:r>
              <a:rPr lang="ru-RU" dirty="0"/>
              <a:t>богаты по химическому составу, чаще легкие </a:t>
            </a:r>
            <a:r>
              <a:rPr lang="ru-RU" dirty="0" smtClean="0"/>
              <a:t>суглинки</a:t>
            </a:r>
          </a:p>
          <a:p>
            <a:r>
              <a:rPr lang="ru-RU" dirty="0" smtClean="0"/>
              <a:t>склонны </a:t>
            </a:r>
            <a:r>
              <a:rPr lang="ru-RU" dirty="0"/>
              <a:t>к размыванию и образованию оврагов.</a:t>
            </a:r>
          </a:p>
          <a:p>
            <a:endParaRPr lang="ru-RU" dirty="0"/>
          </a:p>
        </p:txBody>
      </p:sp>
      <p:pic>
        <p:nvPicPr>
          <p:cNvPr id="15362" name="Picture 2" descr="Лёссы и лёссовидные суглинки. (Тема 6) презентация, доклад">
            <a:extLst>
              <a:ext uri="{FF2B5EF4-FFF2-40B4-BE49-F238E27FC236}">
                <a16:creationId xmlns:a16="http://schemas.microsoft.com/office/drawing/2014/main" xmlns="" id="{BC7428DF-5A08-4E82-B472-AE8E1A1D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3" y="483704"/>
            <a:ext cx="7195746" cy="53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3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slide-share.ru/s_slide/0170012786418c627e85bd42abb3cf6e/2530589a-e126-460c-baa5-c69d0a813be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1.slide-share.ru/s_slide/0170012786418c627e85bd42abb3cf6e/2530589a-e126-460c-baa5-c69d0a813bea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s1.slide-share.ru/s_slide/0170012786418c627e85bd42abb3cf6e/2530589a-e126-460c-baa5-c69d0a813be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0.slide-share.ru/s_slide/ded29a51a79fba03e1348de1539f9866/e41c6d57-a3f0-46b6-8899-bf5f90bbba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35" y="375872"/>
            <a:ext cx="8148165" cy="6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3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7CFA4C7-15C3-4C11-AAE7-86F3D06A4794}"/>
              </a:ext>
            </a:extLst>
          </p:cNvPr>
          <p:cNvSpPr txBox="1">
            <a:spLocks/>
          </p:cNvSpPr>
          <p:nvPr/>
        </p:nvSpPr>
        <p:spPr>
          <a:xfrm>
            <a:off x="414128" y="436605"/>
            <a:ext cx="11333027" cy="1449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r>
              <a:rPr lang="ru-RU" sz="12800" i="1" dirty="0" smtClean="0"/>
              <a:t>Органогенные </a:t>
            </a:r>
            <a:r>
              <a:rPr lang="ru-RU" sz="12800" dirty="0" smtClean="0"/>
              <a:t>породы состоят из продуктов жизнедеятельности животных и растений, а также из их неразложившихся остатков </a:t>
            </a:r>
            <a:endParaRPr lang="ru-RU" sz="12800" dirty="0"/>
          </a:p>
        </p:txBody>
      </p:sp>
      <p:pic>
        <p:nvPicPr>
          <p:cNvPr id="5" name="Picture 6" descr="https://cf2.ppt-online.org/files2/slide/m/mZpl5NT3IhyUdCbrS9sxEMGHzLFkivgJWeP4KqOnuB/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2" y="1960606"/>
            <a:ext cx="6283301" cy="47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9103" y="428368"/>
            <a:ext cx="6532605" cy="799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Почвообразующие породы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6735" y="1902942"/>
            <a:ext cx="4646141" cy="823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засоленные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2054" y="1880872"/>
            <a:ext cx="4646141" cy="823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незасоленные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14832" y="4259789"/>
            <a:ext cx="3669958" cy="823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карбонатная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19535" y="4184823"/>
            <a:ext cx="3583460" cy="823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некарбонатная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 rot="2650692">
            <a:off x="3244158" y="1172121"/>
            <a:ext cx="243320" cy="835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79269">
            <a:off x="8125558" y="1158502"/>
            <a:ext cx="243320" cy="895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208201">
            <a:off x="9184275" y="2577684"/>
            <a:ext cx="243320" cy="1763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827178">
            <a:off x="5249206" y="1920225"/>
            <a:ext cx="278708" cy="3131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4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s-vine.ru/images/articles/klimaticheskie_faktory/Summa_aktivnyh_temperatur_vyshe_10_2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21" y="244058"/>
            <a:ext cx="8077066" cy="51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6173" y="5020100"/>
            <a:ext cx="4300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холодные полярные &lt; 600</a:t>
            </a:r>
            <a:r>
              <a:rPr lang="ru-RU" i="1" baseline="30000" dirty="0"/>
              <a:t>о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smtClean="0"/>
              <a:t>холодно-умеренные </a:t>
            </a:r>
            <a:r>
              <a:rPr lang="ru-RU" i="1" dirty="0"/>
              <a:t>– 600 – 2000, </a:t>
            </a:r>
            <a:endParaRPr lang="ru-RU" i="1" dirty="0" smtClean="0"/>
          </a:p>
          <a:p>
            <a:r>
              <a:rPr lang="ru-RU" i="1" dirty="0" smtClean="0"/>
              <a:t>тепло-умеренные </a:t>
            </a:r>
            <a:r>
              <a:rPr lang="ru-RU" i="1" dirty="0"/>
              <a:t>– 2000 – 3800, </a:t>
            </a:r>
            <a:endParaRPr lang="ru-RU" i="1" dirty="0" smtClean="0"/>
          </a:p>
          <a:p>
            <a:r>
              <a:rPr lang="ru-RU" i="1" dirty="0" smtClean="0"/>
              <a:t>теплые </a:t>
            </a:r>
            <a:r>
              <a:rPr lang="ru-RU" i="1" dirty="0"/>
              <a:t>субтропические – 3800 – 8000, </a:t>
            </a:r>
            <a:endParaRPr lang="ru-RU" i="1" dirty="0" smtClean="0"/>
          </a:p>
          <a:p>
            <a:r>
              <a:rPr lang="ru-RU" i="1" dirty="0" smtClean="0"/>
              <a:t>жаркие </a:t>
            </a:r>
            <a:r>
              <a:rPr lang="ru-RU" i="1" dirty="0"/>
              <a:t>тропические &gt; 8000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09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6486" y="47812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очень влажные – коэффициент увлажнения &gt; 1,33, </a:t>
            </a:r>
            <a:endParaRPr lang="ru-RU" i="1" dirty="0" smtClean="0"/>
          </a:p>
          <a:p>
            <a:r>
              <a:rPr lang="ru-RU" i="1" dirty="0" smtClean="0"/>
              <a:t>влажные  </a:t>
            </a:r>
            <a:r>
              <a:rPr lang="ru-RU" i="1" dirty="0"/>
              <a:t>– 1,00 – 1,33, </a:t>
            </a:r>
            <a:endParaRPr lang="ru-RU" i="1" dirty="0" smtClean="0"/>
          </a:p>
          <a:p>
            <a:r>
              <a:rPr lang="ru-RU" i="1" dirty="0" smtClean="0"/>
              <a:t>полувлажные </a:t>
            </a:r>
            <a:r>
              <a:rPr lang="ru-RU" i="1" dirty="0"/>
              <a:t>– 0,55 – 1,00, </a:t>
            </a:r>
            <a:endParaRPr lang="ru-RU" i="1" dirty="0" smtClean="0"/>
          </a:p>
          <a:p>
            <a:r>
              <a:rPr lang="ru-RU" i="1" dirty="0" smtClean="0"/>
              <a:t>полусухие </a:t>
            </a:r>
            <a:r>
              <a:rPr lang="ru-RU" i="1" dirty="0"/>
              <a:t>– 0,33 – 0,55, </a:t>
            </a:r>
            <a:endParaRPr lang="ru-RU" i="1" dirty="0" smtClean="0"/>
          </a:p>
          <a:p>
            <a:r>
              <a:rPr lang="ru-RU" i="1" dirty="0" smtClean="0"/>
              <a:t>сухие </a:t>
            </a:r>
            <a:r>
              <a:rPr lang="ru-RU" i="1" dirty="0"/>
              <a:t>аридные – 0,12 – 0,33, </a:t>
            </a:r>
            <a:endParaRPr lang="ru-RU" i="1" dirty="0" smtClean="0"/>
          </a:p>
          <a:p>
            <a:r>
              <a:rPr lang="ru-RU" i="1" dirty="0" smtClean="0"/>
              <a:t>очень </a:t>
            </a:r>
            <a:r>
              <a:rPr lang="ru-RU" i="1" dirty="0"/>
              <a:t>сухие – &lt; 0,12.</a:t>
            </a:r>
            <a:endParaRPr lang="ru-RU" dirty="0"/>
          </a:p>
        </p:txBody>
      </p:sp>
      <p:pic>
        <p:nvPicPr>
          <p:cNvPr id="4098" name="Picture 2" descr="https://enerob.ru/wp-content/uploads/2019/11/99adbe6bba93c26c538dc258402954f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0" y="304799"/>
            <a:ext cx="6830112" cy="42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23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13" y="385286"/>
            <a:ext cx="11516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Влияние рельефа на почвообразовательный процесс главным образом косвенное, через перераспределение тепла и воды, которые поступают на поверхность суши. Значительное изменение высоты местности влечет за собой существенное изменение температурных условий и изменения в увлажнении.</a:t>
            </a:r>
            <a:endParaRPr lang="ru-RU" sz="2400" dirty="0"/>
          </a:p>
        </p:txBody>
      </p:sp>
      <p:pic>
        <p:nvPicPr>
          <p:cNvPr id="5122" name="Picture 2" descr="https://www.flashcardcloud.com/ImageUpload/5970ba41-1cc6-4198-b85b-8a3b730230f8/fizicheskaja-karta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8" y="2489695"/>
            <a:ext cx="6144456" cy="3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knigi.net/books_files/online_html/123615/i_0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1" y="2489694"/>
            <a:ext cx="5264771" cy="3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05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793" y="393523"/>
            <a:ext cx="1137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Ведущая роль в почвообразовании и формировании плодородия почв принадлежит растениям, микроорганизмам и животным. 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5459" y="1567582"/>
            <a:ext cx="4852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завершения жизненного цикла растений часть биомассы в виде корневых остатков и наземного опада ежегодно возвращается в почву.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верхних горизонтах идут процессы трансформации органического вещества и накапливаются элементы питания, развивается почвенный профиль и формируется почвенное плодородие. </a:t>
            </a:r>
            <a:endParaRPr lang="ru-RU" sz="2400" dirty="0"/>
          </a:p>
        </p:txBody>
      </p:sp>
      <p:pic>
        <p:nvPicPr>
          <p:cNvPr id="6148" name="Picture 4" descr="https://konspekta.net/studopediaru/baza26/3459757440272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8" y="1760826"/>
            <a:ext cx="5560540" cy="45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880" y="309863"/>
            <a:ext cx="11485605" cy="62309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 Хвойный лес - </a:t>
            </a:r>
            <a:r>
              <a:rPr lang="ru-RU" i="1" dirty="0" smtClean="0"/>
              <a:t>подзолообразование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почвы: высокая кислотность, </a:t>
            </a:r>
            <a:r>
              <a:rPr lang="ru-RU" dirty="0"/>
              <a:t>малой </a:t>
            </a:r>
            <a:r>
              <a:rPr lang="ru-RU" dirty="0" err="1" smtClean="0"/>
              <a:t>гумусность</a:t>
            </a:r>
            <a:r>
              <a:rPr lang="ru-RU" dirty="0" smtClean="0"/>
              <a:t>, ненасыщенность </a:t>
            </a:r>
            <a:r>
              <a:rPr lang="ru-RU" dirty="0"/>
              <a:t>основаниями, </a:t>
            </a:r>
            <a:r>
              <a:rPr lang="ru-RU" dirty="0" smtClean="0"/>
              <a:t>низкое </a:t>
            </a:r>
            <a:r>
              <a:rPr lang="ru-RU" dirty="0"/>
              <a:t>содержанием питательных элементов, </a:t>
            </a:r>
            <a:r>
              <a:rPr lang="ru-RU" dirty="0" smtClean="0"/>
              <a:t>пониженная биологическая активность </a:t>
            </a:r>
            <a:r>
              <a:rPr lang="ru-RU" dirty="0"/>
              <a:t>и низким уровнем плодородия (</a:t>
            </a:r>
            <a:r>
              <a:rPr lang="ru-RU" b="1" dirty="0"/>
              <a:t>подзолистые, </a:t>
            </a:r>
            <a:r>
              <a:rPr lang="ru-RU" b="1" dirty="0" smtClean="0"/>
              <a:t>дерново-подзолистые почвы</a:t>
            </a:r>
            <a:r>
              <a:rPr lang="ru-RU" dirty="0" smtClean="0"/>
              <a:t>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2. Травянистая растительность – </a:t>
            </a:r>
            <a:r>
              <a:rPr lang="ru-RU" i="1" dirty="0" smtClean="0"/>
              <a:t>дерновый процесс. </a:t>
            </a:r>
          </a:p>
          <a:p>
            <a:pPr marL="0" indent="0">
              <a:buNone/>
            </a:pPr>
            <a:r>
              <a:rPr lang="ru-RU" dirty="0" smtClean="0"/>
              <a:t> почвы: высокое содержание </a:t>
            </a:r>
            <a:r>
              <a:rPr lang="ru-RU" dirty="0"/>
              <a:t>гумуса, насыщенные кальцием, с нейтральной или близкой к нейтральной реакцией среды, богатые питательными веществами, </a:t>
            </a:r>
            <a:r>
              <a:rPr lang="ru-RU" dirty="0" smtClean="0"/>
              <a:t>высокое естественное плодородие </a:t>
            </a:r>
            <a:r>
              <a:rPr lang="ru-RU" dirty="0"/>
              <a:t>(</a:t>
            </a:r>
            <a:r>
              <a:rPr lang="ru-RU" b="1" dirty="0"/>
              <a:t>черноземы, дерновые и различные луговые почвы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3. Смешанные </a:t>
            </a:r>
            <a:r>
              <a:rPr lang="ru-RU" dirty="0"/>
              <a:t>и </a:t>
            </a:r>
            <a:r>
              <a:rPr lang="ru-RU" dirty="0" smtClean="0"/>
              <a:t>широколиственные леса - </a:t>
            </a:r>
            <a:r>
              <a:rPr lang="ru-RU" b="1" dirty="0" smtClean="0"/>
              <a:t>серые </a:t>
            </a:r>
            <a:r>
              <a:rPr lang="ru-RU" b="1" dirty="0"/>
              <a:t>лесные или бурые лесные почвы</a:t>
            </a:r>
            <a:r>
              <a:rPr lang="ru-RU" dirty="0"/>
              <a:t> с менее кислой реакцией</a:t>
            </a:r>
            <a:r>
              <a:rPr lang="ru-RU" dirty="0" smtClean="0"/>
              <a:t>, </a:t>
            </a:r>
            <a:r>
              <a:rPr lang="ru-RU" dirty="0"/>
              <a:t>возрастает степень насыщенности основаниями, повышается содержание азота, увеличивается плодородие.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Существенную роль в почвообразовании играет многочисленная и разнообразная почвенная фауна. </a:t>
            </a:r>
            <a:endParaRPr lang="ru-RU" sz="3200" dirty="0"/>
          </a:p>
        </p:txBody>
      </p:sp>
      <p:pic>
        <p:nvPicPr>
          <p:cNvPr id="7170" name="Picture 2" descr="https://elementy.ru/images/eltjob/polisch_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5" y="1998834"/>
            <a:ext cx="5846634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183" y="2626919"/>
            <a:ext cx="5000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Биомасса грибов и бактерий в пахотном слое составляет 3 – 5 т/га, </a:t>
            </a:r>
            <a:endParaRPr lang="ru-RU" sz="2400" dirty="0" smtClean="0"/>
          </a:p>
          <a:p>
            <a:r>
              <a:rPr lang="ru-RU" sz="2400" dirty="0" smtClean="0"/>
              <a:t>численность </a:t>
            </a:r>
            <a:r>
              <a:rPr lang="ru-RU" sz="2400" dirty="0"/>
              <a:t>бактерий достигает 5 – 8 млрд. КОЕ/г почвы, </a:t>
            </a:r>
            <a:endParaRPr lang="ru-RU" sz="2400" dirty="0" smtClean="0"/>
          </a:p>
          <a:p>
            <a:r>
              <a:rPr lang="ru-RU" sz="2400" dirty="0" smtClean="0"/>
              <a:t>актиномицетов </a:t>
            </a:r>
            <a:r>
              <a:rPr lang="ru-RU" sz="2400" dirty="0"/>
              <a:t>– десятки миллионов в грамме почвы, </a:t>
            </a:r>
            <a:endParaRPr lang="ru-RU" sz="2400" dirty="0" smtClean="0"/>
          </a:p>
          <a:p>
            <a:r>
              <a:rPr lang="ru-RU" sz="2400" dirty="0" smtClean="0"/>
              <a:t>длина </a:t>
            </a:r>
            <a:r>
              <a:rPr lang="ru-RU" sz="2400" dirty="0"/>
              <a:t>грибных гиф – до 1000 м/га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037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3EE52-A085-41E8-8F2D-590F15A9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365125"/>
            <a:ext cx="11489634" cy="13046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Специфичность почвообразования определяется набором особых почвенных признаков.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F353D-BE6F-440A-8A21-3E3DD49C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825625"/>
            <a:ext cx="11343860" cy="482696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3600" dirty="0"/>
              <a:t>почва представляет собой систему генетических горизонтов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600" dirty="0"/>
              <a:t>почвенная масса приобретает особую организацию, формируется структура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600" dirty="0"/>
              <a:t> В почве формируются специфические новообразования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600" dirty="0"/>
              <a:t>почвообразование начинает проявляться вслед за процессами выветривания. </a:t>
            </a:r>
          </a:p>
        </p:txBody>
      </p:sp>
    </p:spTree>
    <p:extLst>
      <p:ext uri="{BB962C8B-B14F-4D97-AF65-F5344CB8AC3E}">
        <p14:creationId xmlns:p14="http://schemas.microsoft.com/office/powerpoint/2010/main" val="2900991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62" y="365125"/>
            <a:ext cx="10752438" cy="6316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Возраст </a:t>
            </a:r>
            <a:r>
              <a:rPr lang="ru-RU" sz="3200" dirty="0"/>
              <a:t>почв имеет большое значение в их эволюции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482811"/>
            <a:ext cx="11049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Абсолютный </a:t>
            </a:r>
            <a:r>
              <a:rPr lang="ru-RU" b="1" i="1" dirty="0">
                <a:solidFill>
                  <a:srgbClr val="00B050"/>
                </a:solidFill>
              </a:rPr>
              <a:t>возраст </a:t>
            </a:r>
            <a:r>
              <a:rPr lang="ru-RU" dirty="0"/>
              <a:t>– это время, прошедшее от начала формирования почвы до стадии ее развития.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Наиболее </a:t>
            </a:r>
            <a:r>
              <a:rPr lang="ru-RU" dirty="0"/>
              <a:t>древние – это почвы южных широт (Южной Америки, Юго-Восточной Азии – 2 – 30 млн. лет),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более </a:t>
            </a:r>
            <a:r>
              <a:rPr lang="ru-RU" dirty="0"/>
              <a:t>молодые – средних и северных широт (10 тыс. лет),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самыми </a:t>
            </a:r>
            <a:r>
              <a:rPr lang="ru-RU" dirty="0"/>
              <a:t>молодыми являются почвы на аллювиальных отложениях по берегам рек, на отмелях.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Относительный </a:t>
            </a:r>
            <a:r>
              <a:rPr lang="ru-RU" b="1" i="1" dirty="0">
                <a:solidFill>
                  <a:srgbClr val="00B050"/>
                </a:solidFill>
              </a:rPr>
              <a:t>возраст </a:t>
            </a:r>
            <a:r>
              <a:rPr lang="ru-RU" dirty="0"/>
              <a:t>характеризует различия в скорости почвообразования почв одной территории с одинаковым абсолютным возрастом в зависимости от рельефа и характера материнских пород, от целенаправленного воздействия антропогенного фактора.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66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73" y="365126"/>
            <a:ext cx="10793627" cy="5987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i="1" u="sng" dirty="0"/>
              <a:t>Производственная деятельность человека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92" y="1532238"/>
            <a:ext cx="10859530" cy="49344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механическая </a:t>
            </a:r>
            <a:r>
              <a:rPr lang="ru-RU" dirty="0"/>
              <a:t>обработка тяжелыми сельскохозяйственными </a:t>
            </a:r>
            <a:r>
              <a:rPr lang="ru-RU" dirty="0" smtClean="0"/>
              <a:t>машинами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внесение </a:t>
            </a:r>
            <a:r>
              <a:rPr lang="ru-RU" dirty="0"/>
              <a:t>органических и минеральных удобрений, средств защиты растений,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осушение </a:t>
            </a:r>
            <a:r>
              <a:rPr lang="ru-RU" dirty="0"/>
              <a:t>и орошение,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техногенные </a:t>
            </a:r>
            <a:r>
              <a:rPr lang="ru-RU" dirty="0"/>
              <a:t>нарушения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изменение водного, воздушного, пищевого режима </a:t>
            </a:r>
            <a:r>
              <a:rPr lang="ru-RU" dirty="0"/>
              <a:t>обрабатываемых почв.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же производственная деятельность осуществляется без учета условий развития и свойств почв, то возникают такие отрицательные последствия, как </a:t>
            </a:r>
            <a:r>
              <a:rPr lang="ru-RU" b="1" dirty="0">
                <a:solidFill>
                  <a:srgbClr val="7030A0"/>
                </a:solidFill>
              </a:rPr>
              <a:t>засоление, эрозия, заболачивание, загрязнение, </a:t>
            </a:r>
            <a:r>
              <a:rPr lang="ru-RU" b="1" dirty="0" err="1">
                <a:solidFill>
                  <a:srgbClr val="7030A0"/>
                </a:solidFill>
              </a:rPr>
              <a:t>дегумификация</a:t>
            </a:r>
            <a:r>
              <a:rPr lang="ru-RU" b="1" dirty="0">
                <a:solidFill>
                  <a:srgbClr val="7030A0"/>
                </a:solidFill>
              </a:rPr>
              <a:t> почв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515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ravelask.ru/system/images/files/001/124/890/wysiwyg/%D0%BF%D0%BE%D1%87%D0%B2%D0%B0_%D1%80%D0%B8_3.jpg?1533457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82" y="327217"/>
            <a:ext cx="8271733" cy="62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64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27" y="365125"/>
            <a:ext cx="11631827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Процесс механического разрушения и химического изменения горных пород и составляющих их минералов под воздействием атмосферы, гидросферы и биосферы называется </a:t>
            </a:r>
            <a:r>
              <a:rPr lang="ru-RU" sz="2800" b="1" i="1" dirty="0"/>
              <a:t>выветриванием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53" y="1825625"/>
            <a:ext cx="11442357" cy="4805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Физическое</a:t>
            </a:r>
            <a:r>
              <a:rPr lang="ru-RU" b="1" dirty="0">
                <a:solidFill>
                  <a:srgbClr val="7030A0"/>
                </a:solidFill>
              </a:rPr>
              <a:t> выветривание </a:t>
            </a:r>
            <a:r>
              <a:rPr lang="ru-RU" dirty="0"/>
              <a:t>– это механическое разрушение горных пород на обломки различной величины без изменения химического состава образующих их минералов. Главный фактор физического выветривания — колебание суточных и сезонных температур, действие замерзающей воды, ветра.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Химическое</a:t>
            </a:r>
            <a:r>
              <a:rPr lang="ru-RU" b="1" dirty="0">
                <a:solidFill>
                  <a:srgbClr val="7030A0"/>
                </a:solidFill>
              </a:rPr>
              <a:t> выветривание </a:t>
            </a:r>
            <a:r>
              <a:rPr lang="ru-RU" dirty="0"/>
              <a:t>приводит к образованию новых соединений и минералов, отличающихся по химическому составу от минералов первичных. Факторы этого вида выветривания – вода с растворенными в ней солями и углекислым газом, а также кислород воздуха. Химическое выветривание включает следующие процессы: растворение, гидролиз, гидратацию, окисление.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Биологическое</a:t>
            </a:r>
            <a:r>
              <a:rPr lang="ru-RU" b="1" dirty="0">
                <a:solidFill>
                  <a:srgbClr val="7030A0"/>
                </a:solidFill>
              </a:rPr>
              <a:t> выветривание </a:t>
            </a:r>
            <a:r>
              <a:rPr lang="ru-RU" dirty="0"/>
              <a:t>– это механическое разрушение и химическое изменение горных пород под воздействием живых организмов и продуктов их жизнедеятельности. Этот вид выветривания связан с почвообразованием.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708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47" y="-1"/>
            <a:ext cx="9147217" cy="68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7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чвенные горизонты — урок. География, 8 класс.">
            <a:extLst>
              <a:ext uri="{FF2B5EF4-FFF2-40B4-BE49-F238E27FC236}">
                <a16:creationId xmlns:a16="http://schemas.microsoft.com/office/drawing/2014/main" xmlns="" id="{F7431DD0-959D-453A-BFB4-0FEC3425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337553"/>
            <a:ext cx="6357731" cy="61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7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уктура почвы и ее значение.">
            <a:extLst>
              <a:ext uri="{FF2B5EF4-FFF2-40B4-BE49-F238E27FC236}">
                <a16:creationId xmlns:a16="http://schemas.microsoft.com/office/drawing/2014/main" xmlns="" id="{0AB1B878-0ACD-468B-8CF6-38F19647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3" y="728869"/>
            <a:ext cx="10060833" cy="57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орфология почв. Новообразования и включения. - YouTube">
            <a:extLst>
              <a:ext uri="{FF2B5EF4-FFF2-40B4-BE49-F238E27FC236}">
                <a16:creationId xmlns:a16="http://schemas.microsoft.com/office/drawing/2014/main" xmlns="" id="{3D844603-8D49-4243-9B7D-B5881BAD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190086"/>
            <a:ext cx="11516139" cy="6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9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Химическое выветривание горных пород: примеры и виды, процесс разрушения  минералов">
            <a:extLst>
              <a:ext uri="{FF2B5EF4-FFF2-40B4-BE49-F238E27FC236}">
                <a16:creationId xmlns:a16="http://schemas.microsoft.com/office/drawing/2014/main" xmlns="" id="{93E4E7DD-51B5-43E8-B8CE-33737734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0" y="1868556"/>
            <a:ext cx="6608494" cy="48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D85A6-2C52-410F-B99D-5A4D797742A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Выветривание горных пород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3F383-103B-44BE-B5E9-A8F25ED02970}"/>
              </a:ext>
            </a:extLst>
          </p:cNvPr>
          <p:cNvSpPr/>
          <p:nvPr/>
        </p:nvSpPr>
        <p:spPr>
          <a:xfrm>
            <a:off x="7275444" y="1953436"/>
            <a:ext cx="4519266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выветривания происходит: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2626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дробление, разрыхление породы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пористость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водоемкость, воздухоемкость.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лава 5. Выветривание | BookOnLime">
            <a:extLst>
              <a:ext uri="{FF2B5EF4-FFF2-40B4-BE49-F238E27FC236}">
                <a16:creationId xmlns:a16="http://schemas.microsoft.com/office/drawing/2014/main" xmlns="" id="{D15AA201-B5BF-43C3-A119-16B1BACA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6" y="280779"/>
            <a:ext cx="8700054" cy="65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3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9E81F76-08BC-47A9-8A4B-C022915B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251789"/>
            <a:ext cx="11661913" cy="14577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почвообразующий субстрат получает качественно новые свойства, главными из которых являются следующие: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0B1923-E4F3-4C89-A57C-F3AFC985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2345631"/>
            <a:ext cx="115691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в почве накапливается специфическое органическое вещество (гумус);</a:t>
            </a:r>
          </a:p>
          <a:p>
            <a:pPr marL="0" indent="0">
              <a:buNone/>
            </a:pPr>
            <a:r>
              <a:rPr lang="ru-RU" dirty="0"/>
              <a:t>2) в почве накапливаются элементы, в том числе азот (в геологических отложениях азот не накапливается, а органического азота в породах вообще нет);</a:t>
            </a:r>
          </a:p>
          <a:p>
            <a:pPr marL="0" indent="0">
              <a:buNone/>
            </a:pPr>
            <a:r>
              <a:rPr lang="ru-RU" dirty="0"/>
              <a:t>3) появляется специфическая организация почвенной массы (горизонтальное строение, формируется почвенная структура).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Благодаря этому почва приобретает такие качества, как водоудерживающая способность, формируется различное изменение свойств по вертикали и горизонтали. </a:t>
            </a:r>
          </a:p>
        </p:txBody>
      </p:sp>
    </p:spTree>
    <p:extLst>
      <p:ext uri="{BB962C8B-B14F-4D97-AF65-F5344CB8AC3E}">
        <p14:creationId xmlns:p14="http://schemas.microsoft.com/office/powerpoint/2010/main" val="817388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1138</Words>
  <Application>Microsoft Office PowerPoint</Application>
  <PresentationFormat>Произвольный</PresentationFormat>
  <Paragraphs>122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Почвообразование </vt:lpstr>
      <vt:lpstr>Почвообразовательный процесс – это особый природный процесс образования почв из горных пород, их развития и функционирования под воздействием факторов почвообразования. </vt:lpstr>
      <vt:lpstr>Специфичность почвообразования определяется набором особых почвенных признаков. </vt:lpstr>
      <vt:lpstr>Презентация PowerPoint</vt:lpstr>
      <vt:lpstr>Презентация PowerPoint</vt:lpstr>
      <vt:lpstr>Презентация PowerPoint</vt:lpstr>
      <vt:lpstr>Выветривание горных пород</vt:lpstr>
      <vt:lpstr>Презентация PowerPoint</vt:lpstr>
      <vt:lpstr>почвообразующий субстрат получает качественно новые свойства, главными из которых являются следующие:</vt:lpstr>
      <vt:lpstr>Почвообразовательным процессом называется совокупность явлений превращения и передвижения веществ и энергии, протекающих в почвенной толще (по Роде А.А.).  </vt:lpstr>
      <vt:lpstr>почвообразование определяют как сложный процесс взаимодействия малого биологического и большого геологического круговорота веществ и потоков энергии в пределах коры выветривания горных пород, ведущих к образованию почвы, ее развитию и эволюции. (В. А. Ковда, 1988).  </vt:lpstr>
      <vt:lpstr>Важными слагаемыми почвообразовательного процесса являются: </vt:lpstr>
      <vt:lpstr>Презентация PowerPoint</vt:lpstr>
      <vt:lpstr>Под факторами почвообразования понимаются внешние по отношению к почве компоненты природной среды, под воздействием и при участии которых формируется почвенный покров земной поверхности. </vt:lpstr>
      <vt:lpstr>Почвообразующие породы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Существенную роль в почвообразовании играет многочисленная и разнообразная почвенная фауна. </vt:lpstr>
      <vt:lpstr>Возраст почв имеет большое значение в их эволюции</vt:lpstr>
      <vt:lpstr>Производственная деятельность человека</vt:lpstr>
      <vt:lpstr>Презентация PowerPoint</vt:lpstr>
      <vt:lpstr>Процесс механического разрушения и химического изменения горных пород и составляющих их минералов под воздействием атмосферы, гидросферы и биосферы называется выветриванием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Почвообразование  </dc:title>
  <dc:creator>Марина В. Иванова</dc:creator>
  <cp:lastModifiedBy>Павел Иванов</cp:lastModifiedBy>
  <cp:revision>23</cp:revision>
  <dcterms:created xsi:type="dcterms:W3CDTF">2022-11-23T10:57:31Z</dcterms:created>
  <dcterms:modified xsi:type="dcterms:W3CDTF">2022-11-23T16:17:38Z</dcterms:modified>
</cp:coreProperties>
</file>