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7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BDC02-B173-46A4-966B-24065E7E59C1}" type="datetimeFigureOut">
              <a:rPr lang="ru-RU" smtClean="0"/>
              <a:t>30.03.2020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B755C-4BF7-43B3-9E07-8167336BC485}" type="slidenum">
              <a:rPr lang="ru-RU" smtClean="0"/>
              <a:t>‹#›</a:t>
            </a:fld>
            <a:endParaRPr lang="ru-RU"/>
          </a:p>
        </p:txBody>
      </p:sp>
    </p:spTree>
    <p:extLst>
      <p:ext uri="{BB962C8B-B14F-4D97-AF65-F5344CB8AC3E}">
        <p14:creationId xmlns:p14="http://schemas.microsoft.com/office/powerpoint/2010/main" val="3151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6B755C-4BF7-43B3-9E07-8167336BC485}" type="slidenum">
              <a:rPr lang="ru-RU" smtClean="0"/>
              <a:t>9</a:t>
            </a:fld>
            <a:endParaRPr lang="ru-RU"/>
          </a:p>
        </p:txBody>
      </p:sp>
    </p:spTree>
    <p:extLst>
      <p:ext uri="{BB962C8B-B14F-4D97-AF65-F5344CB8AC3E}">
        <p14:creationId xmlns:p14="http://schemas.microsoft.com/office/powerpoint/2010/main" val="326240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B755C-4BF7-43B3-9E07-8167336BC4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5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B755C-4BF7-43B3-9E07-8167336BC4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55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B755C-4BF7-43B3-9E07-8167336BC48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8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E84D79-8A86-4E26-8E41-DC0D115F8A7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013B0B63-05DF-497A-91D1-EECE5074F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C31AFA5-F42B-4DB8-85FF-24D0D3F6B7EB}"/>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8263E0EE-CAFB-4F0C-906C-0109F965A8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A6FA386-B136-4909-9BB0-5799C3814341}"/>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86466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7B9099-834F-4E29-B0B1-7423878F486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1D787A0-5D4F-43DF-8A14-31ABAA8051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25A36CE-DCB8-4C97-B83D-F891ED669436}"/>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064F77BE-9DBB-4596-823C-7B490BE6B2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2881624-C385-43C3-98A9-8CE8A1042ABD}"/>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417943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321C391-E4C3-4C29-82BA-A39A57BA522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1C9DDF60-4DC4-4FA3-B7C2-15BBE3FBAF5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D222D09-A61F-4646-8AC2-D47E74F9CDB0}"/>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519E63A5-905E-415B-AE93-529579A86B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217E97F-1ACA-4DF6-899B-53F17C1C9298}"/>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16083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BCE1CB-64DB-4E49-BE16-41FD56389F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EC66F80-B87A-46F8-9CC2-9661C8CACDA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49AE5FB-8262-4596-84B7-B4A63387A534}"/>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8BDA3F1E-BAEA-4E13-87AC-62EDBEE366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1C4E4F0-7960-40A0-8D71-521E9224B8F8}"/>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64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AD64EE-509A-47B4-BE14-C5AFAA9CD08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C63A26B1-1C95-4D8D-ABAB-78F1F4FE5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729C3AC-78AC-47EE-865A-CA25FFB57E69}"/>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F514862E-1737-4E0D-9C0E-1CF9682E16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DC37E63-4E90-44CE-A211-1E17EBE25793}"/>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199926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4427D1-8695-45C0-AC35-B541BA061D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A3344B76-C1DE-41CB-BAAC-768B4DE3A1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C10789C3-7792-47E7-867D-FE00A10393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EE42AFC-A6A2-4A92-98DC-FA091A4A4153}"/>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xmlns="" id="{5D8A0AEB-5091-4DDF-A4CB-8FBE3F55DD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BBE702D-B9CD-4E1C-89A3-53EE92793FB5}"/>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1834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55CC6B-58D1-4EC0-84E6-EB305D71768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F168AF42-FE6B-4068-B99F-4AA58836A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8757AEEA-06A7-4AD1-99AF-F73A429107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B86C398-7F7C-4F38-A6DC-1FE79BCF3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5169F97-0AE7-4205-88D0-396A81FAE7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CBFA2E9-3FA7-422C-80D6-2C2C2A7D3D29}"/>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8" name="Нижний колонтитул 7">
            <a:extLst>
              <a:ext uri="{FF2B5EF4-FFF2-40B4-BE49-F238E27FC236}">
                <a16:creationId xmlns:a16="http://schemas.microsoft.com/office/drawing/2014/main" xmlns="" id="{5B6442D6-5262-4C2A-81F7-A3FDDA34E3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4790A9A5-E08B-4439-9383-6F80D2A776A7}"/>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290031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C68235-5C6C-4401-8E33-2885B7CEA69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5063607D-EDB0-4E7A-81FA-F7EB145FFED0}"/>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4" name="Нижний колонтитул 3">
            <a:extLst>
              <a:ext uri="{FF2B5EF4-FFF2-40B4-BE49-F238E27FC236}">
                <a16:creationId xmlns:a16="http://schemas.microsoft.com/office/drawing/2014/main" xmlns="" id="{6B927EF7-2ABB-4FF2-ABA9-C453BECD400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70EB0236-FB14-4619-B2FE-68127AF31B53}"/>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161406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333254E-58FC-44A4-BA8C-63D80CC2B98D}"/>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3" name="Нижний колонтитул 2">
            <a:extLst>
              <a:ext uri="{FF2B5EF4-FFF2-40B4-BE49-F238E27FC236}">
                <a16:creationId xmlns:a16="http://schemas.microsoft.com/office/drawing/2014/main" xmlns="" id="{C326A5B1-298A-4A77-BF73-8295289F786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699C1C8A-62A8-42C5-A49A-7BE30B7D81A4}"/>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417973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FA78E2-7578-4EBF-AF85-F38BA148ECF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CBB37C5F-C750-44D3-9F9A-FC05E401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98C2E7C-A5BC-4407-9EA6-9DD3C8858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0736E80-C0CE-4B48-9F65-481D4748F803}"/>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xmlns="" id="{5B462871-10EA-4E17-977A-A38F45DFFA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56AD73F-01CD-4CB5-9CC6-99B82B5411F4}"/>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119010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85E06D-8249-4675-AACD-98FDDAC8141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14E41DEF-D33A-404C-8688-E92CCADFA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63C0BF5-637A-4629-AB64-C598DC4AD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30F00E9-EAF5-4AA4-BB9E-59BF1F916DD6}"/>
              </a:ext>
            </a:extLst>
          </p:cNvPr>
          <p:cNvSpPr>
            <a:spLocks noGrp="1"/>
          </p:cNvSpPr>
          <p:nvPr>
            <p:ph type="dt" sz="half" idx="10"/>
          </p:nvPr>
        </p:nvSpPr>
        <p:spPr/>
        <p:txBody>
          <a:bodyPr/>
          <a:lstStyle/>
          <a:p>
            <a:fld id="{D2EA10BC-D7B7-4DA1-BA72-1BD7E06E368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xmlns="" id="{32856BE0-1FCF-46DC-A128-9F5283A27C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BD07E1B-CDBA-4114-A104-55E2263E4153}"/>
              </a:ext>
            </a:extLst>
          </p:cNvPr>
          <p:cNvSpPr>
            <a:spLocks noGrp="1"/>
          </p:cNvSpPr>
          <p:nvPr>
            <p:ph type="sldNum" sz="quarter" idx="12"/>
          </p:nvPr>
        </p:nvSpPr>
        <p:spPr/>
        <p:txBody>
          <a:bodyPr/>
          <a:lstStyle/>
          <a:p>
            <a:fld id="{585BA9FB-55DF-40C7-92B7-824CB5529640}" type="slidenum">
              <a:rPr lang="ru-RU" smtClean="0"/>
              <a:t>‹#›</a:t>
            </a:fld>
            <a:endParaRPr lang="ru-RU"/>
          </a:p>
        </p:txBody>
      </p:sp>
    </p:spTree>
    <p:extLst>
      <p:ext uri="{BB962C8B-B14F-4D97-AF65-F5344CB8AC3E}">
        <p14:creationId xmlns:p14="http://schemas.microsoft.com/office/powerpoint/2010/main" val="237416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EFFD46-0AED-41A9-8FDC-D23161A43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BE45C5E-2776-4B57-A552-419C4BB5B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5BE3402-3E75-4D4D-851B-19DDB4D52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A10BC-D7B7-4DA1-BA72-1BD7E06E368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xmlns="" id="{30CDF412-AA15-4E12-9160-A49EFEC98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06C291A-AC20-4617-8D8E-AFA53AC93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BA9FB-55DF-40C7-92B7-824CB5529640}" type="slidenum">
              <a:rPr lang="ru-RU" smtClean="0"/>
              <a:t>‹#›</a:t>
            </a:fld>
            <a:endParaRPr lang="ru-RU"/>
          </a:p>
        </p:txBody>
      </p:sp>
    </p:spTree>
    <p:extLst>
      <p:ext uri="{BB962C8B-B14F-4D97-AF65-F5344CB8AC3E}">
        <p14:creationId xmlns:p14="http://schemas.microsoft.com/office/powerpoint/2010/main" val="305987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E6BE91-F04A-4425-B521-0F2C0D57E80A}"/>
              </a:ext>
            </a:extLst>
          </p:cNvPr>
          <p:cNvSpPr>
            <a:spLocks noGrp="1"/>
          </p:cNvSpPr>
          <p:nvPr>
            <p:ph type="ctrTitle"/>
          </p:nvPr>
        </p:nvSpPr>
        <p:spPr>
          <a:xfrm>
            <a:off x="0" y="2759336"/>
            <a:ext cx="12420600" cy="2387600"/>
          </a:xfrm>
          <a:effectLst>
            <a:glow rad="63500">
              <a:schemeClr val="accent2">
                <a:satMod val="175000"/>
                <a:alpha val="40000"/>
              </a:schemeClr>
            </a:glow>
          </a:effectLst>
        </p:spPr>
        <p:txBody>
          <a:bodyPr>
            <a:noAutofit/>
          </a:bodyPr>
          <a:lstStyle/>
          <a:p>
            <a:r>
              <a:rPr lang="ru-RU" sz="5400" b="1" dirty="0">
                <a:effectLst>
                  <a:outerShdw blurRad="38100" dist="38100" dir="2700000" algn="tl">
                    <a:srgbClr val="000000">
                      <a:alpha val="43137"/>
                    </a:srgbClr>
                  </a:outerShdw>
                </a:effectLst>
                <a:latin typeface="Txt" panose="00000400000000000000" pitchFamily="2" charset="0"/>
                <a:cs typeface="Txt" panose="00000400000000000000" pitchFamily="2" charset="0"/>
              </a:rPr>
              <a:t>Штукатурные работы. </a:t>
            </a:r>
            <a:br>
              <a:rPr lang="ru-RU" sz="5400" b="1" dirty="0">
                <a:effectLst>
                  <a:outerShdw blurRad="38100" dist="38100" dir="2700000" algn="tl">
                    <a:srgbClr val="000000">
                      <a:alpha val="43137"/>
                    </a:srgbClr>
                  </a:outerShdw>
                </a:effectLst>
                <a:latin typeface="Txt" panose="00000400000000000000" pitchFamily="2" charset="0"/>
                <a:cs typeface="Txt" panose="00000400000000000000" pitchFamily="2" charset="0"/>
              </a:rPr>
            </a:br>
            <a:r>
              <a:rPr lang="ru-RU" sz="5400" b="1" dirty="0">
                <a:effectLst>
                  <a:outerShdw blurRad="38100" dist="38100" dir="2700000" algn="tl">
                    <a:srgbClr val="000000">
                      <a:alpha val="43137"/>
                    </a:srgbClr>
                  </a:outerShdw>
                </a:effectLst>
                <a:latin typeface="Txt" panose="00000400000000000000" pitchFamily="2" charset="0"/>
                <a:cs typeface="Txt" panose="00000400000000000000" pitchFamily="2" charset="0"/>
              </a:rPr>
              <a:t>Виды штукатурки. Подготовка поверхностей. Обычная, декоративная и специальная штукатурки.</a:t>
            </a:r>
          </a:p>
        </p:txBody>
      </p:sp>
    </p:spTree>
    <p:extLst>
      <p:ext uri="{BB962C8B-B14F-4D97-AF65-F5344CB8AC3E}">
        <p14:creationId xmlns:p14="http://schemas.microsoft.com/office/powerpoint/2010/main" val="411287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383893" y="4298015"/>
            <a:ext cx="11808107" cy="6858000"/>
          </a:xfrm>
          <a:effectLst>
            <a:glow rad="1905000">
              <a:schemeClr val="accent1">
                <a:satMod val="175000"/>
              </a:schemeClr>
            </a:glow>
          </a:effectLst>
        </p:spPr>
        <p:txBody>
          <a:bodyPr>
            <a:noAutofit/>
          </a:bodyPr>
          <a:lstStyle/>
          <a:p>
            <a:pPr marL="0" indent="0">
              <a:buNone/>
            </a:pPr>
            <a:r>
              <a:rPr lang="ru-RU" sz="2000" b="1" dirty="0">
                <a:effectLst>
                  <a:glow rad="6350">
                    <a:schemeClr val="tx1"/>
                  </a:glow>
                </a:effectLst>
                <a:latin typeface="Txt" panose="00000400000000000000" pitchFamily="2" charset="0"/>
                <a:cs typeface="Txt" panose="00000400000000000000" pitchFamily="2" charset="0"/>
              </a:rPr>
              <a:t>Гидроизоляционная штукатурка</a:t>
            </a:r>
          </a:p>
          <a:p>
            <a:pPr marL="0" indent="0">
              <a:buNone/>
            </a:pPr>
            <a:r>
              <a:rPr lang="ru-RU" sz="2000" b="1" dirty="0">
                <a:effectLst>
                  <a:glow rad="6350">
                    <a:schemeClr val="tx1"/>
                  </a:glow>
                </a:effectLst>
                <a:latin typeface="Txt" panose="00000400000000000000" pitchFamily="2" charset="0"/>
                <a:cs typeface="Txt" panose="00000400000000000000" pitchFamily="2" charset="0"/>
              </a:rPr>
              <a:t>Ее</a:t>
            </a:r>
            <a:r>
              <a:rPr lang="ru-RU" sz="1600" b="1" dirty="0">
                <a:effectLst>
                  <a:glow rad="6350">
                    <a:schemeClr val="tx1"/>
                  </a:glow>
                </a:effectLst>
                <a:latin typeface="Txt" panose="00000400000000000000" pitchFamily="2" charset="0"/>
                <a:cs typeface="Txt" panose="00000400000000000000" pitchFamily="2" charset="0"/>
              </a:rPr>
              <a:t> состав чаще всего включает в себя какие-либо водонепроницаемые полимеры, предназначена для выполнения изоляционных слоев в помещениях или строениях с повышенной влажностью (ванные комнаты, подвалы, балконы, сараи). Особенно повышенные требования предъявляются к штукатурке бассейнов и колодцев, ведь в этом случае оштукатуренная поверхность постоянно соприкасается с водой и испытывает определенные гидравлические нагрузки. Обычно в качестве затворяющей жидкости применяются акриловые, эпоксидные или полиуретановые смолы. </a:t>
            </a:r>
          </a:p>
        </p:txBody>
      </p:sp>
      <p:pic>
        <p:nvPicPr>
          <p:cNvPr id="5" name="Рисунок 4">
            <a:extLst>
              <a:ext uri="{FF2B5EF4-FFF2-40B4-BE49-F238E27FC236}">
                <a16:creationId xmlns:a16="http://schemas.microsoft.com/office/drawing/2014/main" xmlns="" id="{224F4C02-0B1C-4481-ADB1-6D09B99E5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875" y="377699"/>
            <a:ext cx="5331857" cy="3542617"/>
          </a:xfrm>
          <a:prstGeom prst="rect">
            <a:avLst/>
          </a:prstGeom>
          <a:effectLst>
            <a:softEdge rad="203200"/>
          </a:effectLst>
        </p:spPr>
      </p:pic>
      <p:pic>
        <p:nvPicPr>
          <p:cNvPr id="7" name="Рисунок 6">
            <a:extLst>
              <a:ext uri="{FF2B5EF4-FFF2-40B4-BE49-F238E27FC236}">
                <a16:creationId xmlns:a16="http://schemas.microsoft.com/office/drawing/2014/main" xmlns="" id="{4A842E9D-4494-46D2-8880-D941A43E3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98" y="377699"/>
            <a:ext cx="5312264" cy="3542617"/>
          </a:xfrm>
          <a:prstGeom prst="rect">
            <a:avLst/>
          </a:prstGeom>
          <a:effectLst>
            <a:softEdge rad="190500"/>
          </a:effectLst>
        </p:spPr>
      </p:pic>
    </p:spTree>
    <p:extLst>
      <p:ext uri="{BB962C8B-B14F-4D97-AF65-F5344CB8AC3E}">
        <p14:creationId xmlns:p14="http://schemas.microsoft.com/office/powerpoint/2010/main" val="399943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383893" y="445968"/>
            <a:ext cx="11808107" cy="3022250"/>
          </a:xfrm>
          <a:effectLst>
            <a:glow rad="1905000">
              <a:schemeClr val="accent1">
                <a:satMod val="175000"/>
              </a:schemeClr>
            </a:glow>
          </a:effectLst>
        </p:spPr>
        <p:txBody>
          <a:bodyPr>
            <a:noAutofit/>
          </a:bodyPr>
          <a:lstStyle/>
          <a:p>
            <a:pPr marL="0" indent="0">
              <a:buNone/>
            </a:pPr>
            <a:r>
              <a:rPr lang="ru-RU" sz="2000" b="1" dirty="0">
                <a:effectLst>
                  <a:glow rad="6350">
                    <a:schemeClr val="tx1"/>
                  </a:glow>
                </a:effectLst>
                <a:latin typeface="Txt" panose="00000400000000000000" pitchFamily="2" charset="0"/>
                <a:cs typeface="Txt" panose="00000400000000000000" pitchFamily="2" charset="0"/>
              </a:rPr>
              <a:t>Специальные штукатурки </a:t>
            </a:r>
          </a:p>
          <a:p>
            <a:pPr marL="0" indent="0">
              <a:buNone/>
            </a:pPr>
            <a:r>
              <a:rPr lang="ru-RU" sz="1800" b="1" dirty="0">
                <a:effectLst>
                  <a:glow rad="6350">
                    <a:schemeClr val="tx1"/>
                  </a:glow>
                </a:effectLst>
                <a:latin typeface="Txt" panose="00000400000000000000" pitchFamily="2" charset="0"/>
                <a:cs typeface="Txt" panose="00000400000000000000" pitchFamily="2" charset="0"/>
              </a:rPr>
              <a:t>Технологии нанесения специальных штукатурок стандартные. Чтобы оштукатуренная поверхность приобрела заданные свойства используют специальные наполнители. Необходимость применения специальной штукатурки должна быть непременно отмечена в проектно-сметной документации, с указанием ее точного состава. К специальным штукатурным смесям, прежде всего,  относится  рентгенозащитная штукатурка на основе барита. Такая штукатурка является довольно дешевой альтернативой свинцовым экранам, используемым в качестве защиты от электромагнитных ионизирующих лучей. </a:t>
            </a:r>
            <a:r>
              <a:rPr lang="ru-RU" sz="1800" b="1" dirty="0" err="1">
                <a:effectLst>
                  <a:glow rad="6350">
                    <a:schemeClr val="tx1"/>
                  </a:glow>
                </a:effectLst>
                <a:latin typeface="Txt" panose="00000400000000000000" pitchFamily="2" charset="0"/>
                <a:cs typeface="Txt" panose="00000400000000000000" pitchFamily="2" charset="0"/>
              </a:rPr>
              <a:t>ренгенозащитную</a:t>
            </a:r>
            <a:r>
              <a:rPr lang="ru-RU" sz="1800" b="1" dirty="0">
                <a:effectLst>
                  <a:glow rad="6350">
                    <a:schemeClr val="tx1"/>
                  </a:glow>
                </a:effectLst>
                <a:latin typeface="Txt" panose="00000400000000000000" pitchFamily="2" charset="0"/>
                <a:cs typeface="Txt" panose="00000400000000000000" pitchFamily="2" charset="0"/>
              </a:rPr>
              <a:t> штукатурку запрещено.</a:t>
            </a:r>
          </a:p>
        </p:txBody>
      </p:sp>
      <p:pic>
        <p:nvPicPr>
          <p:cNvPr id="4" name="Рисунок 3">
            <a:extLst>
              <a:ext uri="{FF2B5EF4-FFF2-40B4-BE49-F238E27FC236}">
                <a16:creationId xmlns:a16="http://schemas.microsoft.com/office/drawing/2014/main" xmlns="" id="{B479E4AA-BCCA-4CD0-81E6-6FF2BD89D8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106" y="3429000"/>
            <a:ext cx="6323001" cy="2890777"/>
          </a:xfrm>
          <a:prstGeom prst="rect">
            <a:avLst/>
          </a:prstGeom>
          <a:effectLst>
            <a:softEdge rad="292100"/>
          </a:effectLst>
        </p:spPr>
      </p:pic>
      <p:sp>
        <p:nvSpPr>
          <p:cNvPr id="8" name="Объект 2">
            <a:extLst>
              <a:ext uri="{FF2B5EF4-FFF2-40B4-BE49-F238E27FC236}">
                <a16:creationId xmlns:a16="http://schemas.microsoft.com/office/drawing/2014/main" xmlns="" id="{E11C23EF-7738-4880-B778-E22D83E9C740}"/>
              </a:ext>
            </a:extLst>
          </p:cNvPr>
          <p:cNvSpPr txBox="1">
            <a:spLocks/>
          </p:cNvSpPr>
          <p:nvPr/>
        </p:nvSpPr>
        <p:spPr>
          <a:xfrm>
            <a:off x="383893" y="3326428"/>
            <a:ext cx="5433214" cy="3296271"/>
          </a:xfrm>
          <a:prstGeom prst="rect">
            <a:avLst/>
          </a:prstGeom>
          <a:effectLst>
            <a:glow rad="1905000">
              <a:schemeClr val="accent1">
                <a:satMod val="175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dirty="0">
                <a:solidFill>
                  <a:prstClr val="black"/>
                </a:solidFill>
                <a:effectLst>
                  <a:glow rad="6350">
                    <a:prstClr val="black"/>
                  </a:glow>
                </a:effectLst>
                <a:latin typeface="Txt" panose="00000400000000000000" pitchFamily="2" charset="0"/>
                <a:cs typeface="Txt" panose="00000400000000000000" pitchFamily="2" charset="0"/>
              </a:rPr>
              <a:t>Толщина защитного слоя обычно выдерживается около 50 мм, а, при необходимости более массивного слоя защиты, применяются баритовые плиты. При работе с баритовой штукатуркой, температура окружающего воздуха не должна опускаться ниже 15С. Кроме того, оштукатуривать всю поверхность надо единовременно, так как стыковать</a:t>
            </a:r>
            <a:endParaRPr lang="ru-RU" sz="1800" b="1" dirty="0">
              <a:effectLst>
                <a:glow rad="6350">
                  <a:schemeClr val="tx1"/>
                </a:glow>
              </a:effectLst>
              <a:latin typeface="Txt" panose="00000400000000000000" pitchFamily="2" charset="0"/>
              <a:cs typeface="Txt" panose="00000400000000000000" pitchFamily="2" charset="0"/>
            </a:endParaRPr>
          </a:p>
        </p:txBody>
      </p:sp>
    </p:spTree>
    <p:extLst>
      <p:ext uri="{BB962C8B-B14F-4D97-AF65-F5344CB8AC3E}">
        <p14:creationId xmlns:p14="http://schemas.microsoft.com/office/powerpoint/2010/main" val="208880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487453" y="445968"/>
            <a:ext cx="5802775" cy="6232624"/>
          </a:xfrm>
          <a:effectLst>
            <a:glow rad="1905000">
              <a:schemeClr val="accent1">
                <a:satMod val="175000"/>
              </a:schemeClr>
            </a:glow>
          </a:effectLst>
        </p:spPr>
        <p:txBody>
          <a:bodyPr>
            <a:noAutofit/>
          </a:bodyPr>
          <a:lstStyle/>
          <a:p>
            <a:pPr marL="0" indent="0">
              <a:buNone/>
            </a:pPr>
            <a:r>
              <a:rPr lang="ru-RU" sz="2000" b="1" dirty="0">
                <a:effectLst>
                  <a:glow rad="6350">
                    <a:schemeClr val="tx1"/>
                  </a:glow>
                </a:effectLst>
                <a:latin typeface="Txt" panose="00000400000000000000" pitchFamily="2" charset="0"/>
                <a:cs typeface="Txt" panose="00000400000000000000" pitchFamily="2" charset="0"/>
              </a:rPr>
              <a:t>Кислотостойкая штукатурка </a:t>
            </a:r>
          </a:p>
          <a:p>
            <a:pPr marL="0" indent="0">
              <a:buNone/>
            </a:pPr>
            <a:r>
              <a:rPr lang="ru-RU" sz="1800" b="1" dirty="0">
                <a:effectLst>
                  <a:glow rad="6350">
                    <a:schemeClr val="tx1"/>
                  </a:glow>
                </a:effectLst>
                <a:latin typeface="Txt" panose="00000400000000000000" pitchFamily="2" charset="0"/>
                <a:cs typeface="Txt" panose="00000400000000000000" pitchFamily="2" charset="0"/>
              </a:rPr>
              <a:t>Также относится к разряду специальных. Чаще всего задействована при отделке цехов на предприятиях химической промышленности и в крупных лабораториях, где на стены зданий воздействуют агрессивные кислотные пары. Обычно для создания кислотостойкой поверхности используется штукатурка на жидком калиевом стекле. Так как жидкое стекло разрушается под воздействием воздуха, слой кислотостойкой штукатурки защищают </a:t>
            </a:r>
            <a:r>
              <a:rPr lang="ru-RU" sz="1800" b="1" dirty="0" err="1">
                <a:effectLst>
                  <a:glow rad="6350">
                    <a:schemeClr val="tx1"/>
                  </a:glow>
                </a:effectLst>
                <a:latin typeface="Txt" panose="00000400000000000000" pitchFamily="2" charset="0"/>
                <a:cs typeface="Txt" panose="00000400000000000000" pitchFamily="2" charset="0"/>
              </a:rPr>
              <a:t>накрывочным</a:t>
            </a:r>
            <a:r>
              <a:rPr lang="ru-RU" sz="1800" b="1" dirty="0">
                <a:effectLst>
                  <a:glow rad="6350">
                    <a:schemeClr val="tx1"/>
                  </a:glow>
                </a:effectLst>
                <a:latin typeface="Txt" panose="00000400000000000000" pitchFamily="2" charset="0"/>
                <a:cs typeface="Txt" panose="00000400000000000000" pitchFamily="2" charset="0"/>
              </a:rPr>
              <a:t> слоем обычного цементно-песчаного раствора, который тщательно затирают с использованием цементного молока (</a:t>
            </a:r>
            <a:r>
              <a:rPr lang="ru-RU" sz="1800" b="1" dirty="0" err="1">
                <a:effectLst>
                  <a:glow rad="6350">
                    <a:schemeClr val="tx1"/>
                  </a:glow>
                </a:effectLst>
                <a:latin typeface="Txt" panose="00000400000000000000" pitchFamily="2" charset="0"/>
                <a:cs typeface="Txt" panose="00000400000000000000" pitchFamily="2" charset="0"/>
              </a:rPr>
              <a:t>железнят</a:t>
            </a:r>
            <a:r>
              <a:rPr lang="ru-RU" sz="1800" b="1" dirty="0">
                <a:effectLst>
                  <a:glow rad="6350">
                    <a:schemeClr val="tx1"/>
                  </a:glow>
                </a:effectLst>
                <a:latin typeface="Txt" panose="00000400000000000000" pitchFamily="2" charset="0"/>
                <a:cs typeface="Txt" panose="00000400000000000000" pitchFamily="2" charset="0"/>
              </a:rPr>
              <a:t>). Дополнительно в такие растворы для оштукатуривания поверхности вводят кварцит и каменную муку.</a:t>
            </a:r>
          </a:p>
        </p:txBody>
      </p:sp>
      <p:pic>
        <p:nvPicPr>
          <p:cNvPr id="5" name="Рисунок 4">
            <a:extLst>
              <a:ext uri="{FF2B5EF4-FFF2-40B4-BE49-F238E27FC236}">
                <a16:creationId xmlns:a16="http://schemas.microsoft.com/office/drawing/2014/main" xmlns="" id="{B67D253F-241E-4BBE-8338-FE0AB228C56A}"/>
              </a:ext>
            </a:extLst>
          </p:cNvPr>
          <p:cNvPicPr>
            <a:picLocks noChangeAspect="1"/>
          </p:cNvPicPr>
          <p:nvPr/>
        </p:nvPicPr>
        <p:blipFill rotWithShape="1">
          <a:blip r:embed="rId4">
            <a:extLst>
              <a:ext uri="{28A0092B-C50C-407E-A947-70E740481C1C}">
                <a14:useLocalDpi xmlns:a14="http://schemas.microsoft.com/office/drawing/2010/main" val="0"/>
              </a:ext>
            </a:extLst>
          </a:blip>
          <a:srcRect r="31220"/>
          <a:stretch/>
        </p:blipFill>
        <p:spPr>
          <a:xfrm>
            <a:off x="6096000" y="932105"/>
            <a:ext cx="5901772" cy="4827399"/>
          </a:xfrm>
          <a:prstGeom prst="rect">
            <a:avLst/>
          </a:prstGeom>
          <a:effectLst>
            <a:softEdge rad="215900"/>
          </a:effectLst>
        </p:spPr>
      </p:pic>
    </p:spTree>
    <p:extLst>
      <p:ext uri="{BB962C8B-B14F-4D97-AF65-F5344CB8AC3E}">
        <p14:creationId xmlns:p14="http://schemas.microsoft.com/office/powerpoint/2010/main" val="400517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232742" y="556590"/>
            <a:ext cx="6277388" cy="7921487"/>
          </a:xfrm>
          <a:effectLst>
            <a:glow rad="1905000">
              <a:schemeClr val="accent1">
                <a:satMod val="175000"/>
              </a:schemeClr>
            </a:glow>
          </a:effectLst>
        </p:spPr>
        <p:txBody>
          <a:bodyPr>
            <a:noAutofit/>
          </a:bodyPr>
          <a:lstStyle/>
          <a:p>
            <a:pPr marL="0" indent="0">
              <a:buNone/>
            </a:pPr>
            <a:r>
              <a:rPr lang="ru-RU" sz="1200" b="1" dirty="0">
                <a:effectLst>
                  <a:glow rad="6350">
                    <a:schemeClr val="tx1"/>
                  </a:glow>
                </a:effectLst>
                <a:latin typeface="Txt" panose="00000400000000000000" pitchFamily="2" charset="0"/>
                <a:cs typeface="Txt" panose="00000400000000000000" pitchFamily="2" charset="0"/>
              </a:rPr>
              <a:t>Штукатурными работами называется комплекс строительных процессов по оформлению поверхностного слоя стен, перегородок, потолков и т. п.</a:t>
            </a:r>
          </a:p>
          <a:p>
            <a:pPr marL="0" indent="0">
              <a:buNone/>
            </a:pPr>
            <a:r>
              <a:rPr lang="ru-RU" sz="1200" b="1" dirty="0">
                <a:effectLst>
                  <a:glow rad="6350">
                    <a:schemeClr val="tx1"/>
                  </a:glow>
                </a:effectLst>
                <a:latin typeface="Txt" panose="00000400000000000000" pitchFamily="2" charset="0"/>
                <a:cs typeface="Txt" panose="00000400000000000000" pitchFamily="2" charset="0"/>
              </a:rPr>
              <a:t>Штукатурные работы делятся на наружные, которые производятся при оштукатуривании наружных поверхностей стен, колонн, портиков и т. п., и внутренние, производимые внутри помещений.</a:t>
            </a:r>
          </a:p>
          <a:p>
            <a:pPr marL="0" indent="0">
              <a:buNone/>
            </a:pPr>
            <a:r>
              <a:rPr lang="ru-RU" sz="1200" b="1" dirty="0">
                <a:effectLst>
                  <a:glow rad="6350">
                    <a:schemeClr val="tx1"/>
                  </a:glow>
                </a:effectLst>
                <a:latin typeface="Txt" panose="00000400000000000000" pitchFamily="2" charset="0"/>
                <a:cs typeface="Txt" panose="00000400000000000000" pitchFamily="2" charset="0"/>
              </a:rPr>
              <a:t>В состав штукатурных работ входят: приготовление штукатурного раствора, транспортирование и нанесение его на оштукатуриваемую поверхность.</a:t>
            </a:r>
          </a:p>
          <a:p>
            <a:pPr marL="0" indent="0">
              <a:buNone/>
            </a:pPr>
            <a:r>
              <a:rPr lang="ru-RU" sz="1200" b="1" dirty="0">
                <a:effectLst>
                  <a:glow rad="6350">
                    <a:schemeClr val="tx1"/>
                  </a:glow>
                </a:effectLst>
                <a:latin typeface="Txt" panose="00000400000000000000" pitchFamily="2" charset="0"/>
                <a:cs typeface="Txt" panose="00000400000000000000" pitchFamily="2" charset="0"/>
              </a:rPr>
              <a:t>В зависимости от слоя штукатурки штукатурные работы производятся мокрым и сухим способами; при мокром на оштукатуриваемую поверхность наносят раствор и разравнивают его, а при штукатурке сухим способом применяют обшивочные гипсовые листы или прессованные древесно-волокнистые плиты.</a:t>
            </a:r>
          </a:p>
          <a:p>
            <a:pPr marL="0" indent="0">
              <a:buNone/>
            </a:pPr>
            <a:r>
              <a:rPr lang="ru-RU" sz="1200" b="1" dirty="0">
                <a:effectLst>
                  <a:glow rad="6350">
                    <a:schemeClr val="tx1"/>
                  </a:glow>
                </a:effectLst>
                <a:latin typeface="Txt" panose="00000400000000000000" pitchFamily="2" charset="0"/>
                <a:cs typeface="Txt" panose="00000400000000000000" pitchFamily="2" charset="0"/>
              </a:rPr>
              <a:t>Растворы приготовляют в растворомешалках, которые могут быть передвижными или стационарными. Растворомешалки устанавливают на строительной площадке или на базе (</a:t>
            </a:r>
            <a:r>
              <a:rPr lang="ru-RU" sz="1200" b="1" dirty="0" err="1">
                <a:effectLst>
                  <a:glow rad="6350">
                    <a:schemeClr val="tx1"/>
                  </a:glow>
                </a:effectLst>
                <a:latin typeface="Txt" panose="00000400000000000000" pitchFamily="2" charset="0"/>
                <a:cs typeface="Txt" panose="00000400000000000000" pitchFamily="2" charset="0"/>
              </a:rPr>
              <a:t>стройдворе</a:t>
            </a:r>
            <a:r>
              <a:rPr lang="ru-RU" sz="1200" b="1" dirty="0">
                <a:effectLst>
                  <a:glow rad="6350">
                    <a:schemeClr val="tx1"/>
                  </a:glow>
                </a:effectLst>
                <a:latin typeface="Txt" panose="00000400000000000000" pitchFamily="2" charset="0"/>
                <a:cs typeface="Txt" panose="00000400000000000000" pitchFamily="2" charset="0"/>
              </a:rPr>
              <a:t>) централизованного приготовления растворов.</a:t>
            </a:r>
          </a:p>
          <a:p>
            <a:pPr marL="0" indent="0">
              <a:buNone/>
            </a:pPr>
            <a:r>
              <a:rPr lang="ru-RU" sz="1200" b="1" dirty="0">
                <a:effectLst>
                  <a:glow rad="6350">
                    <a:schemeClr val="tx1"/>
                  </a:glow>
                </a:effectLst>
                <a:latin typeface="Txt" panose="00000400000000000000" pitchFamily="2" charset="0"/>
                <a:cs typeface="Txt" panose="00000400000000000000" pitchFamily="2" charset="0"/>
              </a:rPr>
              <a:t>Для механизированного приготовления растворов на мелких рассредоточенных строительных объектах организуют передвижные растворные узлы. В этом случае растворомешалку можно смонтировать на платформе автоприцепа. На этих установках для механизации подачи материалов в растворомешалку используют скиповый подъемник, располагаемый у борта платформы.</a:t>
            </a:r>
          </a:p>
          <a:p>
            <a:pPr marL="0" indent="0">
              <a:buNone/>
            </a:pPr>
            <a:r>
              <a:rPr lang="ru-RU" sz="1200" b="1" dirty="0">
                <a:effectLst>
                  <a:glow rad="6350">
                    <a:schemeClr val="tx1"/>
                  </a:glow>
                </a:effectLst>
                <a:latin typeface="Txt" panose="00000400000000000000" pitchFamily="2" charset="0"/>
                <a:cs typeface="Txt" panose="00000400000000000000" pitchFamily="2" charset="0"/>
              </a:rPr>
              <a:t>Малые количества раствора приготовляют, перемешивая его лопатой в растворном ящике.</a:t>
            </a:r>
          </a:p>
        </p:txBody>
      </p:sp>
      <p:pic>
        <p:nvPicPr>
          <p:cNvPr id="15" name="Рисунок 14">
            <a:extLst>
              <a:ext uri="{FF2B5EF4-FFF2-40B4-BE49-F238E27FC236}">
                <a16:creationId xmlns:a16="http://schemas.microsoft.com/office/drawing/2014/main" xmlns="" id="{3FBC78CC-F584-42AB-99B2-83A256431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5839" y="356989"/>
            <a:ext cx="4608017" cy="2882348"/>
          </a:xfrm>
          <a:prstGeom prst="rect">
            <a:avLst/>
          </a:prstGeom>
          <a:effectLst>
            <a:outerShdw blurRad="50800" dist="50800" dir="5400000" algn="ctr" rotWithShape="0">
              <a:srgbClr val="000000">
                <a:alpha val="0"/>
              </a:srgbClr>
            </a:outerShdw>
            <a:softEdge rad="508000"/>
          </a:effectLst>
        </p:spPr>
      </p:pic>
      <p:pic>
        <p:nvPicPr>
          <p:cNvPr id="17" name="Рисунок 16">
            <a:extLst>
              <a:ext uri="{FF2B5EF4-FFF2-40B4-BE49-F238E27FC236}">
                <a16:creationId xmlns:a16="http://schemas.microsoft.com/office/drawing/2014/main" xmlns="" id="{E2FE2476-A096-48DB-86A9-6F2B5FC32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839" y="3457996"/>
            <a:ext cx="4608017" cy="3072011"/>
          </a:xfrm>
          <a:prstGeom prst="rect">
            <a:avLst/>
          </a:prstGeom>
          <a:effectLst>
            <a:softEdge rad="508000"/>
          </a:effectLst>
        </p:spPr>
      </p:pic>
    </p:spTree>
    <p:extLst>
      <p:ext uri="{BB962C8B-B14F-4D97-AF65-F5344CB8AC3E}">
        <p14:creationId xmlns:p14="http://schemas.microsoft.com/office/powerpoint/2010/main" val="145019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710647" y="566529"/>
            <a:ext cx="10770705" cy="8031231"/>
          </a:xfrm>
          <a:effectLst>
            <a:glow rad="1905000">
              <a:schemeClr val="accent1">
                <a:satMod val="175000"/>
              </a:schemeClr>
            </a:glow>
          </a:effectLst>
        </p:spPr>
        <p:txBody>
          <a:bodyPr>
            <a:noAutofit/>
          </a:bodyPr>
          <a:lstStyle/>
          <a:p>
            <a:pPr marL="0" indent="0">
              <a:buNone/>
            </a:pPr>
            <a:r>
              <a:rPr lang="ru-RU" sz="2000" b="1" dirty="0">
                <a:effectLst>
                  <a:glow rad="6350">
                    <a:schemeClr val="tx1"/>
                  </a:glow>
                </a:effectLst>
                <a:latin typeface="Txt" panose="00000400000000000000" pitchFamily="2" charset="0"/>
                <a:cs typeface="Txt" panose="00000400000000000000" pitchFamily="2" charset="0"/>
              </a:rPr>
              <a:t>Штукатурка бывает:</a:t>
            </a:r>
          </a:p>
          <a:p>
            <a:pPr>
              <a:buFont typeface="Courier New" panose="02070309020205020404" pitchFamily="49" charset="0"/>
              <a:buChar char="o"/>
            </a:pPr>
            <a:r>
              <a:rPr lang="ru-RU" sz="1800" b="1" dirty="0">
                <a:effectLst>
                  <a:glow rad="6350">
                    <a:schemeClr val="tx1"/>
                  </a:glow>
                </a:effectLst>
                <a:latin typeface="Txt" panose="00000400000000000000" pitchFamily="2" charset="0"/>
                <a:cs typeface="Txt" panose="00000400000000000000" pitchFamily="2" charset="0"/>
              </a:rPr>
              <a:t>Обычная, применяемая для отделки стен, поскольку она придает поверхности прочность, гладкий вид и водонепроницаемые свойства.</a:t>
            </a:r>
          </a:p>
          <a:p>
            <a:pPr>
              <a:buFont typeface="Courier New" panose="02070309020205020404" pitchFamily="49" charset="0"/>
              <a:buChar char="o"/>
            </a:pPr>
            <a:r>
              <a:rPr lang="ru-RU" sz="1800" b="1" dirty="0">
                <a:effectLst>
                  <a:glow rad="6350">
                    <a:schemeClr val="tx1"/>
                  </a:glow>
                </a:effectLst>
                <a:latin typeface="Txt" panose="00000400000000000000" pitchFamily="2" charset="0"/>
                <a:cs typeface="Txt" panose="00000400000000000000" pitchFamily="2" charset="0"/>
              </a:rPr>
              <a:t>Декоративная, предназначенная для дизайнерского оформления внутренних и наружных стен и поверхностей.</a:t>
            </a:r>
          </a:p>
          <a:p>
            <a:pPr marL="0" indent="0">
              <a:buNone/>
            </a:pPr>
            <a:r>
              <a:rPr lang="ru-RU" sz="1800" b="1" dirty="0">
                <a:effectLst>
                  <a:glow rad="6350">
                    <a:schemeClr val="tx1"/>
                  </a:glow>
                </a:effectLst>
                <a:latin typeface="Txt" panose="00000400000000000000" pitchFamily="2" charset="0"/>
                <a:cs typeface="Txt" panose="00000400000000000000" pitchFamily="2" charset="0"/>
              </a:rPr>
              <a:t>Штукатурка должна удовлетворять климатическим условиям района строительства, противопожарным требованиям, температурно-влажностному режиму помещения, технологическим требованиям производств, а также защищать строительные конструкции от действия агрессивных сред. В соответствии с этим выделяют специальные виды штукатурки:</a:t>
            </a:r>
          </a:p>
          <a:p>
            <a:pPr marL="0" indent="0">
              <a:buNone/>
            </a:pPr>
            <a:endParaRPr lang="ru-RU" sz="1800" b="1" dirty="0">
              <a:effectLst>
                <a:glow rad="6350">
                  <a:schemeClr val="tx1"/>
                </a:glow>
              </a:effectLst>
              <a:latin typeface="Txt" panose="00000400000000000000" pitchFamily="2" charset="0"/>
              <a:cs typeface="Txt" panose="00000400000000000000" pitchFamily="2" charset="0"/>
            </a:endParaRPr>
          </a:p>
          <a:p>
            <a:r>
              <a:rPr lang="ru-RU" sz="1800" b="1" dirty="0">
                <a:effectLst>
                  <a:glow rad="6350">
                    <a:schemeClr val="tx1"/>
                  </a:glow>
                </a:effectLst>
                <a:latin typeface="Txt" panose="00000400000000000000" pitchFamily="2" charset="0"/>
                <a:cs typeface="Txt" panose="00000400000000000000" pitchFamily="2" charset="0"/>
              </a:rPr>
              <a:t>Гидроизоляционные</a:t>
            </a:r>
          </a:p>
          <a:p>
            <a:r>
              <a:rPr lang="ru-RU" sz="1800" b="1" dirty="0">
                <a:effectLst>
                  <a:glow rad="6350">
                    <a:schemeClr val="tx1"/>
                  </a:glow>
                </a:effectLst>
                <a:latin typeface="Txt" panose="00000400000000000000" pitchFamily="2" charset="0"/>
                <a:cs typeface="Txt" panose="00000400000000000000" pitchFamily="2" charset="0"/>
              </a:rPr>
              <a:t>Газоизоляционные</a:t>
            </a:r>
          </a:p>
          <a:p>
            <a:r>
              <a:rPr lang="ru-RU" sz="1800" b="1" dirty="0">
                <a:effectLst>
                  <a:glow rad="6350">
                    <a:schemeClr val="tx1"/>
                  </a:glow>
                </a:effectLst>
                <a:latin typeface="Txt" panose="00000400000000000000" pitchFamily="2" charset="0"/>
                <a:cs typeface="Txt" panose="00000400000000000000" pitchFamily="2" charset="0"/>
              </a:rPr>
              <a:t>Звукопоглощающие</a:t>
            </a:r>
          </a:p>
          <a:p>
            <a:r>
              <a:rPr lang="ru-RU" sz="1800" b="1" dirty="0">
                <a:effectLst>
                  <a:glow rad="6350">
                    <a:schemeClr val="tx1"/>
                  </a:glow>
                </a:effectLst>
                <a:latin typeface="Txt" panose="00000400000000000000" pitchFamily="2" charset="0"/>
                <a:cs typeface="Txt" panose="00000400000000000000" pitchFamily="2" charset="0"/>
              </a:rPr>
              <a:t>Термостойкие</a:t>
            </a:r>
          </a:p>
          <a:p>
            <a:r>
              <a:rPr lang="ru-RU" sz="1800" b="1" dirty="0">
                <a:effectLst>
                  <a:glow rad="6350">
                    <a:schemeClr val="tx1"/>
                  </a:glow>
                </a:effectLst>
                <a:latin typeface="Txt" panose="00000400000000000000" pitchFamily="2" charset="0"/>
                <a:cs typeface="Txt" panose="00000400000000000000" pitchFamily="2" charset="0"/>
              </a:rPr>
              <a:t>Рентгенозащитные</a:t>
            </a:r>
          </a:p>
        </p:txBody>
      </p:sp>
      <p:pic>
        <p:nvPicPr>
          <p:cNvPr id="4" name="Рисунок 3">
            <a:extLst>
              <a:ext uri="{FF2B5EF4-FFF2-40B4-BE49-F238E27FC236}">
                <a16:creationId xmlns:a16="http://schemas.microsoft.com/office/drawing/2014/main" xmlns="" id="{ACE3FB4A-04C3-4F1D-9131-CC6F89764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945" y="3429000"/>
            <a:ext cx="5040794" cy="3219450"/>
          </a:xfrm>
          <a:prstGeom prst="rect">
            <a:avLst/>
          </a:prstGeom>
          <a:effectLst>
            <a:softEdge rad="546100"/>
          </a:effectLst>
        </p:spPr>
      </p:pic>
    </p:spTree>
    <p:extLst>
      <p:ext uri="{BB962C8B-B14F-4D97-AF65-F5344CB8AC3E}">
        <p14:creationId xmlns:p14="http://schemas.microsoft.com/office/powerpoint/2010/main" val="346717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6669156" y="491985"/>
            <a:ext cx="5337313" cy="5958511"/>
          </a:xfrm>
          <a:effectLst>
            <a:glow rad="1905000">
              <a:schemeClr val="accent1">
                <a:satMod val="175000"/>
              </a:schemeClr>
            </a:glow>
          </a:effectLst>
        </p:spPr>
        <p:txBody>
          <a:bodyPr>
            <a:noAutofit/>
          </a:bodyPr>
          <a:lstStyle/>
          <a:p>
            <a:pPr marL="0" indent="0">
              <a:buNone/>
            </a:pPr>
            <a:r>
              <a:rPr lang="ru-RU" sz="1800" b="1" dirty="0">
                <a:effectLst>
                  <a:glow rad="6350">
                    <a:schemeClr val="tx1"/>
                  </a:glow>
                </a:effectLst>
                <a:latin typeface="Txt" panose="00000400000000000000" pitchFamily="2" charset="0"/>
                <a:cs typeface="Txt" panose="00000400000000000000" pitchFamily="2" charset="0"/>
              </a:rPr>
              <a:t>Мокрая штукатурка</a:t>
            </a:r>
          </a:p>
          <a:p>
            <a:pPr marL="0" indent="0">
              <a:buNone/>
            </a:pPr>
            <a:r>
              <a:rPr lang="ru-RU" sz="1050" b="1" dirty="0">
                <a:effectLst>
                  <a:glow rad="6350">
                    <a:schemeClr val="tx1"/>
                  </a:glow>
                </a:effectLst>
                <a:latin typeface="Txt" panose="00000400000000000000" pitchFamily="2" charset="0"/>
                <a:cs typeface="Txt" panose="00000400000000000000" pitchFamily="2" charset="0"/>
              </a:rPr>
              <a:t>Основными операциями при мокрой штукатурке являются: подготовка поверхности, установка маяков, нанесение первого слоя (</a:t>
            </a:r>
            <a:r>
              <a:rPr lang="ru-RU" sz="1050" b="1" dirty="0" err="1">
                <a:effectLst>
                  <a:glow rad="6350">
                    <a:schemeClr val="tx1"/>
                  </a:glow>
                </a:effectLst>
                <a:latin typeface="Txt" panose="00000400000000000000" pitchFamily="2" charset="0"/>
                <a:cs typeface="Txt" panose="00000400000000000000" pitchFamily="2" charset="0"/>
              </a:rPr>
              <a:t>набрызг</a:t>
            </a:r>
            <a:r>
              <a:rPr lang="ru-RU" sz="1050" b="1" dirty="0">
                <a:effectLst>
                  <a:glow rad="6350">
                    <a:schemeClr val="tx1"/>
                  </a:glow>
                </a:effectLst>
                <a:latin typeface="Txt" panose="00000400000000000000" pitchFamily="2" charset="0"/>
                <a:cs typeface="Txt" panose="00000400000000000000" pitchFamily="2" charset="0"/>
              </a:rPr>
              <a:t>), нанесение второго слоя (грунтовка), разравнивание поверхности грунтовки, нанесение третьего, последнего слоя раствора (</a:t>
            </a:r>
            <a:r>
              <a:rPr lang="ru-RU" sz="1050" b="1" dirty="0" err="1">
                <a:effectLst>
                  <a:glow rad="6350">
                    <a:schemeClr val="tx1"/>
                  </a:glow>
                </a:effectLst>
                <a:latin typeface="Txt" panose="00000400000000000000" pitchFamily="2" charset="0"/>
                <a:cs typeface="Txt" panose="00000400000000000000" pitchFamily="2" charset="0"/>
              </a:rPr>
              <a:t>накрывка</a:t>
            </a:r>
            <a:r>
              <a:rPr lang="ru-RU" sz="1050" b="1" dirty="0">
                <a:effectLst>
                  <a:glow rad="6350">
                    <a:schemeClr val="tx1"/>
                  </a:glow>
                </a:effectLst>
                <a:latin typeface="Txt" panose="00000400000000000000" pitchFamily="2" charset="0"/>
                <a:cs typeface="Txt" panose="00000400000000000000" pitchFamily="2" charset="0"/>
              </a:rPr>
              <a:t>) и разравнивание </a:t>
            </a:r>
            <a:r>
              <a:rPr lang="ru-RU" sz="1050" b="1" dirty="0" err="1">
                <a:effectLst>
                  <a:glow rad="6350">
                    <a:schemeClr val="tx1"/>
                  </a:glow>
                </a:effectLst>
                <a:latin typeface="Txt" panose="00000400000000000000" pitchFamily="2" charset="0"/>
                <a:cs typeface="Txt" panose="00000400000000000000" pitchFamily="2" charset="0"/>
              </a:rPr>
              <a:t>накрывки</a:t>
            </a:r>
            <a:r>
              <a:rPr lang="ru-RU" sz="1050" b="1" dirty="0">
                <a:effectLst>
                  <a:glow rad="6350">
                    <a:schemeClr val="tx1"/>
                  </a:glow>
                </a:effectLst>
                <a:latin typeface="Txt" panose="00000400000000000000" pitchFamily="2" charset="0"/>
                <a:cs typeface="Txt" panose="00000400000000000000" pitchFamily="2" charset="0"/>
              </a:rPr>
              <a:t>.</a:t>
            </a:r>
          </a:p>
          <a:p>
            <a:pPr marL="0" indent="0">
              <a:buNone/>
            </a:pPr>
            <a:r>
              <a:rPr lang="ru-RU" sz="1050" b="1" dirty="0">
                <a:effectLst>
                  <a:glow rad="6350">
                    <a:schemeClr val="tx1"/>
                  </a:glow>
                </a:effectLst>
                <a:latin typeface="Txt" panose="00000400000000000000" pitchFamily="2" charset="0"/>
                <a:cs typeface="Txt" panose="00000400000000000000" pitchFamily="2" charset="0"/>
              </a:rPr>
              <a:t>Подготовка поверхности зависит от материала стены или перекрытия. Деревянные стены, перегородки и потолки, с которыми строительный раствор плохо сцепляется, предварительно обивают штукатурной дранью или щитами, сплетенными из штукатурной драни. Бревенчатые или брусчатые стены, которые вследствие усушки древесины дают осадку до 6—10 %, обивать дранью и штукатурить можно только после окончательной осадки; в противном случае штукатурка выпучится и потрескается волнами, а пазы между бревнами или брусьями стены станут неплотными.</a:t>
            </a:r>
          </a:p>
          <a:p>
            <a:pPr marL="0" indent="0">
              <a:buNone/>
            </a:pPr>
            <a:r>
              <a:rPr lang="ru-RU" sz="1050" b="1" dirty="0">
                <a:effectLst>
                  <a:glow rad="6350">
                    <a:schemeClr val="tx1"/>
                  </a:glow>
                </a:effectLst>
                <a:latin typeface="Txt" panose="00000400000000000000" pitchFamily="2" charset="0"/>
                <a:cs typeface="Txt" panose="00000400000000000000" pitchFamily="2" charset="0"/>
              </a:rPr>
              <a:t>Оштукатуриваемые поверхности должны соответствовать проектному положению и иметь шероховатую поверхность для лучшего сцепления со штукатурным раствором. Для этого каменные стены, предназначенные под штукатурку, кладут в пустошовку, а если стены были выложены с полными швами, на их поверхности предварительно делают насечку; то же делают перед оштукатуриванием бетонных поверхностей.</a:t>
            </a:r>
          </a:p>
          <a:p>
            <a:pPr marL="0" indent="0">
              <a:buNone/>
            </a:pPr>
            <a:r>
              <a:rPr lang="ru-RU" sz="1050" b="1" dirty="0">
                <a:effectLst>
                  <a:glow rad="6350">
                    <a:schemeClr val="tx1"/>
                  </a:glow>
                </a:effectLst>
                <a:latin typeface="Txt" panose="00000400000000000000" pitchFamily="2" charset="0"/>
                <a:cs typeface="Txt" panose="00000400000000000000" pitchFamily="2" charset="0"/>
              </a:rPr>
              <a:t>Металлические поверхности перед оштукатуриванием обтягивают металлической сеткой или обматывают проволокой.</a:t>
            </a:r>
          </a:p>
        </p:txBody>
      </p:sp>
      <p:pic>
        <p:nvPicPr>
          <p:cNvPr id="5" name="Рисунок 4">
            <a:extLst>
              <a:ext uri="{FF2B5EF4-FFF2-40B4-BE49-F238E27FC236}">
                <a16:creationId xmlns:a16="http://schemas.microsoft.com/office/drawing/2014/main" xmlns="" id="{8957F9BF-2DB2-4945-96AA-9BA415904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70" y="718102"/>
            <a:ext cx="5928015" cy="3945835"/>
          </a:xfrm>
          <a:prstGeom prst="rect">
            <a:avLst/>
          </a:prstGeom>
          <a:effectLst>
            <a:softEdge rad="482600"/>
          </a:effectLst>
        </p:spPr>
      </p:pic>
      <p:sp>
        <p:nvSpPr>
          <p:cNvPr id="7" name="Объект 2">
            <a:extLst>
              <a:ext uri="{FF2B5EF4-FFF2-40B4-BE49-F238E27FC236}">
                <a16:creationId xmlns:a16="http://schemas.microsoft.com/office/drawing/2014/main" xmlns="" id="{7645537C-7569-4766-8011-AE1B5CEF396B}"/>
              </a:ext>
            </a:extLst>
          </p:cNvPr>
          <p:cNvSpPr txBox="1">
            <a:spLocks/>
          </p:cNvSpPr>
          <p:nvPr/>
        </p:nvSpPr>
        <p:spPr>
          <a:xfrm>
            <a:off x="304799" y="5382039"/>
            <a:ext cx="11701670" cy="3637723"/>
          </a:xfrm>
          <a:prstGeom prst="rect">
            <a:avLst/>
          </a:prstGeom>
          <a:effectLst>
            <a:glow rad="1905000">
              <a:schemeClr val="accent1">
                <a:satMod val="175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050" b="1" dirty="0">
                <a:effectLst>
                  <a:glow rad="6350">
                    <a:schemeClr val="tx1"/>
                  </a:glow>
                </a:effectLst>
                <a:latin typeface="Txt" panose="00000400000000000000" pitchFamily="2" charset="0"/>
                <a:cs typeface="Txt" panose="00000400000000000000" pitchFamily="2" charset="0"/>
              </a:rPr>
              <a:t>Оштукатуривание ведут в три приема. Первый слой наносят толщиной от 5 до 8 мм; когда раствор немного подсохнет (посветлеет), наносят второй слой (грунтовка) толщиной от 5 до 9 мм, а после того, как и этот слой немного подсохнет, третий и последний слой — </a:t>
            </a:r>
            <a:r>
              <a:rPr lang="ru-RU" sz="1050" b="1" dirty="0" err="1">
                <a:effectLst>
                  <a:glow rad="6350">
                    <a:schemeClr val="tx1"/>
                  </a:glow>
                </a:effectLst>
                <a:latin typeface="Txt" panose="00000400000000000000" pitchFamily="2" charset="0"/>
                <a:cs typeface="Txt" panose="00000400000000000000" pitchFamily="2" charset="0"/>
              </a:rPr>
              <a:t>накрывку</a:t>
            </a:r>
            <a:r>
              <a:rPr lang="ru-RU" sz="1050" b="1" dirty="0">
                <a:effectLst>
                  <a:glow rad="6350">
                    <a:schemeClr val="tx1"/>
                  </a:glow>
                </a:effectLst>
                <a:latin typeface="Txt" panose="00000400000000000000" pitchFamily="2" charset="0"/>
                <a:cs typeface="Txt" panose="00000400000000000000" pitchFamily="2" charset="0"/>
              </a:rPr>
              <a:t> толщиной не более 2 мм. Такое последовательное нанесение штукатурного слоя обусловливается двумя факторами: стремлением предохранить штукатурку от значительных усадочных деформаций и трещин при высыхании и необходимостью удержать штукатурный слой на стене или потолке. Средняя толщина штукатурного слоя должна быть в пределах от 18 до 25 мм.</a:t>
            </a:r>
          </a:p>
        </p:txBody>
      </p:sp>
    </p:spTree>
    <p:extLst>
      <p:ext uri="{BB962C8B-B14F-4D97-AF65-F5344CB8AC3E}">
        <p14:creationId xmlns:p14="http://schemas.microsoft.com/office/powerpoint/2010/main" val="43552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304799" y="550868"/>
            <a:ext cx="5337313" cy="4633019"/>
          </a:xfrm>
          <a:effectLst>
            <a:glow rad="1905000">
              <a:schemeClr val="accent1">
                <a:satMod val="175000"/>
              </a:schemeClr>
            </a:glow>
          </a:effectLst>
        </p:spPr>
        <p:txBody>
          <a:bodyPr>
            <a:noAutofit/>
          </a:bodyPr>
          <a:lstStyle/>
          <a:p>
            <a:pPr marL="0" indent="0">
              <a:buNone/>
            </a:pPr>
            <a:r>
              <a:rPr lang="ru-RU" sz="1800" b="1" dirty="0">
                <a:effectLst>
                  <a:glow rad="6350">
                    <a:schemeClr val="tx1"/>
                  </a:glow>
                </a:effectLst>
                <a:latin typeface="Txt" panose="00000400000000000000" pitchFamily="2" charset="0"/>
                <a:cs typeface="Txt" panose="00000400000000000000" pitchFamily="2" charset="0"/>
              </a:rPr>
              <a:t>Сухая штукатурка</a:t>
            </a:r>
          </a:p>
          <a:p>
            <a:pPr marL="0" indent="0">
              <a:buNone/>
            </a:pPr>
            <a:r>
              <a:rPr lang="ru-RU" sz="1400" b="1" dirty="0">
                <a:effectLst>
                  <a:glow rad="6350">
                    <a:schemeClr val="tx1"/>
                  </a:glow>
                </a:effectLst>
                <a:latin typeface="Txt" panose="00000400000000000000" pitchFamily="2" charset="0"/>
                <a:cs typeface="Txt" panose="00000400000000000000" pitchFamily="2" charset="0"/>
              </a:rPr>
              <a:t>Облицовывать сухой штукатуркой можно любые стены — каменные (кирпичные), бетонные и деревянные.</a:t>
            </a:r>
          </a:p>
          <a:p>
            <a:pPr marL="0" indent="0">
              <a:buNone/>
            </a:pPr>
            <a:r>
              <a:rPr lang="ru-RU" sz="1400" b="1" dirty="0">
                <a:effectLst>
                  <a:glow rad="6350">
                    <a:schemeClr val="tx1"/>
                  </a:glow>
                </a:effectLst>
                <a:latin typeface="Txt" panose="00000400000000000000" pitchFamily="2" charset="0"/>
                <a:cs typeface="Txt" panose="00000400000000000000" pitchFamily="2" charset="0"/>
              </a:rPr>
              <a:t>Наиболее простой и экономичный способ облицовки — наклеивание листов сухой штукатурки при помощи специальной гипсовой мастики, но он возможен только при каменных и шлакоблочных стенах. Раствор в этом случае должен быть такой густоты, чтобы при нажатии на плиту часть его выступала за ее края. Наклеиваемую плиту равномерно прижимают рамкой, размеры которой на 1—2 см меньше размеров плиты. К гладким стенам плиты можно приклеивать также битумной мастикой, приготовляемой из 1 весовой части битумной эмульсии, 1 весовой части жидкого стекла и 1,5—2 весовых с. 198 частей смеси, состоящей из 40 % битума (№ 3), 50 % воды, 5 % канифоли и 5 % каолина. Плиты к деревянному каркасу прибивают гвоздями длиной 35 мм</a:t>
            </a:r>
          </a:p>
          <a:p>
            <a:pPr marL="0" indent="0">
              <a:buNone/>
            </a:pPr>
            <a:endParaRPr lang="ru-RU" sz="1400" b="1" dirty="0">
              <a:effectLst>
                <a:glow rad="6350">
                  <a:schemeClr val="tx1"/>
                </a:glow>
              </a:effectLst>
              <a:latin typeface="Txt" panose="00000400000000000000" pitchFamily="2" charset="0"/>
              <a:cs typeface="Txt" panose="00000400000000000000" pitchFamily="2" charset="0"/>
            </a:endParaRPr>
          </a:p>
          <a:p>
            <a:pPr marL="0" indent="0">
              <a:buNone/>
            </a:pPr>
            <a:endParaRPr lang="ru-RU" sz="1800" b="1" dirty="0">
              <a:effectLst>
                <a:glow rad="6350">
                  <a:schemeClr val="tx1"/>
                </a:glow>
              </a:effectLst>
              <a:latin typeface="Txt" panose="00000400000000000000" pitchFamily="2" charset="0"/>
              <a:cs typeface="Txt" panose="00000400000000000000" pitchFamily="2" charset="0"/>
            </a:endParaRPr>
          </a:p>
        </p:txBody>
      </p:sp>
      <p:sp>
        <p:nvSpPr>
          <p:cNvPr id="7" name="Объект 2">
            <a:extLst>
              <a:ext uri="{FF2B5EF4-FFF2-40B4-BE49-F238E27FC236}">
                <a16:creationId xmlns:a16="http://schemas.microsoft.com/office/drawing/2014/main" xmlns="" id="{7645537C-7569-4766-8011-AE1B5CEF396B}"/>
              </a:ext>
            </a:extLst>
          </p:cNvPr>
          <p:cNvSpPr txBox="1">
            <a:spLocks/>
          </p:cNvSpPr>
          <p:nvPr/>
        </p:nvSpPr>
        <p:spPr>
          <a:xfrm>
            <a:off x="304799" y="5402799"/>
            <a:ext cx="11701670" cy="1883465"/>
          </a:xfrm>
          <a:prstGeom prst="rect">
            <a:avLst/>
          </a:prstGeom>
          <a:effectLst>
            <a:glow rad="1905000">
              <a:schemeClr val="accent1">
                <a:satMod val="175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400" b="1" dirty="0">
                <a:effectLst>
                  <a:glow rad="6350">
                    <a:schemeClr val="tx1"/>
                  </a:glow>
                </a:effectLst>
                <a:latin typeface="Txt" panose="00000400000000000000" pitchFamily="2" charset="0"/>
                <a:cs typeface="Txt" panose="00000400000000000000" pitchFamily="2" charset="0"/>
              </a:rPr>
              <a:t>Укладка плит может быть самая разнообразная. Соединительные швы перекрывают рейками, имеющими различный фасон и профиль. Гладкую отделку плитами применяют для покрытия обоями.</a:t>
            </a:r>
          </a:p>
          <a:p>
            <a:pPr marL="0" indent="0">
              <a:buNone/>
            </a:pPr>
            <a:r>
              <a:rPr lang="ru-RU" sz="1400" b="1" dirty="0">
                <a:effectLst>
                  <a:glow rad="6350">
                    <a:schemeClr val="tx1"/>
                  </a:glow>
                </a:effectLst>
                <a:latin typeface="Txt" panose="00000400000000000000" pitchFamily="2" charset="0"/>
                <a:cs typeface="Txt" panose="00000400000000000000" pitchFamily="2" charset="0"/>
              </a:rPr>
              <a:t>Облицованные плиты должны быть заранее нарезаны по требуемым размерам. Листы должны иметь чисто обработанные кромки и неповрежденные углы. Располагают листы длинной стороной по вертикали.</a:t>
            </a:r>
          </a:p>
        </p:txBody>
      </p:sp>
      <p:pic>
        <p:nvPicPr>
          <p:cNvPr id="4" name="Рисунок 3">
            <a:extLst>
              <a:ext uri="{FF2B5EF4-FFF2-40B4-BE49-F238E27FC236}">
                <a16:creationId xmlns:a16="http://schemas.microsoft.com/office/drawing/2014/main" xmlns="" id="{357989D8-0835-4B35-A641-095072C3D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519" y="637747"/>
            <a:ext cx="5503074" cy="4127306"/>
          </a:xfrm>
          <a:prstGeom prst="rect">
            <a:avLst/>
          </a:prstGeom>
          <a:effectLst>
            <a:softEdge rad="330200"/>
          </a:effectLst>
        </p:spPr>
      </p:pic>
    </p:spTree>
    <p:extLst>
      <p:ext uri="{BB962C8B-B14F-4D97-AF65-F5344CB8AC3E}">
        <p14:creationId xmlns:p14="http://schemas.microsoft.com/office/powerpoint/2010/main" val="64417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5694744" y="226777"/>
            <a:ext cx="6169307" cy="4633019"/>
          </a:xfrm>
          <a:effectLst>
            <a:glow rad="1905000">
              <a:schemeClr val="accent1">
                <a:satMod val="175000"/>
              </a:schemeClr>
            </a:glow>
          </a:effectLst>
        </p:spPr>
        <p:txBody>
          <a:bodyPr>
            <a:noAutofit/>
          </a:bodyPr>
          <a:lstStyle/>
          <a:p>
            <a:pPr marL="0" indent="0">
              <a:buNone/>
            </a:pPr>
            <a:r>
              <a:rPr lang="ru-RU" sz="1800" b="1" dirty="0">
                <a:effectLst>
                  <a:glow rad="6350">
                    <a:schemeClr val="tx1"/>
                  </a:glow>
                </a:effectLst>
                <a:latin typeface="Txt" panose="00000400000000000000" pitchFamily="2" charset="0"/>
                <a:cs typeface="Txt" panose="00000400000000000000" pitchFamily="2" charset="0"/>
              </a:rPr>
              <a:t>Разновидности штукатурки по степени оценки качества</a:t>
            </a:r>
          </a:p>
          <a:p>
            <a:pPr marL="0" indent="0">
              <a:buNone/>
            </a:pPr>
            <a:r>
              <a:rPr lang="ru-RU" sz="1400" b="1" dirty="0">
                <a:effectLst>
                  <a:glow rad="6350">
                    <a:schemeClr val="tx1"/>
                  </a:glow>
                </a:effectLst>
                <a:latin typeface="Txt" panose="00000400000000000000" pitchFamily="2" charset="0"/>
                <a:cs typeface="Txt" panose="00000400000000000000" pitchFamily="2" charset="0"/>
              </a:rPr>
              <a:t>По степени оценки качества обычная штукатурка делится на:</a:t>
            </a:r>
          </a:p>
          <a:p>
            <a:r>
              <a:rPr lang="ru-RU" sz="1400" b="1" dirty="0">
                <a:effectLst>
                  <a:glow rad="6350">
                    <a:schemeClr val="tx1"/>
                  </a:glow>
                </a:effectLst>
                <a:latin typeface="Txt" panose="00000400000000000000" pitchFamily="2" charset="0"/>
                <a:cs typeface="Txt" panose="00000400000000000000" pitchFamily="2" charset="0"/>
              </a:rPr>
              <a:t>Простую - штукатурка, выполняемая в местах (строениях), где не требуется тщательной обработки поверхностей. При этом средняя общая толщина штукатурного намета не превышает 12мм.</a:t>
            </a:r>
          </a:p>
          <a:p>
            <a:r>
              <a:rPr lang="ru-RU" sz="1400" b="1" dirty="0">
                <a:effectLst>
                  <a:glow rad="6350">
                    <a:schemeClr val="tx1"/>
                  </a:glow>
                </a:effectLst>
                <a:latin typeface="Txt" panose="00000400000000000000" pitchFamily="2" charset="0"/>
                <a:cs typeface="Txt" panose="00000400000000000000" pitchFamily="2" charset="0"/>
              </a:rPr>
              <a:t>Улучшенную - штукатурка, обычно применяемая в жилых и общественных зданиях, в промышленных зданиях и в подсобных помещениях зданий повышенного класса (в специальных случаях), для оштукатуривания фасадов зданий без специального архитектурного оформления. Средняя толщина намета - 15мм. </a:t>
            </a:r>
            <a:r>
              <a:rPr lang="ru-RU" sz="1400" b="1" dirty="0" err="1">
                <a:effectLst>
                  <a:glow rad="6350">
                    <a:schemeClr val="tx1"/>
                  </a:glow>
                </a:effectLst>
                <a:latin typeface="Txt" panose="00000400000000000000" pitchFamily="2" charset="0"/>
                <a:cs typeface="Txt" panose="00000400000000000000" pitchFamily="2" charset="0"/>
              </a:rPr>
              <a:t>Накрывочный</a:t>
            </a:r>
            <a:r>
              <a:rPr lang="ru-RU" sz="1400" b="1" dirty="0">
                <a:effectLst>
                  <a:glow rad="6350">
                    <a:schemeClr val="tx1"/>
                  </a:glow>
                </a:effectLst>
                <a:latin typeface="Txt" panose="00000400000000000000" pitchFamily="2" charset="0"/>
                <a:cs typeface="Txt" panose="00000400000000000000" pitchFamily="2" charset="0"/>
              </a:rPr>
              <a:t> слой при этом затирают пластиковыми, деревянными или войлочными терками.</a:t>
            </a:r>
          </a:p>
          <a:p>
            <a:r>
              <a:rPr lang="ru-RU" sz="1400" b="1" dirty="0">
                <a:effectLst>
                  <a:glow rad="6350">
                    <a:schemeClr val="tx1"/>
                  </a:glow>
                </a:effectLst>
                <a:latin typeface="Txt" panose="00000400000000000000" pitchFamily="2" charset="0"/>
                <a:cs typeface="Txt" panose="00000400000000000000" pitchFamily="2" charset="0"/>
              </a:rPr>
              <a:t>Высококачественную - штукатурка, выполняемая в зданиях и сооружениях с повышенными требованиями к отделки: театрах, музеях, выставочных залах, гостиницах, жилых домах повышенного класса и т.п. Поверхности стен, потолков и откосов при такой штукатурке, должны представлять собой строго вертикальные или горизонтальные плоскости. Выполняется такая штукатурка с установкой маяков, высота которых над оштукатуриваемой поверхностью определяет необходимую толщину намета штукатурки. </a:t>
            </a:r>
          </a:p>
          <a:p>
            <a:pPr marL="0" indent="0">
              <a:buNone/>
            </a:pPr>
            <a:endParaRPr lang="ru-RU" sz="1800" b="1" dirty="0">
              <a:effectLst>
                <a:glow rad="6350">
                  <a:schemeClr val="tx1"/>
                </a:glow>
              </a:effectLst>
              <a:latin typeface="Txt" panose="00000400000000000000" pitchFamily="2" charset="0"/>
              <a:cs typeface="Txt" panose="00000400000000000000" pitchFamily="2" charset="0"/>
            </a:endParaRPr>
          </a:p>
        </p:txBody>
      </p:sp>
      <p:pic>
        <p:nvPicPr>
          <p:cNvPr id="8" name="Рисунок 7">
            <a:extLst>
              <a:ext uri="{FF2B5EF4-FFF2-40B4-BE49-F238E27FC236}">
                <a16:creationId xmlns:a16="http://schemas.microsoft.com/office/drawing/2014/main" xmlns="" id="{C04C30EC-AE9D-4971-8B7F-9F6A00EC0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10" y="226777"/>
            <a:ext cx="5131925" cy="3545532"/>
          </a:xfrm>
          <a:prstGeom prst="rect">
            <a:avLst/>
          </a:prstGeom>
          <a:effectLst>
            <a:softEdge rad="266700"/>
          </a:effectLst>
        </p:spPr>
      </p:pic>
      <p:pic>
        <p:nvPicPr>
          <p:cNvPr id="10" name="Рисунок 9">
            <a:extLst>
              <a:ext uri="{FF2B5EF4-FFF2-40B4-BE49-F238E27FC236}">
                <a16:creationId xmlns:a16="http://schemas.microsoft.com/office/drawing/2014/main" xmlns="" id="{C311F336-E144-4390-8840-A2A6D217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10" y="4125102"/>
            <a:ext cx="5085385" cy="2380104"/>
          </a:xfrm>
          <a:prstGeom prst="rect">
            <a:avLst/>
          </a:prstGeom>
          <a:effectLst>
            <a:softEdge rad="304800"/>
          </a:effectLst>
        </p:spPr>
      </p:pic>
    </p:spTree>
    <p:extLst>
      <p:ext uri="{BB962C8B-B14F-4D97-AF65-F5344CB8AC3E}">
        <p14:creationId xmlns:p14="http://schemas.microsoft.com/office/powerpoint/2010/main" val="174799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173620" y="226777"/>
            <a:ext cx="7905509" cy="6382367"/>
          </a:xfrm>
          <a:effectLst>
            <a:glow rad="1905000">
              <a:schemeClr val="accent1">
                <a:satMod val="175000"/>
              </a:schemeClr>
            </a:glow>
          </a:effectLst>
        </p:spPr>
        <p:txBody>
          <a:bodyPr>
            <a:noAutofit/>
          </a:bodyPr>
          <a:lstStyle/>
          <a:p>
            <a:pPr marL="0" indent="0">
              <a:buNone/>
            </a:pPr>
            <a:r>
              <a:rPr lang="ru-RU" sz="1800" b="1" dirty="0">
                <a:effectLst>
                  <a:glow rad="6350">
                    <a:schemeClr val="tx1"/>
                  </a:glow>
                </a:effectLst>
                <a:latin typeface="Txt" panose="00000400000000000000" pitchFamily="2" charset="0"/>
                <a:cs typeface="Txt" panose="00000400000000000000" pitchFamily="2" charset="0"/>
              </a:rPr>
              <a:t>Декоративная штукатурка </a:t>
            </a:r>
          </a:p>
          <a:p>
            <a:pPr marL="0" indent="0">
              <a:buNone/>
            </a:pPr>
            <a:r>
              <a:rPr lang="ru-RU" sz="1400" b="1" dirty="0">
                <a:effectLst>
                  <a:glow rad="6350">
                    <a:schemeClr val="tx1"/>
                  </a:glow>
                </a:effectLst>
                <a:latin typeface="Txt" panose="00000400000000000000" pitchFamily="2" charset="0"/>
                <a:cs typeface="Txt" panose="00000400000000000000" pitchFamily="2" charset="0"/>
              </a:rPr>
              <a:t>Существует четыре основных вида декоративной штукатурки:</a:t>
            </a:r>
          </a:p>
          <a:p>
            <a:pPr>
              <a:buFont typeface="Wingdings" panose="05000000000000000000" pitchFamily="2" charset="2"/>
              <a:buChar char="Ø"/>
            </a:pPr>
            <a:r>
              <a:rPr lang="ru-RU" sz="1400" b="1" dirty="0">
                <a:effectLst>
                  <a:glow rad="6350">
                    <a:schemeClr val="tx1"/>
                  </a:glow>
                </a:effectLst>
                <a:latin typeface="Txt" panose="00000400000000000000" pitchFamily="2" charset="0"/>
                <a:cs typeface="Txt" panose="00000400000000000000" pitchFamily="2" charset="0"/>
              </a:rPr>
              <a:t>Структурная штукатурка. В ее состав входят специальные гранулы различного размера – до 3 мм, создающие эффект "шубы". С помощью различных распылителей, можно создавать самые разнообразные рисунки.</a:t>
            </a:r>
          </a:p>
          <a:p>
            <a:pPr>
              <a:buFont typeface="Wingdings" panose="05000000000000000000" pitchFamily="2" charset="2"/>
              <a:buChar char="Ø"/>
            </a:pPr>
            <a:r>
              <a:rPr lang="ru-RU" sz="1400" b="1" dirty="0">
                <a:effectLst>
                  <a:glow rad="6350">
                    <a:schemeClr val="tx1"/>
                  </a:glow>
                </a:effectLst>
                <a:latin typeface="Txt" panose="00000400000000000000" pitchFamily="2" charset="0"/>
                <a:cs typeface="Txt" panose="00000400000000000000" pitchFamily="2" charset="0"/>
              </a:rPr>
              <a:t>Фактурная штукатурка. Обладает высокой пластичностью, что позволяет формировать из них разного рода декоративные элементы.</a:t>
            </a:r>
          </a:p>
          <a:p>
            <a:pPr>
              <a:buFont typeface="Wingdings" panose="05000000000000000000" pitchFamily="2" charset="2"/>
              <a:buChar char="Ø"/>
            </a:pPr>
            <a:r>
              <a:rPr lang="ru-RU" sz="1400" b="1" dirty="0">
                <a:effectLst>
                  <a:glow rad="6350">
                    <a:schemeClr val="tx1"/>
                  </a:glow>
                </a:effectLst>
                <a:latin typeface="Txt" panose="00000400000000000000" pitchFamily="2" charset="0"/>
                <a:cs typeface="Txt" panose="00000400000000000000" pitchFamily="2" charset="0"/>
              </a:rPr>
              <a:t>Минеральная штукатурка. Штукатурка с добавлением различных минералов, таких как кварц, гранит, мрамора и т.д. С помощью данного вида штукатурки изготавливаются эффектные натуральные текстуры.</a:t>
            </a:r>
          </a:p>
          <a:p>
            <a:pPr>
              <a:buFont typeface="Wingdings" panose="05000000000000000000" pitchFamily="2" charset="2"/>
              <a:buChar char="Ø"/>
            </a:pPr>
            <a:r>
              <a:rPr lang="ru-RU" sz="1400" b="1" dirty="0">
                <a:effectLst>
                  <a:glow rad="6350">
                    <a:schemeClr val="tx1"/>
                  </a:glow>
                </a:effectLst>
                <a:latin typeface="Txt" panose="00000400000000000000" pitchFamily="2" charset="0"/>
                <a:cs typeface="Txt" panose="00000400000000000000" pitchFamily="2" charset="0"/>
              </a:rPr>
              <a:t>Венецианская штукатурка. Данная штукатурка позволяет создавать имитацию отделки помещения ценными материалами – мрамором, малахитом и т.д.</a:t>
            </a:r>
          </a:p>
          <a:p>
            <a:pPr>
              <a:buFont typeface="Wingdings" panose="05000000000000000000" pitchFamily="2" charset="2"/>
              <a:buChar char="Ø"/>
            </a:pPr>
            <a:r>
              <a:rPr lang="ru-RU" sz="1400" b="1" dirty="0">
                <a:effectLst>
                  <a:glow rad="6350">
                    <a:schemeClr val="tx1"/>
                  </a:glow>
                </a:effectLst>
                <a:latin typeface="Txt" panose="00000400000000000000" pitchFamily="2" charset="0"/>
                <a:cs typeface="Txt" panose="00000400000000000000" pitchFamily="2" charset="0"/>
              </a:rPr>
              <a:t>Декоративная штукатурка на основе связующего элемента</a:t>
            </a:r>
          </a:p>
          <a:p>
            <a:pPr marL="0" indent="0">
              <a:buNone/>
            </a:pPr>
            <a:r>
              <a:rPr lang="ru-RU" sz="1400" b="1" dirty="0">
                <a:effectLst>
                  <a:glow rad="6350">
                    <a:schemeClr val="tx1"/>
                  </a:glow>
                </a:effectLst>
                <a:latin typeface="Txt" panose="00000400000000000000" pitchFamily="2" charset="0"/>
                <a:cs typeface="Txt" panose="00000400000000000000" pitchFamily="2" charset="0"/>
              </a:rPr>
              <a:t>Существует два вида данной штукатурки:</a:t>
            </a:r>
          </a:p>
          <a:p>
            <a:r>
              <a:rPr lang="ru-RU" sz="1400" b="1" dirty="0">
                <a:effectLst>
                  <a:glow rad="6350">
                    <a:schemeClr val="tx1"/>
                  </a:glow>
                </a:effectLst>
                <a:latin typeface="Txt" panose="00000400000000000000" pitchFamily="2" charset="0"/>
                <a:cs typeface="Txt" panose="00000400000000000000" pitchFamily="2" charset="0"/>
              </a:rPr>
              <a:t>Штукатурки на водной основе - экологически чистый вид декоративной штукатурки, обеспечивающий стойкость к температуре до 90°С, обладают хорошей </a:t>
            </a:r>
            <a:r>
              <a:rPr lang="ru-RU" sz="1400" b="1" dirty="0" err="1">
                <a:effectLst>
                  <a:glow rad="6350">
                    <a:schemeClr val="tx1"/>
                  </a:glow>
                </a:effectLst>
                <a:latin typeface="Txt" panose="00000400000000000000" pitchFamily="2" charset="0"/>
                <a:cs typeface="Txt" panose="00000400000000000000" pitchFamily="2" charset="0"/>
              </a:rPr>
              <a:t>паропроницаемостью</a:t>
            </a:r>
            <a:r>
              <a:rPr lang="ru-RU" sz="1400" b="1" dirty="0">
                <a:effectLst>
                  <a:glow rad="6350">
                    <a:schemeClr val="tx1"/>
                  </a:glow>
                </a:effectLst>
                <a:latin typeface="Txt" panose="00000400000000000000" pitchFamily="2" charset="0"/>
                <a:cs typeface="Txt" panose="00000400000000000000" pitchFamily="2" charset="0"/>
              </a:rPr>
              <a:t> и отличной влагостойкостью.</a:t>
            </a:r>
          </a:p>
          <a:p>
            <a:r>
              <a:rPr lang="ru-RU" sz="1400" b="1" dirty="0">
                <a:effectLst>
                  <a:glow rad="6350">
                    <a:schemeClr val="tx1"/>
                  </a:glow>
                </a:effectLst>
                <a:latin typeface="Txt" panose="00000400000000000000" pitchFamily="2" charset="0"/>
                <a:cs typeface="Txt" panose="00000400000000000000" pitchFamily="2" charset="0"/>
              </a:rPr>
              <a:t>Штукатурки на неводной основе - обладают высокой износостойкостью покрытий, устойчивостью к агрессивным средам, прочностью и хорошей адгезией к основанию. В состав таких штукатурок обычно входит эпоксидная смола и полиуретан.</a:t>
            </a:r>
            <a:endParaRPr lang="ru-RU" sz="1800" b="1" dirty="0">
              <a:effectLst>
                <a:glow rad="6350">
                  <a:schemeClr val="tx1"/>
                </a:glow>
              </a:effectLst>
              <a:latin typeface="Txt" panose="00000400000000000000" pitchFamily="2" charset="0"/>
              <a:cs typeface="Txt" panose="00000400000000000000" pitchFamily="2" charset="0"/>
            </a:endParaRPr>
          </a:p>
        </p:txBody>
      </p:sp>
      <p:pic>
        <p:nvPicPr>
          <p:cNvPr id="4" name="Рисунок 3">
            <a:extLst>
              <a:ext uri="{FF2B5EF4-FFF2-40B4-BE49-F238E27FC236}">
                <a16:creationId xmlns:a16="http://schemas.microsoft.com/office/drawing/2014/main" xmlns="" id="{973BC637-CB14-404B-8ACA-19D47700D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995" y="446385"/>
            <a:ext cx="3290532" cy="2858186"/>
          </a:xfrm>
          <a:prstGeom prst="rect">
            <a:avLst/>
          </a:prstGeom>
          <a:effectLst>
            <a:softEdge rad="190500"/>
          </a:effectLst>
        </p:spPr>
      </p:pic>
      <p:pic>
        <p:nvPicPr>
          <p:cNvPr id="6" name="Рисунок 5">
            <a:extLst>
              <a:ext uri="{FF2B5EF4-FFF2-40B4-BE49-F238E27FC236}">
                <a16:creationId xmlns:a16="http://schemas.microsoft.com/office/drawing/2014/main" xmlns="" id="{48A1FF6A-3EE3-461F-A7BE-866A88B7B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5608" y="3745547"/>
            <a:ext cx="3264919" cy="2858187"/>
          </a:xfrm>
          <a:prstGeom prst="rect">
            <a:avLst/>
          </a:prstGeom>
          <a:effectLst>
            <a:softEdge rad="177800"/>
          </a:effectLst>
        </p:spPr>
      </p:pic>
    </p:spTree>
    <p:extLst>
      <p:ext uri="{BB962C8B-B14F-4D97-AF65-F5344CB8AC3E}">
        <p14:creationId xmlns:p14="http://schemas.microsoft.com/office/powerpoint/2010/main" val="320783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173620" y="226778"/>
            <a:ext cx="11759879" cy="3014134"/>
          </a:xfrm>
          <a:effectLst>
            <a:glow rad="1905000">
              <a:schemeClr val="accent1">
                <a:satMod val="175000"/>
              </a:schemeClr>
            </a:glow>
          </a:effectLst>
        </p:spPr>
        <p:txBody>
          <a:bodyPr>
            <a:noAutofit/>
          </a:bodyPr>
          <a:lstStyle/>
          <a:p>
            <a:pPr marL="0" indent="0">
              <a:buNone/>
            </a:pPr>
            <a:r>
              <a:rPr lang="ru-RU" sz="1800" b="1" dirty="0">
                <a:effectLst>
                  <a:glow rad="6350">
                    <a:schemeClr val="tx1"/>
                  </a:glow>
                </a:effectLst>
                <a:latin typeface="Txt" panose="00000400000000000000" pitchFamily="2" charset="0"/>
                <a:cs typeface="Txt" panose="00000400000000000000" pitchFamily="2" charset="0"/>
              </a:rPr>
              <a:t>Теплозащитная штукатурка </a:t>
            </a:r>
          </a:p>
          <a:p>
            <a:pPr marL="0" indent="0">
              <a:buNone/>
            </a:pPr>
            <a:r>
              <a:rPr lang="ru-RU" sz="1400" b="1" dirty="0">
                <a:effectLst>
                  <a:glow rad="6350">
                    <a:schemeClr val="tx1"/>
                  </a:glow>
                </a:effectLst>
                <a:latin typeface="Txt" panose="00000400000000000000" pitchFamily="2" charset="0"/>
                <a:cs typeface="Txt" panose="00000400000000000000" pitchFamily="2" charset="0"/>
              </a:rPr>
              <a:t>Предназначена для теплоизоляции помещений или коммуникаций. Для достижения лучших изолирующих свойств выполняется с добавлением различных наполнителей, к примеру пеностекла, гранулированного пенополистирола , вспученного перлита (минерала вулканического происхождения) или вермикулита (гидрослюды). Такие штукатурки иначе называют теплыми. Благодаря наполнителю, имеющему малый вес и значительный объем, такая штукатурка довольно легкая и позволяет создавать внутри помещения оптимальный комфортный микроклимат. Ее применение зачастую позволяет отказаться от применения дополнительного утепления фасада листами пенополистирола или минеральной ваты.</a:t>
            </a:r>
          </a:p>
        </p:txBody>
      </p:sp>
      <p:pic>
        <p:nvPicPr>
          <p:cNvPr id="5" name="Рисунок 4">
            <a:extLst>
              <a:ext uri="{FF2B5EF4-FFF2-40B4-BE49-F238E27FC236}">
                <a16:creationId xmlns:a16="http://schemas.microsoft.com/office/drawing/2014/main" xmlns="" id="{189D750E-E5D2-465A-ABCF-10032D97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29" y="2639027"/>
            <a:ext cx="5846663" cy="3897775"/>
          </a:xfrm>
          <a:prstGeom prst="rect">
            <a:avLst/>
          </a:prstGeom>
          <a:effectLst>
            <a:softEdge rad="114300"/>
          </a:effectLst>
        </p:spPr>
      </p:pic>
      <p:pic>
        <p:nvPicPr>
          <p:cNvPr id="8" name="Рисунок 7">
            <a:extLst>
              <a:ext uri="{FF2B5EF4-FFF2-40B4-BE49-F238E27FC236}">
                <a16:creationId xmlns:a16="http://schemas.microsoft.com/office/drawing/2014/main" xmlns="" id="{1A95F13C-286D-4C49-9C79-190F3B18BA89}"/>
              </a:ext>
            </a:extLst>
          </p:cNvPr>
          <p:cNvPicPr>
            <a:picLocks noChangeAspect="1"/>
          </p:cNvPicPr>
          <p:nvPr/>
        </p:nvPicPr>
        <p:blipFill rotWithShape="1">
          <a:blip r:embed="rId4">
            <a:extLst>
              <a:ext uri="{28A0092B-C50C-407E-A947-70E740481C1C}">
                <a14:useLocalDpi xmlns:a14="http://schemas.microsoft.com/office/drawing/2010/main" val="0"/>
              </a:ext>
            </a:extLst>
          </a:blip>
          <a:srcRect l="1" r="192" b="23207"/>
          <a:stretch/>
        </p:blipFill>
        <p:spPr>
          <a:xfrm>
            <a:off x="7095280" y="2360706"/>
            <a:ext cx="4480537" cy="4096826"/>
          </a:xfrm>
          <a:prstGeom prst="rect">
            <a:avLst/>
          </a:prstGeom>
          <a:effectLst>
            <a:softEdge rad="215900"/>
          </a:effectLst>
        </p:spPr>
      </p:pic>
    </p:spTree>
    <p:extLst>
      <p:ext uri="{BB962C8B-B14F-4D97-AF65-F5344CB8AC3E}">
        <p14:creationId xmlns:p14="http://schemas.microsoft.com/office/powerpoint/2010/main" val="275336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5C7CE36-1165-4210-8C9E-F1D5A250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0"/>
          </a:effectLst>
          <a:scene3d>
            <a:camera prst="orthographicFront"/>
            <a:lightRig rig="twoPt" dir="t">
              <a:rot lat="0" lon="0" rev="7200000"/>
            </a:lightRig>
          </a:scene3d>
          <a:sp3d>
            <a:bevelT w="25400" h="19050"/>
            <a:contourClr>
              <a:srgbClr val="FFFFFF"/>
            </a:contourClr>
          </a:sp3d>
        </p:spPr>
      </p:pic>
      <p:sp>
        <p:nvSpPr>
          <p:cNvPr id="3" name="Объект 2">
            <a:extLst>
              <a:ext uri="{FF2B5EF4-FFF2-40B4-BE49-F238E27FC236}">
                <a16:creationId xmlns:a16="http://schemas.microsoft.com/office/drawing/2014/main" xmlns="" id="{448C98C3-17BD-4A4A-B6DB-D04401256682}"/>
              </a:ext>
            </a:extLst>
          </p:cNvPr>
          <p:cNvSpPr>
            <a:spLocks noGrp="1"/>
          </p:cNvSpPr>
          <p:nvPr>
            <p:ph idx="1"/>
          </p:nvPr>
        </p:nvSpPr>
        <p:spPr>
          <a:xfrm>
            <a:off x="6933236" y="434051"/>
            <a:ext cx="5129514" cy="6858000"/>
          </a:xfrm>
          <a:effectLst>
            <a:glow rad="1905000">
              <a:schemeClr val="accent1">
                <a:satMod val="175000"/>
              </a:schemeClr>
            </a:glow>
          </a:effectLst>
        </p:spPr>
        <p:txBody>
          <a:bodyPr>
            <a:noAutofit/>
          </a:bodyPr>
          <a:lstStyle/>
          <a:p>
            <a:pPr marL="0" indent="0">
              <a:buNone/>
            </a:pPr>
            <a:r>
              <a:rPr lang="ru-RU" sz="2000" b="1" dirty="0">
                <a:effectLst>
                  <a:glow rad="6350">
                    <a:schemeClr val="tx1"/>
                  </a:glow>
                </a:effectLst>
                <a:latin typeface="Txt" panose="00000400000000000000" pitchFamily="2" charset="0"/>
                <a:cs typeface="Txt" panose="00000400000000000000" pitchFamily="2" charset="0"/>
              </a:rPr>
              <a:t>Акустическая штукатурка </a:t>
            </a:r>
          </a:p>
          <a:p>
            <a:pPr marL="0" indent="0">
              <a:buNone/>
            </a:pPr>
            <a:r>
              <a:rPr lang="ru-RU" sz="1600" b="1" dirty="0">
                <a:effectLst>
                  <a:glow rad="6350">
                    <a:schemeClr val="tx1"/>
                  </a:glow>
                </a:effectLst>
                <a:latin typeface="Txt" panose="00000400000000000000" pitchFamily="2" charset="0"/>
                <a:cs typeface="Txt" panose="00000400000000000000" pitchFamily="2" charset="0"/>
              </a:rPr>
              <a:t>Акустическая штукатурка относится к разряду специальных, ее главная задача – снизить уровень посторонних шумов  в помещении. Чаще всего такие виды штукатурок  востребованы при строительстве производственных цехов, кинотеатров, концертных залов и спортивных сооружений. Они незаменимы в случае обилия архитектурных криволинейных форм и  позволяют заменить подвесные акустические системы, если их установка невозможна из-за конструкции здания. В качестве </a:t>
            </a:r>
            <a:r>
              <a:rPr lang="ru-RU" sz="1600" b="1" dirty="0" err="1">
                <a:effectLst>
                  <a:glow rad="6350">
                    <a:schemeClr val="tx1"/>
                  </a:glow>
                </a:effectLst>
                <a:latin typeface="Txt" panose="00000400000000000000" pitchFamily="2" charset="0"/>
                <a:cs typeface="Txt" panose="00000400000000000000" pitchFamily="2" charset="0"/>
              </a:rPr>
              <a:t>звукопоглащающих</a:t>
            </a:r>
            <a:r>
              <a:rPr lang="ru-RU" sz="1600" b="1" dirty="0">
                <a:effectLst>
                  <a:glow rad="6350">
                    <a:schemeClr val="tx1"/>
                  </a:glow>
                </a:effectLst>
                <a:latin typeface="Txt" panose="00000400000000000000" pitchFamily="2" charset="0"/>
                <a:cs typeface="Txt" panose="00000400000000000000" pitchFamily="2" charset="0"/>
              </a:rPr>
              <a:t> добавок могут использоваться пемза, керамзит, шлак  или те же самые вермикулит с перлитом. Плотность штукатурки, обеспечивающей акустический эффект составляет 500-1300 кг/м, а покраска или побелка снижают уровень защиты от посторонних шумов, поэтому нежелательны.</a:t>
            </a:r>
          </a:p>
        </p:txBody>
      </p:sp>
      <p:pic>
        <p:nvPicPr>
          <p:cNvPr id="4" name="Рисунок 3">
            <a:extLst>
              <a:ext uri="{FF2B5EF4-FFF2-40B4-BE49-F238E27FC236}">
                <a16:creationId xmlns:a16="http://schemas.microsoft.com/office/drawing/2014/main" xmlns="" id="{2ECB5BB6-C057-4B6F-8809-A966AAE01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50" y="572947"/>
            <a:ext cx="6653445" cy="5654233"/>
          </a:xfrm>
          <a:prstGeom prst="rect">
            <a:avLst/>
          </a:prstGeom>
          <a:effectLst>
            <a:softEdge rad="292100"/>
          </a:effectLst>
        </p:spPr>
      </p:pic>
    </p:spTree>
    <p:extLst>
      <p:ext uri="{BB962C8B-B14F-4D97-AF65-F5344CB8AC3E}">
        <p14:creationId xmlns:p14="http://schemas.microsoft.com/office/powerpoint/2010/main" val="33207989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1568</Words>
  <Application>Microsoft Office PowerPoint</Application>
  <PresentationFormat>Произвольный</PresentationFormat>
  <Paragraphs>59</Paragraphs>
  <Slides>12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Штукатурные работы.  Виды штукатурки. Подготовка поверхностей. Обычная, декоративная и специальная штукатурки.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Штукатурные работы. Виды штукатурки. Подготовка поверхностей. Обычная, декоративная и специальная штукатурки.</dc:title>
  <dc:creator> </dc:creator>
  <cp:lastModifiedBy>SV</cp:lastModifiedBy>
  <cp:revision>18</cp:revision>
  <dcterms:created xsi:type="dcterms:W3CDTF">2019-12-24T14:00:41Z</dcterms:created>
  <dcterms:modified xsi:type="dcterms:W3CDTF">2020-03-30T08:23:57Z</dcterms:modified>
</cp:coreProperties>
</file>