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71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97" r:id="rId12"/>
    <p:sldId id="281" r:id="rId13"/>
    <p:sldId id="282" r:id="rId14"/>
    <p:sldId id="283" r:id="rId15"/>
    <p:sldId id="284" r:id="rId16"/>
    <p:sldId id="285" r:id="rId17"/>
    <p:sldId id="289" r:id="rId18"/>
    <p:sldId id="286" r:id="rId19"/>
    <p:sldId id="288" r:id="rId20"/>
    <p:sldId id="287" r:id="rId21"/>
    <p:sldId id="290" r:id="rId22"/>
    <p:sldId id="291" r:id="rId23"/>
    <p:sldId id="292" r:id="rId24"/>
    <p:sldId id="293" r:id="rId25"/>
    <p:sldId id="294" r:id="rId26"/>
    <p:sldId id="298" r:id="rId27"/>
    <p:sldId id="301" r:id="rId28"/>
    <p:sldId id="299" r:id="rId29"/>
    <p:sldId id="300" r:id="rId30"/>
    <p:sldId id="302" r:id="rId31"/>
    <p:sldId id="295" r:id="rId32"/>
    <p:sldId id="296" r:id="rId33"/>
  </p:sldIdLst>
  <p:sldSz cx="9144000" cy="6858000" type="screen4x3"/>
  <p:notesSz cx="9947275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28" autoAdjust="0"/>
    <p:restoredTop sz="86554" autoAdjust="0"/>
  </p:normalViewPr>
  <p:slideViewPr>
    <p:cSldViewPr>
      <p:cViewPr varScale="1">
        <p:scale>
          <a:sx n="80" d="100"/>
          <a:sy n="80" d="100"/>
        </p:scale>
        <p:origin x="149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B0EC-E7D7-4280-BFD4-09AD2D06CD00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9B561-2A86-44DC-9B84-17151E2233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4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FD55A6-985E-4A18-BC03-E9ACE8483F45}" type="datetimeFigureOut">
              <a:rPr lang="ru-RU" smtClean="0"/>
              <a:pPr/>
              <a:t>09.09.2019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6FFCA2-26F7-4032-9770-E85360908F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2071670" y="1412776"/>
            <a:ext cx="6715156" cy="1872208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1 Предмет, метод и задачи науки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Макроэкономика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исследует экономические отношения, складывающиеся на уровне всего народного хозяйства страны в целом. Экономическими категориями макроэкономики являются: совокупный спрос, совокупное предложение, инфляция, безработица, государственный бюджет, деньги, банковская система, налогообложение.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Мезоэкономика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изучает экономические отношения, складывающиеся на уровне отдельных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регионов, секторов экономики.</a:t>
            </a:r>
          </a:p>
          <a:p>
            <a:pPr algn="just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Мезоэкономика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означает что-то среднее между макро- и микроэкономикой. </a:t>
            </a:r>
          </a:p>
        </p:txBody>
      </p:sp>
    </p:spTree>
    <p:extLst>
      <p:ext uri="{BB962C8B-B14F-4D97-AF65-F5344CB8AC3E}">
        <p14:creationId xmlns:p14="http://schemas.microsoft.com/office/powerpoint/2010/main" val="2382420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Международная экономика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рассматривает вопросы глобального экономического равновесия между рынками отдельных стран, основанных на обмене современной техникой и технологиями, материальными ресурсами, рабочей силой и базирующихся на международном разделении труда и международной экономической интеграции.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Экономические категории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это основные, базовые, основополагающие, ключевые понятия экономики. Экономические категории используются для познания экономических законов. С их помощью формулируются обобщения и анализируются более частные понятия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908720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Экономические законы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- выражают всеобщие, глобальные закономерности, причинно-следственные взаимосвязи и взаимодействия, имеющие основополагающий характер для проявления общественно-экономических отношений. Экономические законы носят постоянный характер и действуют в не зависимости от воли и сознания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Экономические принципы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частные обобщения, некоторые стороны проявления экономических законов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Экономические факторы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это особенности проявления экономических категорий и экономических законов.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33265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1.3   Методы экономических исследований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621244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процессе познания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используется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три группы методов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Общемировоззренческие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(диалектический метод, системный метод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Общенаучные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(метод научной абстракции; индукции и дедукции; единства исторического и логического; единство количественного и качественного анализа; метод системного подхода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методы исследования (графический, математические, моделирования сравнительного анализа, эксперимент и др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4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02801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Диалектический подход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заключается в том, что все экономические явления рассматриваются последовательно в их зарождении, возникновении, развитии и отмирании.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780928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Системный анализ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— это метод научного исследования, при котором комплексное изучение проблемы, структуры хозяйства и внутренних взаимосвязей дополняется изучением их взаимодействия и окончательные выводы делаются на основе соизмерения прямых и обратных связей. </a:t>
            </a:r>
          </a:p>
        </p:txBody>
      </p:sp>
    </p:spTree>
    <p:extLst>
      <p:ext uri="{BB962C8B-B14F-4D97-AF65-F5344CB8AC3E}">
        <p14:creationId xmlns:p14="http://schemas.microsoft.com/office/powerpoint/2010/main" val="7737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92696"/>
            <a:ext cx="8784976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Метод научной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абстракции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исследовании экономических отношений необходимо вычленить суть проблемы, отбросить косвенное, лишнее, несущественное (абстрагироваться) и изучать только суть самого явления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Анализ и синтез, систематизация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наблюдений</a:t>
            </a:r>
          </a:p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Предусматривает обработку, классификацию, группировку, систематизацию и анализ экономической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838947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90872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Исторический и логический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подход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того чтобы познать текущие экономические процессы необходимо предварительно изучить историю данной проблемы. Логический подход характеризуется тем, что экономические процессы должны быть взаимосвязаны и правильно логически построены.</a:t>
            </a:r>
          </a:p>
        </p:txBody>
      </p:sp>
    </p:spTree>
    <p:extLst>
      <p:ext uri="{BB962C8B-B14F-4D97-AF65-F5344CB8AC3E}">
        <p14:creationId xmlns:p14="http://schemas.microsoft.com/office/powerpoint/2010/main" val="73947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41277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cap="all" dirty="0" smtClean="0">
                <a:latin typeface="Times New Roman" pitchFamily="18" charset="0"/>
                <a:cs typeface="Times New Roman" pitchFamily="18" charset="0"/>
              </a:rPr>
              <a:t>1.1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Производство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экономика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1.2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Предмет и задачи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науки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1.3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Методы экономических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исследований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1.4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Основные научные школы и современные направления развития экономики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1025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Тема 1 Предмет, метод и задачи науки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96752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Индукция и дедукция.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Суть первого метода состоит в том, что на основе отдельных фактов и наблюдений строятся гипотезы и выводы. Второй метод предполагает переход от обобщений к отдельным фактам.</a:t>
            </a:r>
          </a:p>
          <a:p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Балансовый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- метод выведения остатков и разниц.</a:t>
            </a:r>
          </a:p>
        </p:txBody>
      </p:sp>
    </p:spTree>
    <p:extLst>
      <p:ext uri="{BB962C8B-B14F-4D97-AF65-F5344CB8AC3E}">
        <p14:creationId xmlns:p14="http://schemas.microsoft.com/office/powerpoint/2010/main" val="11980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Матричный метод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предполагает дифференциацию источников поступления (производства) и потребления различных ресурсов.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996952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Нормативный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метод обоснования показателей с помощью установленных норм и нормативов, в пределах которых должны совершаться проектные, экономические, социальные, технологические процессы и 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153701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Экономико-математические методы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позволяют с помощью математических приемов обрабатывать экономическую информацию. К их числу относят: метод наименьших квадратов, симплекс метод, корреляционно-регрессионный анализ и др.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7838" y="3622372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программно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 - целевого метода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заключается в расчете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необходимых ресурсов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эффективности их использования под конкретную программу. Результаты и объемы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требуемых ресурсов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далее используются в балансовых или иных методах.</a:t>
            </a:r>
          </a:p>
        </p:txBody>
      </p:sp>
    </p:spTree>
    <p:extLst>
      <p:ext uri="{BB962C8B-B14F-4D97-AF65-F5344CB8AC3E}">
        <p14:creationId xmlns:p14="http://schemas.microsoft.com/office/powerpoint/2010/main" val="22546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20688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Статистические методы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позволяют осуществлять сбор, учет, обработку и хранение экономической информации. Они включают метод группировок, индексный метод, ряды динамики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07707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Метод систематизации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довольно часто используется для выделения классификации. </a:t>
            </a:r>
          </a:p>
        </p:txBody>
      </p:sp>
    </p:spTree>
    <p:extLst>
      <p:ext uri="{BB962C8B-B14F-4D97-AF65-F5344CB8AC3E}">
        <p14:creationId xmlns:p14="http://schemas.microsoft.com/office/powerpoint/2010/main" val="21381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149080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Все научные методы тесно взаимосвязаны и дополняют друг друга.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988" y="692696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Метод экономико-географического исследования.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метод тесно связан с территориальными особенностями и географическим положением объектов исследования.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80226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1.4   Основные научные школы и современные направления развития экономики и управления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492896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Меркантилизм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возник в эпоху позднего средневековья, в период разложения феодализма и зарождения капитализма, бурного роста торговли и торгового капитала, развития товарно-денежных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27646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7524" y="11663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МЕРКАНТИЛИЗМ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первая научная экономическая школа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положения теории меркантилизма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Деньги – это воплощение общественного богатства, подлинное богатство может иметь только денежную форму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Деньги (и, соответственно, богатство) – это золото и серебро.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Непосредственным источником богатства служит обращение, сфера торговли, где товары превращаются в деньги. Производство товаров служит лишь предпосылкой для создания богатства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Источник богатства нации лежит исключительно во внешней торговле, поскольку внутренняя торговля лишь перемещает деньги и товары из рук в руки, не принося прибыли стране.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Страна должна как можно больше продавать за рубеж собственных товаров и как можно меньше покупать за границей.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3863" y="6176690"/>
            <a:ext cx="80648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Термин меркантилизм (от итальянского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mercante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купец, торговец) в научный обиход ввел А. Смит.</a:t>
            </a:r>
          </a:p>
        </p:txBody>
      </p:sp>
    </p:spTree>
    <p:extLst>
      <p:ext uri="{BB962C8B-B14F-4D97-AF65-F5344CB8AC3E}">
        <p14:creationId xmlns:p14="http://schemas.microsoft.com/office/powerpoint/2010/main" val="10237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Классическая экономическая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одно из крупнейших направлений экономической мысли. В его рамках был разработан ряд экономических теорий и выведен ряд экономических законов.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Представителями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классической политической экономии во Франции в XVIII в. были Франсуа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Кенэ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(1694 -1774)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Анн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Жак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Тюрго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(1727 -1781).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перенесли вопрос о происхождении общественного богатства из сферы обращения в сферу производства. При этом ограничивали последнюю только сельским хозяйством, считая, что богатство создается лишь в этой отрасли. Поэтому это направление в развитии экономической мысли получило название школы физиократов (термин образован от греческих слов "природа" и "власть").</a:t>
            </a:r>
          </a:p>
        </p:txBody>
      </p:sp>
    </p:spTree>
    <p:extLst>
      <p:ext uri="{BB962C8B-B14F-4D97-AF65-F5344CB8AC3E}">
        <p14:creationId xmlns:p14="http://schemas.microsoft.com/office/powerpoint/2010/main" val="116831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ÐÐ ÐÐÐÐ¢ÐÐÐÐÐ - Ð¿ÐµÑÐ²Ð°Ñ Ð½Ð°ÑÑÐ½Ð°Ñ ÑÐºÐ¾Ð½Ð¾Ð¼Ð¸ÑÐµÑÐºÐ°Ñ ÑÐºÐ¾Ð»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568952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29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188640"/>
            <a:ext cx="8424936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Английская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классическая политическая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положила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начало трудовой теории стоимости.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Представители: Адам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Смит и Давид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Рикардо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Ключевые идеи Адама Смита: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Благосостояние наций зависит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столько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количества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накопленного ими золота,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сколько от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их способностей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производить конечные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товары и услуги;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Основа богатства наций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развитие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производства за счет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разделения труда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кооперации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Задолго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 Маркса были высказаны идеи, что стоимость товаров формируется пропорционально рабочему времени на их производство. Был ранее известен и прибавочный продукт, но не была ясна его экономическая природа. Маркс развил эти идеи, выделил рабочую силу и прибавочную стоимость в отдельные категории, показал непротиворечивый экономический механизм оборота капитала и роль наёмных рабочих в его увеличении. 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0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8346" y="260648"/>
            <a:ext cx="6637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cap="all" dirty="0">
                <a:latin typeface="Times New Roman" pitchFamily="18" charset="0"/>
                <a:cs typeface="Times New Roman" pitchFamily="18" charset="0"/>
              </a:rPr>
              <a:t>1.1 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Производство и экономика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0872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Экономика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— это наука об эффективности использования редких ресурсов.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33900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Экономика представляет собой совокупность структур, обеспечивающих жизнедеятельность людей. Структура экономики включает сферу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материального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духовного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производства, а также сферу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услуг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инфраструктуру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непроизводственную сферу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0"/>
            <a:ext cx="896448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Марксистская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политэкономия </a:t>
            </a:r>
          </a:p>
          <a:p>
            <a:pPr algn="ctr"/>
            <a:r>
              <a:rPr lang="ru-RU" sz="1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Заслуга немецкого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философа и экономиста Карла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Маркса (1818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1883) заключается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в не только в разработке им </a:t>
            </a:r>
            <a:r>
              <a:rPr lang="ru-RU" sz="2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теории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прибавочной стоимости и закона </a:t>
            </a:r>
            <a:r>
              <a:rPr lang="ru-RU" sz="2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концентрации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но и в том, что его работы стали точкой отсчета для современной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политической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экономии (XX века). </a:t>
            </a:r>
            <a:endParaRPr lang="ru-RU" sz="22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того, его экономическая теория послужила в XX веке одной из составляющих общественной идеологии социалистических стран с плановым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хозяйством. </a:t>
            </a:r>
          </a:p>
          <a:p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1867 вышел главный труд Маркса — «Капитал» (т. 1) в котором дан анализ развития капитализма и его исторических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пределов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5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над следующими томами Маркс не завершил, их подготовил к изданию Энгельс. 2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том в 1885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г. , 3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том в 1894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г. , 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4 том в 1905 -1910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гг. </a:t>
            </a:r>
            <a:endParaRPr lang="ru-RU" sz="225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50" dirty="0" err="1" smtClean="0">
                <a:latin typeface="Times New Roman" pitchFamily="18" charset="0"/>
                <a:cs typeface="Times New Roman" pitchFamily="18" charset="0"/>
              </a:rPr>
              <a:t>К.Маркс</a:t>
            </a: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определял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величину стоимости </a:t>
            </a:r>
            <a:r>
              <a:rPr lang="ru-RU" sz="225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общественно </a:t>
            </a:r>
            <a:r>
              <a:rPr lang="ru-RU" sz="225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необходимого труда. </a:t>
            </a:r>
            <a:endParaRPr lang="ru-RU" sz="22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250" dirty="0">
                <a:latin typeface="Times New Roman" pitchFamily="18" charset="0"/>
                <a:cs typeface="Times New Roman" pitchFamily="18" charset="0"/>
              </a:rPr>
              <a:t>ввел понятия абстрактного и конкретного труда: первый создает стоимость, второй - потребительную стоимость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20688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мнению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физиократов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основным источником производства материальных благ является сельское хозяйство.</a:t>
            </a:r>
          </a:p>
        </p:txBody>
      </p:sp>
    </p:spTree>
    <p:extLst>
      <p:ext uri="{BB962C8B-B14F-4D97-AF65-F5344CB8AC3E}">
        <p14:creationId xmlns:p14="http://schemas.microsoft.com/office/powerpoint/2010/main" val="245907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92097"/>
            <a:ext cx="37966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Институционализм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44025"/>
            <a:ext cx="58850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Неоклассическое направление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4521" y="2700209"/>
            <a:ext cx="6417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Кейнсианство и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неокейнсианство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708321"/>
            <a:ext cx="25076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Монетаризм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6295" y="198711"/>
            <a:ext cx="5725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Западная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политэкономия</a:t>
            </a:r>
          </a:p>
        </p:txBody>
      </p:sp>
    </p:spTree>
    <p:extLst>
      <p:ext uri="{BB962C8B-B14F-4D97-AF65-F5344CB8AC3E}">
        <p14:creationId xmlns:p14="http://schemas.microsoft.com/office/powerpoint/2010/main" val="23497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88628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материального производства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представлена реальной экономикой: промышленностью, сельским и лесным хозяйством, строительством.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85698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Сфера, обеспечивающая </a:t>
            </a:r>
            <a:r>
              <a:rPr lang="ru-RU" sz="3600" i="1" u="sng" dirty="0">
                <a:latin typeface="Times New Roman" pitchFamily="18" charset="0"/>
                <a:cs typeface="Times New Roman" pitchFamily="18" charset="0"/>
              </a:rPr>
              <a:t>социальные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i="1" u="sng" dirty="0">
                <a:latin typeface="Times New Roman" pitchFamily="18" charset="0"/>
                <a:cs typeface="Times New Roman" pitchFamily="18" charset="0"/>
              </a:rPr>
              <a:t>духовные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потребности человека, включает культуру, образование, здравоохранение, науку, социальное обеспечение.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60752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Отрасли, обслуживающие материальное и духовное производство, образуют </a:t>
            </a:r>
            <a:r>
              <a:rPr lang="ru-RU" sz="3600" i="1" u="sng" dirty="0">
                <a:latin typeface="Times New Roman" pitchFamily="18" charset="0"/>
                <a:cs typeface="Times New Roman" pitchFamily="18" charset="0"/>
              </a:rPr>
              <a:t>инфраструктуру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включающую водоснабжение, энергоснабжение, транспорт, связь, торговлю, общественное питание.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Экономика и управление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тесно связана с другими экономическими науками:</a:t>
            </a:r>
          </a:p>
          <a:p>
            <a:pPr lvl="0"/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- отраслевыми 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экономическими науками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(экономика промышленности, сельского хозяйства, строительства и т.д.);</a:t>
            </a:r>
          </a:p>
          <a:p>
            <a:pPr lvl="0"/>
            <a:r>
              <a:rPr lang="ru-RU" sz="3200" i="1" u="sng" dirty="0" smtClean="0">
                <a:latin typeface="Times New Roman" pitchFamily="18" charset="0"/>
                <a:cs typeface="Times New Roman" pitchFamily="18" charset="0"/>
              </a:rPr>
              <a:t>- функциональными </a:t>
            </a:r>
            <a:r>
              <a:rPr lang="ru-RU" sz="3200" i="1" u="sng" dirty="0">
                <a:latin typeface="Times New Roman" pitchFamily="18" charset="0"/>
                <a:cs typeface="Times New Roman" pitchFamily="18" charset="0"/>
              </a:rPr>
              <a:t>экономическими науками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(финансы, статистика, бухгалтерский учет, менеджмент, маркетинг, кредит и др.);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- экономическими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науками на стыке с другими науками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(экономическая география, экономическая история, демография и др.);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1.2   Предмет и задачи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науки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>
                <a:latin typeface="Times New Roman" pitchFamily="18" charset="0"/>
                <a:cs typeface="Times New Roman" pitchFamily="18" charset="0"/>
              </a:rPr>
              <a:t>Экономика и управление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является изучение экономических категорий и законов, а также механизма хозяйствования, регулирующих экономические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отношения.</a:t>
            </a:r>
          </a:p>
          <a:p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Экономика </a:t>
            </a:r>
            <a:r>
              <a:rPr lang="ru-RU" sz="3600" b="1" i="1" u="sng" dirty="0">
                <a:latin typeface="Times New Roman" pitchFamily="18" charset="0"/>
                <a:cs typeface="Times New Roman" pitchFamily="18" charset="0"/>
              </a:rPr>
              <a:t>и управление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рассматривает теорию и практику организации, функционирующей в условиях рыночной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273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общем виде экономика рассматривает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общие основы экономической теории;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микроэкономику;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макроэкономику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600" i="1" dirty="0" err="1" smtClean="0">
                <a:latin typeface="Times New Roman" pitchFamily="18" charset="0"/>
                <a:cs typeface="Times New Roman" pitchFamily="18" charset="0"/>
              </a:rPr>
              <a:t>езоэкономику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международную экономику.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795" y="1268760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Микроэкономика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изучает экономические отношения, складывающиеся на уровне отдельных предприятий, фирм, домашних хозяйств используя такие экономические категории, как: рыночный спрос, предложение, цена, издержки производства, прибыль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1435</TotalTime>
  <Words>1397</Words>
  <Application>Microsoft Office PowerPoint</Application>
  <PresentationFormat>Экран (4:3)</PresentationFormat>
  <Paragraphs>97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9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Тема 1 Предмет, метод и задачи науки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Voran &amp; C'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факторов производства.  Рынок труда.</dc:title>
  <dc:creator>Admin</dc:creator>
  <cp:lastModifiedBy>V</cp:lastModifiedBy>
  <cp:revision>73</cp:revision>
  <cp:lastPrinted>2016-09-12T20:13:36Z</cp:lastPrinted>
  <dcterms:created xsi:type="dcterms:W3CDTF">2011-12-07T16:59:13Z</dcterms:created>
  <dcterms:modified xsi:type="dcterms:W3CDTF">2019-09-08T20:43:31Z</dcterms:modified>
</cp:coreProperties>
</file>