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9" r:id="rId1"/>
  </p:sldMasterIdLst>
  <p:sldIdLst>
    <p:sldId id="256" r:id="rId2"/>
    <p:sldId id="257" r:id="rId3"/>
    <p:sldId id="489" r:id="rId4"/>
    <p:sldId id="315" r:id="rId5"/>
    <p:sldId id="319" r:id="rId6"/>
    <p:sldId id="316" r:id="rId7"/>
    <p:sldId id="320" r:id="rId8"/>
    <p:sldId id="445" r:id="rId9"/>
    <p:sldId id="426" r:id="rId10"/>
    <p:sldId id="446" r:id="rId11"/>
    <p:sldId id="317" r:id="rId12"/>
    <p:sldId id="318" r:id="rId13"/>
    <p:sldId id="322" r:id="rId14"/>
    <p:sldId id="271" r:id="rId15"/>
    <p:sldId id="272" r:id="rId16"/>
    <p:sldId id="417" r:id="rId17"/>
    <p:sldId id="273" r:id="rId18"/>
    <p:sldId id="490" r:id="rId19"/>
    <p:sldId id="491" r:id="rId20"/>
    <p:sldId id="364" r:id="rId21"/>
    <p:sldId id="492" r:id="rId22"/>
    <p:sldId id="277" r:id="rId23"/>
    <p:sldId id="279" r:id="rId24"/>
    <p:sldId id="280" r:id="rId25"/>
    <p:sldId id="275" r:id="rId26"/>
    <p:sldId id="278" r:id="rId27"/>
    <p:sldId id="365" r:id="rId28"/>
    <p:sldId id="281" r:id="rId29"/>
    <p:sldId id="493" r:id="rId30"/>
    <p:sldId id="494" r:id="rId31"/>
    <p:sldId id="366" r:id="rId32"/>
    <p:sldId id="309" r:id="rId33"/>
    <p:sldId id="310" r:id="rId34"/>
    <p:sldId id="311" r:id="rId35"/>
    <p:sldId id="283" r:id="rId36"/>
    <p:sldId id="284" r:id="rId37"/>
    <p:sldId id="285" r:id="rId38"/>
    <p:sldId id="287" r:id="rId39"/>
    <p:sldId id="290" r:id="rId40"/>
    <p:sldId id="291" r:id="rId41"/>
    <p:sldId id="292" r:id="rId42"/>
    <p:sldId id="293" r:id="rId43"/>
    <p:sldId id="443" r:id="rId44"/>
    <p:sldId id="312" r:id="rId45"/>
    <p:sldId id="314" r:id="rId46"/>
    <p:sldId id="295" r:id="rId47"/>
    <p:sldId id="297" r:id="rId48"/>
    <p:sldId id="294" r:id="rId49"/>
    <p:sldId id="296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8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305" r:id="rId66"/>
    <p:sldId id="306" r:id="rId67"/>
    <p:sldId id="428" r:id="rId68"/>
    <p:sldId id="427" r:id="rId69"/>
    <p:sldId id="429" r:id="rId70"/>
    <p:sldId id="430" r:id="rId71"/>
    <p:sldId id="431" r:id="rId72"/>
    <p:sldId id="432" r:id="rId73"/>
    <p:sldId id="433" r:id="rId74"/>
    <p:sldId id="435" r:id="rId75"/>
    <p:sldId id="434" r:id="rId76"/>
    <p:sldId id="438" r:id="rId77"/>
    <p:sldId id="439" r:id="rId78"/>
    <p:sldId id="440" r:id="rId79"/>
    <p:sldId id="441" r:id="rId80"/>
    <p:sldId id="442" r:id="rId81"/>
    <p:sldId id="436" r:id="rId82"/>
    <p:sldId id="444" r:id="rId83"/>
    <p:sldId id="447" r:id="rId84"/>
    <p:sldId id="448" r:id="rId85"/>
    <p:sldId id="449" r:id="rId86"/>
    <p:sldId id="450" r:id="rId87"/>
    <p:sldId id="451" r:id="rId88"/>
    <p:sldId id="452" r:id="rId89"/>
    <p:sldId id="453" r:id="rId90"/>
    <p:sldId id="454" r:id="rId91"/>
    <p:sldId id="455" r:id="rId92"/>
    <p:sldId id="457" r:id="rId93"/>
    <p:sldId id="458" r:id="rId94"/>
    <p:sldId id="459" r:id="rId95"/>
    <p:sldId id="462" r:id="rId96"/>
    <p:sldId id="465" r:id="rId97"/>
    <p:sldId id="466" r:id="rId98"/>
    <p:sldId id="467" r:id="rId99"/>
    <p:sldId id="470" r:id="rId100"/>
    <p:sldId id="469" r:id="rId101"/>
    <p:sldId id="471" r:id="rId102"/>
    <p:sldId id="472" r:id="rId103"/>
    <p:sldId id="473" r:id="rId104"/>
    <p:sldId id="474" r:id="rId105"/>
    <p:sldId id="475" r:id="rId106"/>
    <p:sldId id="476" r:id="rId107"/>
    <p:sldId id="477" r:id="rId108"/>
    <p:sldId id="461" r:id="rId109"/>
    <p:sldId id="460" r:id="rId110"/>
    <p:sldId id="463" r:id="rId111"/>
    <p:sldId id="478" r:id="rId112"/>
    <p:sldId id="479" r:id="rId113"/>
    <p:sldId id="480" r:id="rId114"/>
    <p:sldId id="482" r:id="rId115"/>
    <p:sldId id="481" r:id="rId116"/>
    <p:sldId id="483" r:id="rId117"/>
    <p:sldId id="484" r:id="rId118"/>
    <p:sldId id="488" r:id="rId119"/>
    <p:sldId id="485" r:id="rId120"/>
    <p:sldId id="486" r:id="rId121"/>
    <p:sldId id="487" r:id="rId122"/>
    <p:sldId id="406" r:id="rId123"/>
    <p:sldId id="407" r:id="rId124"/>
    <p:sldId id="408" r:id="rId125"/>
    <p:sldId id="409" r:id="rId126"/>
    <p:sldId id="410" r:id="rId127"/>
    <p:sldId id="411" r:id="rId128"/>
    <p:sldId id="412" r:id="rId129"/>
    <p:sldId id="413" r:id="rId130"/>
    <p:sldId id="414" r:id="rId131"/>
    <p:sldId id="415" r:id="rId132"/>
    <p:sldId id="416" r:id="rId133"/>
    <p:sldId id="495" r:id="rId134"/>
    <p:sldId id="496" r:id="rId135"/>
    <p:sldId id="497" r:id="rId136"/>
    <p:sldId id="498" r:id="rId137"/>
    <p:sldId id="499" r:id="rId138"/>
    <p:sldId id="500" r:id="rId139"/>
    <p:sldId id="501" r:id="rId140"/>
    <p:sldId id="502" r:id="rId141"/>
    <p:sldId id="503" r:id="rId142"/>
    <p:sldId id="504" r:id="rId143"/>
    <p:sldId id="505" r:id="rId144"/>
    <p:sldId id="506" r:id="rId145"/>
    <p:sldId id="507" r:id="rId146"/>
    <p:sldId id="508" r:id="rId147"/>
    <p:sldId id="509" r:id="rId148"/>
    <p:sldId id="510" r:id="rId149"/>
    <p:sldId id="511" r:id="rId150"/>
    <p:sldId id="512" r:id="rId151"/>
    <p:sldId id="513" r:id="rId152"/>
    <p:sldId id="514" r:id="rId153"/>
    <p:sldId id="515" r:id="rId154"/>
    <p:sldId id="516" r:id="rId155"/>
    <p:sldId id="517" r:id="rId156"/>
    <p:sldId id="518" r:id="rId157"/>
    <p:sldId id="519" r:id="rId158"/>
    <p:sldId id="520" r:id="rId159"/>
    <p:sldId id="521" r:id="rId160"/>
    <p:sldId id="522" r:id="rId161"/>
    <p:sldId id="523" r:id="rId162"/>
    <p:sldId id="524" r:id="rId163"/>
    <p:sldId id="525" r:id="rId164"/>
    <p:sldId id="526" r:id="rId165"/>
    <p:sldId id="527" r:id="rId166"/>
    <p:sldId id="528" r:id="rId167"/>
    <p:sldId id="529" r:id="rId168"/>
    <p:sldId id="530" r:id="rId169"/>
    <p:sldId id="531" r:id="rId170"/>
    <p:sldId id="532" r:id="rId171"/>
    <p:sldId id="307" r:id="rId1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D43ADE-8515-4893-B931-70657FCDEDBD}">
          <p14:sldIdLst>
            <p14:sldId id="256"/>
            <p14:sldId id="257"/>
            <p14:sldId id="489"/>
            <p14:sldId id="315"/>
            <p14:sldId id="319"/>
            <p14:sldId id="316"/>
            <p14:sldId id="320"/>
            <p14:sldId id="445"/>
            <p14:sldId id="426"/>
            <p14:sldId id="446"/>
            <p14:sldId id="317"/>
            <p14:sldId id="318"/>
            <p14:sldId id="322"/>
            <p14:sldId id="271"/>
            <p14:sldId id="272"/>
            <p14:sldId id="417"/>
            <p14:sldId id="273"/>
            <p14:sldId id="490"/>
            <p14:sldId id="491"/>
            <p14:sldId id="364"/>
            <p14:sldId id="492"/>
            <p14:sldId id="277"/>
            <p14:sldId id="279"/>
            <p14:sldId id="280"/>
            <p14:sldId id="275"/>
            <p14:sldId id="278"/>
          </p14:sldIdLst>
        </p14:section>
        <p14:section name="Раздел без заголовка" id="{B33206F7-52FD-437F-8303-403015B4A278}">
          <p14:sldIdLst>
            <p14:sldId id="365"/>
            <p14:sldId id="281"/>
            <p14:sldId id="493"/>
            <p14:sldId id="494"/>
            <p14:sldId id="366"/>
            <p14:sldId id="309"/>
            <p14:sldId id="310"/>
            <p14:sldId id="311"/>
            <p14:sldId id="283"/>
            <p14:sldId id="284"/>
            <p14:sldId id="285"/>
            <p14:sldId id="287"/>
            <p14:sldId id="290"/>
            <p14:sldId id="291"/>
            <p14:sldId id="292"/>
            <p14:sldId id="293"/>
            <p14:sldId id="443"/>
            <p14:sldId id="312"/>
            <p14:sldId id="314"/>
            <p14:sldId id="295"/>
            <p14:sldId id="297"/>
            <p14:sldId id="294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8"/>
            <p14:sldId id="419"/>
            <p14:sldId id="420"/>
            <p14:sldId id="421"/>
            <p14:sldId id="422"/>
            <p14:sldId id="423"/>
            <p14:sldId id="424"/>
            <p14:sldId id="425"/>
            <p14:sldId id="305"/>
            <p14:sldId id="306"/>
            <p14:sldId id="428"/>
            <p14:sldId id="427"/>
            <p14:sldId id="429"/>
            <p14:sldId id="430"/>
            <p14:sldId id="431"/>
            <p14:sldId id="432"/>
            <p14:sldId id="433"/>
            <p14:sldId id="435"/>
            <p14:sldId id="434"/>
            <p14:sldId id="438"/>
            <p14:sldId id="439"/>
            <p14:sldId id="440"/>
            <p14:sldId id="441"/>
            <p14:sldId id="442"/>
            <p14:sldId id="436"/>
            <p14:sldId id="444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7"/>
            <p14:sldId id="458"/>
            <p14:sldId id="459"/>
            <p14:sldId id="462"/>
            <p14:sldId id="465"/>
            <p14:sldId id="466"/>
            <p14:sldId id="467"/>
            <p14:sldId id="470"/>
            <p14:sldId id="469"/>
            <p14:sldId id="471"/>
            <p14:sldId id="472"/>
            <p14:sldId id="473"/>
            <p14:sldId id="474"/>
            <p14:sldId id="475"/>
            <p14:sldId id="476"/>
            <p14:sldId id="477"/>
            <p14:sldId id="461"/>
            <p14:sldId id="460"/>
            <p14:sldId id="463"/>
            <p14:sldId id="478"/>
            <p14:sldId id="479"/>
            <p14:sldId id="480"/>
            <p14:sldId id="482"/>
            <p14:sldId id="481"/>
            <p14:sldId id="483"/>
            <p14:sldId id="484"/>
            <p14:sldId id="488"/>
            <p14:sldId id="485"/>
            <p14:sldId id="486"/>
            <p14:sldId id="487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>
        <p:scale>
          <a:sx n="66" d="100"/>
          <a:sy n="66" d="100"/>
        </p:scale>
        <p:origin x="1368" y="10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эмеблемой и дисципли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06171" y="1565508"/>
            <a:ext cx="6672785" cy="3659634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dirty="0" smtClean="0"/>
              <a:t>Тема лекции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1658" y="4427364"/>
            <a:ext cx="6668998" cy="8122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pic>
        <p:nvPicPr>
          <p:cNvPr id="24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65507"/>
            <a:ext cx="1778017" cy="28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51980" y="4427363"/>
            <a:ext cx="1814286" cy="81229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>
              <a:defRPr sz="1800"/>
            </a:lvl2pPr>
          </a:lstStyle>
          <a:p>
            <a:pPr lvl="0"/>
            <a:r>
              <a:rPr lang="ru-RU" dirty="0" smtClean="0"/>
              <a:t>НАЗВАНИЕ ДИСЦИПЛИНЫ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19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65507"/>
            <a:ext cx="1778017" cy="28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8675" y="6503036"/>
            <a:ext cx="1372169" cy="365125"/>
          </a:xfrm>
        </p:spPr>
        <p:txBody>
          <a:bodyPr/>
          <a:lstStyle/>
          <a:p>
            <a:fld id="{8D9F0AD7-CA20-4189-A46C-1B190918F8A2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0844" y="6503032"/>
            <a:ext cx="4742312" cy="365126"/>
          </a:xfrm>
        </p:spPr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2586" y="6503036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2"/>
          <p:cNvSpPr>
            <a:spLocks noGrp="1"/>
          </p:cNvSpPr>
          <p:nvPr>
            <p:ph idx="1" hasCustomPrompt="1"/>
          </p:nvPr>
        </p:nvSpPr>
        <p:spPr>
          <a:xfrm>
            <a:off x="240633" y="522514"/>
            <a:ext cx="8487427" cy="5895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425449" y="-73446"/>
            <a:ext cx="8302611" cy="0"/>
          </a:xfrm>
          <a:prstGeom prst="line">
            <a:avLst/>
          </a:prstGeom>
          <a:ln w="1270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 userDrawn="1"/>
        </p:nvGrpSpPr>
        <p:grpSpPr>
          <a:xfrm rot="10800000">
            <a:off x="424800" y="6850470"/>
            <a:ext cx="8302611" cy="63125"/>
            <a:chOff x="1073150" y="1219201"/>
            <a:chExt cx="10058400" cy="63125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27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420913" y="1600200"/>
            <a:ext cx="8202387" cy="4572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A53E-BA05-4CE6-A7FB-AF179C4379CA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029451" y="365125"/>
            <a:ext cx="1285875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28676" y="180000"/>
            <a:ext cx="6015470" cy="600932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D5B-6C81-40FE-A652-B1454BD90C5F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5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 без ленты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8676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28676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5780-4D60-4201-9FFA-6F5244F32412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6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5" y="84234"/>
            <a:ext cx="1481284" cy="23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5" y="84234"/>
            <a:ext cx="1481284" cy="23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8456-3C60-4421-81E8-112161F366FE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713-48BF-4DA3-BCF3-2E3422A89450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91DE-D223-4069-BB8A-B39CF5DF7E15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217079" y="3"/>
            <a:ext cx="847731" cy="2282569"/>
            <a:chOff x="1287595" y="-33670"/>
            <a:chExt cx="847731" cy="2971806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30" name="Группа 29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33" name="Прямоугольник 32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34" name="Группа 33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35" name="Прямоугольный треугольник 34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6" name="Прямоугольный треугольник 35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cxnSp>
            <p:nvCxnSpPr>
              <p:cNvPr id="31" name="Прямая соединительная линия 30"/>
              <p:cNvCxnSpPr>
                <a:stCxn id="36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35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36" idx="0"/>
              <a:endCxn id="33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36" idx="4"/>
              <a:endCxn id="35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1217079" y="3"/>
            <a:ext cx="847731" cy="2282569"/>
            <a:chOff x="1287595" y="-33670"/>
            <a:chExt cx="847731" cy="2971806"/>
          </a:xfrm>
        </p:grpSpPr>
        <p:grpSp>
          <p:nvGrpSpPr>
            <p:cNvPr id="23" name="Группа 22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37" name="Группа 36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40" name="Прямоугольник 39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41" name="Группа 40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42" name="Прямоугольный треугольник 41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3" name="Прямоугольный треугольник 42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cxnSp>
            <p:nvCxnSpPr>
              <p:cNvPr id="38" name="Прямая соединительная линия 37"/>
              <p:cNvCxnSpPr>
                <a:stCxn id="36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>
                <a:stCxn id="35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>
              <a:stCxn id="36" idx="0"/>
              <a:endCxn id="33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36" idx="4"/>
              <a:endCxn id="35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 без л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12C8-F02A-4E06-AE10-FCD0F29D172C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 без ленты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4417" y="2292097"/>
            <a:ext cx="5856634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4417" y="4535509"/>
            <a:ext cx="5870713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9768-A145-4AC5-B211-0028CE03F352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5" y="1580022"/>
            <a:ext cx="2313505" cy="37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5" y="1580022"/>
            <a:ext cx="2313505" cy="37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9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1202565" y="3"/>
            <a:ext cx="847731" cy="2282569"/>
            <a:chOff x="1287595" y="-33670"/>
            <a:chExt cx="847731" cy="2971806"/>
          </a:xfrm>
        </p:grpSpPr>
        <p:grpSp>
          <p:nvGrpSpPr>
            <p:cNvPr id="54" name="Группа 53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57" name="Группа 56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60" name="Прямоугольник 59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61" name="Группа 60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62" name="Прямоугольный треугольник 61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3" name="Прямоугольный треугольник 62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cxnSp>
            <p:nvCxnSpPr>
              <p:cNvPr id="58" name="Прямая соединительная линия 57"/>
              <p:cNvCxnSpPr>
                <a:stCxn id="63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>
                <a:stCxn id="62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Прямая соединительная линия 54"/>
            <p:cNvCxnSpPr>
              <a:stCxn id="63" idx="0"/>
              <a:endCxn id="60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stCxn id="63" idx="4"/>
              <a:endCxn id="62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 userDrawn="1"/>
        </p:nvGrpSpPr>
        <p:grpSpPr>
          <a:xfrm>
            <a:off x="1202565" y="3"/>
            <a:ext cx="847731" cy="2282569"/>
            <a:chOff x="1287595" y="-33670"/>
            <a:chExt cx="847731" cy="2971806"/>
          </a:xfrm>
        </p:grpSpPr>
        <p:grpSp>
          <p:nvGrpSpPr>
            <p:cNvPr id="25" name="Группа 24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28" name="Группа 27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31" name="Прямоугольник 30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32" name="Группа 31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33" name="Прямоугольный треугольник 32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4" name="Прямоугольный треугольник 33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cxnSp>
            <p:nvCxnSpPr>
              <p:cNvPr id="29" name="Прямая соединительная линия 28"/>
              <p:cNvCxnSpPr>
                <a:stCxn id="63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>
                <a:stCxn id="62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>
              <a:stCxn id="63" idx="0"/>
              <a:endCxn id="60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63" idx="4"/>
              <a:endCxn id="62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FE9F-50CD-4D1C-80C5-8902381F7651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без лен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9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23886" y="1507451"/>
            <a:ext cx="6455070" cy="3686967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3886" y="4340279"/>
            <a:ext cx="6436770" cy="85413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24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21964"/>
            <a:ext cx="2293257" cy="3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21964"/>
            <a:ext cx="2293257" cy="3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28676" y="4655956"/>
            <a:ext cx="7553324" cy="509750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0154-B31F-4D2A-8FC9-B3FE8F283D14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287595" y="-21680"/>
            <a:ext cx="847731" cy="2971806"/>
            <a:chOff x="1287595" y="-33670"/>
            <a:chExt cx="847731" cy="2971806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18" name="Группа 17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21" name="Прямоугольник 20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22" name="Группа 21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23" name="Прямоугольный треугольник 22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4" name="Прямоугольный треугольник 23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cxnSp>
            <p:nvCxnSpPr>
              <p:cNvPr id="19" name="Прямая соединительная линия 18"/>
              <p:cNvCxnSpPr>
                <a:stCxn id="24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23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Прямая соединительная линия 24"/>
            <p:cNvCxnSpPr>
              <a:stCxn id="24" idx="0"/>
              <a:endCxn id="21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4" idx="4"/>
              <a:endCxn id="23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 userDrawn="1"/>
        </p:nvGrpSpPr>
        <p:grpSpPr>
          <a:xfrm>
            <a:off x="1287595" y="-21680"/>
            <a:ext cx="847731" cy="2971806"/>
            <a:chOff x="1287595" y="-33670"/>
            <a:chExt cx="847731" cy="2971806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30" name="Группа 29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34" name="Прямоугольник 33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35" name="Группа 34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36" name="Прямоугольный треугольник 35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7" name="Прямоугольный треугольник 36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cxnSp>
            <p:nvCxnSpPr>
              <p:cNvPr id="31" name="Прямая соединительная линия 30"/>
              <p:cNvCxnSpPr>
                <a:stCxn id="24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>
                <a:stCxn id="23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24" idx="0"/>
              <a:endCxn id="21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4" idx="4"/>
              <a:endCxn id="23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 без л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28676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E205-86B1-4D61-9C30-3E83F7D2E765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6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с эмблемой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80975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F9C3-88A4-40B4-A71A-3BDC55DC906F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8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1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88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2229" y="1404000"/>
            <a:ext cx="4140000" cy="5098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608" y="1404000"/>
            <a:ext cx="4140000" cy="5098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8DD-71A7-4EAA-9041-BA72FA7380DA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241200" y="1404000"/>
            <a:ext cx="8487428" cy="5098400"/>
          </a:xfrm>
        </p:spPr>
        <p:txBody>
          <a:bodyPr/>
          <a:lstStyle>
            <a:lvl2pPr>
              <a:defRPr b="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1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117484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116000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117484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116000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и эм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231" y="1404000"/>
            <a:ext cx="4140908" cy="823912"/>
          </a:xfrm>
        </p:spPr>
        <p:txBody>
          <a:bodyPr anchor="ctr">
            <a:normAutofit/>
          </a:bodyPr>
          <a:lstStyle>
            <a:lvl1pPr marL="174625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2231" y="2249944"/>
            <a:ext cx="4140908" cy="4252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86400" y="1404000"/>
            <a:ext cx="4140000" cy="823912"/>
          </a:xfrm>
        </p:spPr>
        <p:txBody>
          <a:bodyPr anchor="ctr">
            <a:normAutofit/>
          </a:bodyPr>
          <a:lstStyle>
            <a:lvl1pPr marL="174625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86400" y="2249943"/>
            <a:ext cx="4140000" cy="4252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9164-EB62-4D06-B6C0-EF8F1353B5A3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1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4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 с рамками и эм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8675" y="6503036"/>
            <a:ext cx="1372169" cy="365125"/>
          </a:xfrm>
        </p:spPr>
        <p:txBody>
          <a:bodyPr/>
          <a:lstStyle/>
          <a:p>
            <a:fld id="{1A025762-EF36-4CD0-8EC0-0A8CDA642BF3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0844" y="6503032"/>
            <a:ext cx="4742312" cy="365126"/>
          </a:xfrm>
        </p:spPr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2586" y="6503036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40633" y="522514"/>
            <a:ext cx="8487427" cy="5895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8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70765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69281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 userDrawn="1"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 userDrawn="1"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70765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69281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C08-7F9E-47A8-9006-7B9BE36FFE1F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0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 userDrawn="1"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3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0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 и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7" y="1600201"/>
            <a:ext cx="439009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44" y="1600200"/>
            <a:ext cx="3667144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9D3A-3BEC-40FE-97C3-518D9E0ABEB4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8812" y="1112335"/>
            <a:ext cx="8806156" cy="404153"/>
            <a:chOff x="178812" y="1116000"/>
            <a:chExt cx="8806156" cy="404153"/>
          </a:xfrm>
        </p:grpSpPr>
        <p:pic>
          <p:nvPicPr>
            <p:cNvPr id="9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 userDrawn="1"/>
        </p:nvGrpSpPr>
        <p:grpSpPr>
          <a:xfrm>
            <a:off x="178812" y="1112335"/>
            <a:ext cx="8806156" cy="404153"/>
            <a:chOff x="178812" y="1116000"/>
            <a:chExt cx="8806156" cy="404153"/>
          </a:xfrm>
        </p:grpSpPr>
        <p:pic>
          <p:nvPicPr>
            <p:cNvPr id="12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8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 b="1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5449" y="1303608"/>
            <a:ext cx="8302611" cy="42558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25448" y="5603966"/>
            <a:ext cx="8302611" cy="888274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97C0-2808-4A22-A742-48FE6556FAFC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2" y="1600201"/>
            <a:ext cx="5130483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58" y="1600200"/>
            <a:ext cx="291196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A077-D2BC-4B4D-A23C-F28D4BFF8617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и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2" y="1600201"/>
            <a:ext cx="5130483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58" y="1600200"/>
            <a:ext cx="291196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8099-50BD-43C6-8F4E-907004AD57D4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с эмблемой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913" y="1600200"/>
            <a:ext cx="8202387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9C7-123D-44D7-BB80-5F6804FC7118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8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178812" y="1116000"/>
            <a:ext cx="8806156" cy="404153"/>
            <a:chOff x="178812" y="1116000"/>
            <a:chExt cx="8806156" cy="404153"/>
          </a:xfrm>
        </p:grpSpPr>
        <p:pic>
          <p:nvPicPr>
            <p:cNvPr id="11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12" y="1117484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Изображение\Эмблема ветеринарии серая.pn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523" y="1116000"/>
              <a:ext cx="251445" cy="40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87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с эмблемой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1" y="365125"/>
            <a:ext cx="12858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180000"/>
            <a:ext cx="602101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2430-3975-4124-A484-2844C2288D7A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5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54" y="89472"/>
            <a:ext cx="251445" cy="40266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Изображение\Эмблема ветеринарии серая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96" y="6047251"/>
            <a:ext cx="251445" cy="40266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54" y="89472"/>
            <a:ext cx="251445" cy="40266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96" y="6047251"/>
            <a:ext cx="251445" cy="402669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с эмеблемой и дисципли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06171" y="1565508"/>
            <a:ext cx="6672785" cy="3659634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dirty="0" smtClean="0"/>
              <a:t>Тема лекции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1658" y="4427364"/>
            <a:ext cx="6668998" cy="81229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pic>
        <p:nvPicPr>
          <p:cNvPr id="24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65507"/>
            <a:ext cx="1778017" cy="28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51980" y="4427363"/>
            <a:ext cx="1814286" cy="812293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1" baseline="0"/>
            </a:lvl1pPr>
            <a:lvl2pPr>
              <a:defRPr sz="1800"/>
            </a:lvl2pPr>
          </a:lstStyle>
          <a:p>
            <a:pPr lvl="0"/>
            <a:r>
              <a:rPr lang="ru-RU" dirty="0" smtClean="0"/>
              <a:t>НАЗВАНИЕ ДИСЦИПЛИНЫ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8675" y="6503036"/>
            <a:ext cx="1372169" cy="365125"/>
          </a:xfrm>
        </p:spPr>
        <p:txBody>
          <a:bodyPr/>
          <a:lstStyle/>
          <a:p>
            <a:fld id="{8D9F0AD7-CA20-4189-A46C-1B190918F8A2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0844" y="6503032"/>
            <a:ext cx="4742312" cy="365126"/>
          </a:xfrm>
        </p:spPr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2586" y="6503036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 userDrawn="1"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2"/>
          <p:cNvSpPr>
            <a:spLocks noGrp="1"/>
          </p:cNvSpPr>
          <p:nvPr>
            <p:ph idx="1" hasCustomPrompt="1"/>
          </p:nvPr>
        </p:nvSpPr>
        <p:spPr>
          <a:xfrm>
            <a:off x="240633" y="522514"/>
            <a:ext cx="8487427" cy="5895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7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91DE-D223-4069-BB8A-B39CF5DF7E15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1217079" y="3"/>
            <a:ext cx="847731" cy="2282569"/>
            <a:chOff x="1287595" y="-33670"/>
            <a:chExt cx="847731" cy="2971806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1287595" y="-33670"/>
              <a:ext cx="847731" cy="2971806"/>
              <a:chOff x="1224793" y="0"/>
              <a:chExt cx="847731" cy="2282569"/>
            </a:xfrm>
          </p:grpSpPr>
          <p:grpSp>
            <p:nvGrpSpPr>
              <p:cNvPr id="30" name="Группа 29"/>
              <p:cNvGrpSpPr/>
              <p:nvPr userDrawn="1"/>
            </p:nvGrpSpPr>
            <p:grpSpPr>
              <a:xfrm>
                <a:off x="1224793" y="0"/>
                <a:ext cx="847731" cy="2282569"/>
                <a:chOff x="2486025" y="539938"/>
                <a:chExt cx="847731" cy="1927036"/>
              </a:xfrm>
            </p:grpSpPr>
            <p:sp>
              <p:nvSpPr>
                <p:cNvPr id="33" name="Прямоугольник 32"/>
                <p:cNvSpPr/>
                <p:nvPr userDrawn="1"/>
              </p:nvSpPr>
              <p:spPr>
                <a:xfrm>
                  <a:off x="2486025" y="539938"/>
                  <a:ext cx="847725" cy="175215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34" name="Группа 33"/>
                <p:cNvGrpSpPr/>
                <p:nvPr userDrawn="1"/>
              </p:nvGrpSpPr>
              <p:grpSpPr>
                <a:xfrm>
                  <a:off x="2486030" y="2292093"/>
                  <a:ext cx="847726" cy="174881"/>
                  <a:chOff x="5143500" y="1833806"/>
                  <a:chExt cx="1088434" cy="207208"/>
                </a:xfrm>
              </p:grpSpPr>
              <p:sp>
                <p:nvSpPr>
                  <p:cNvPr id="35" name="Прямоугольный треугольник 34"/>
                  <p:cNvSpPr/>
                  <p:nvPr userDrawn="1"/>
                </p:nvSpPr>
                <p:spPr>
                  <a:xfrm rot="10800000">
                    <a:off x="5681134" y="1833806"/>
                    <a:ext cx="550800" cy="207207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6" name="Прямоугольный треугольник 35"/>
                  <p:cNvSpPr/>
                  <p:nvPr userDrawn="1"/>
                </p:nvSpPr>
                <p:spPr>
                  <a:xfrm flipV="1">
                    <a:off x="5143500" y="1833806"/>
                    <a:ext cx="549860" cy="207208"/>
                  </a:xfrm>
                  <a:prstGeom prst="rt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cxnSp>
            <p:nvCxnSpPr>
              <p:cNvPr id="31" name="Прямая соединительная линия 30"/>
              <p:cNvCxnSpPr>
                <a:stCxn id="36" idx="0"/>
              </p:cNvCxnSpPr>
              <p:nvPr userDrawn="1"/>
            </p:nvCxnSpPr>
            <p:spPr>
              <a:xfrm flipV="1">
                <a:off x="1224798" y="0"/>
                <a:ext cx="0" cy="2282569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35" idx="0"/>
              </p:cNvCxnSpPr>
              <p:nvPr userDrawn="1"/>
            </p:nvCxnSpPr>
            <p:spPr>
              <a:xfrm flipH="1" flipV="1">
                <a:off x="2072518" y="0"/>
                <a:ext cx="6" cy="2282568"/>
              </a:xfrm>
              <a:prstGeom prst="line">
                <a:avLst/>
              </a:prstGeom>
              <a:ln w="57150" cap="flat">
                <a:solidFill>
                  <a:schemeClr val="accent1">
                    <a:lumMod val="7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36" idx="0"/>
              <a:endCxn id="33" idx="2"/>
            </p:cNvCxnSpPr>
            <p:nvPr userDrawn="1"/>
          </p:nvCxnSpPr>
          <p:spPr>
            <a:xfrm flipV="1">
              <a:off x="1287600" y="2668442"/>
              <a:ext cx="42385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36" idx="4"/>
              <a:endCxn id="35" idx="0"/>
            </p:cNvCxnSpPr>
            <p:nvPr userDrawn="1"/>
          </p:nvCxnSpPr>
          <p:spPr>
            <a:xfrm>
              <a:off x="1715858" y="2668441"/>
              <a:ext cx="419468" cy="269694"/>
            </a:xfrm>
            <a:prstGeom prst="line">
              <a:avLst/>
            </a:prstGeom>
            <a:ln w="57150" cap="flat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23886" y="1507451"/>
            <a:ext cx="6455070" cy="3686967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3886" y="4340279"/>
            <a:ext cx="6436770" cy="85413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24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521964"/>
            <a:ext cx="2293257" cy="36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 и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2229" y="1404000"/>
            <a:ext cx="4140000" cy="5098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608" y="1404000"/>
            <a:ext cx="4140000" cy="5098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A8DD-71A7-4EAA-9041-BA72FA7380DA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241200" y="1404000"/>
            <a:ext cx="8487428" cy="5098400"/>
          </a:xfrm>
        </p:spPr>
        <p:txBody>
          <a:bodyPr/>
          <a:lstStyle>
            <a:lvl2pPr>
              <a:defRPr b="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1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117484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116000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 с рамками и эм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8675" y="6503036"/>
            <a:ext cx="1372169" cy="365125"/>
          </a:xfrm>
        </p:spPr>
        <p:txBody>
          <a:bodyPr/>
          <a:lstStyle/>
          <a:p>
            <a:fld id="{1A025762-EF36-4CD0-8EC0-0A8CDA642BF3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00844" y="6503032"/>
            <a:ext cx="4742312" cy="365126"/>
          </a:xfrm>
        </p:spPr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2586" y="6503036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25449" y="274394"/>
            <a:ext cx="8302611" cy="84403"/>
            <a:chOff x="1073150" y="1219201"/>
            <a:chExt cx="10058400" cy="6312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 userDrawn="1"/>
        </p:nvGrpSpPr>
        <p:grpSpPr>
          <a:xfrm rot="10800000">
            <a:off x="424800" y="6418227"/>
            <a:ext cx="8302611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40633" y="522514"/>
            <a:ext cx="8487427" cy="5895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8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70765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169281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Изображение\Эмблема ветеринарии серая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67" y="6399046"/>
            <a:ext cx="251445" cy="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3901" y="76200"/>
            <a:ext cx="8104249" cy="1096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93900" y="1404000"/>
            <a:ext cx="8284249" cy="509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25592" y="6505938"/>
            <a:ext cx="1769773" cy="365125"/>
          </a:xfrm>
        </p:spPr>
        <p:txBody>
          <a:bodyPr/>
          <a:lstStyle/>
          <a:p>
            <a:fld id="{94EBF210-03B9-4259-825A-B4507B1AAF1D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3901" y="6501490"/>
            <a:ext cx="4742312" cy="365126"/>
          </a:xfrm>
        </p:spPr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95288" y="6501494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78150" y="1219204"/>
            <a:ext cx="8100000" cy="84403"/>
            <a:chOff x="1073150" y="1219201"/>
            <a:chExt cx="10058400" cy="6312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15" name="Группа 14"/>
          <p:cNvGrpSpPr/>
          <p:nvPr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 userDrawn="1"/>
        </p:nvGrpSpPr>
        <p:grpSpPr>
          <a:xfrm>
            <a:off x="778150" y="1219204"/>
            <a:ext cx="8100000" cy="84403"/>
            <a:chOff x="1073150" y="1219201"/>
            <a:chExt cx="10058400" cy="6312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22" name="Группа 21"/>
          <p:cNvGrpSpPr/>
          <p:nvPr userDrawn="1"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ой с левой рам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11560" y="419149"/>
            <a:ext cx="8284249" cy="60257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25592" y="6505938"/>
            <a:ext cx="1769773" cy="365125"/>
          </a:xfrm>
        </p:spPr>
        <p:txBody>
          <a:bodyPr/>
          <a:lstStyle/>
          <a:p>
            <a:fld id="{94EBF210-03B9-4259-825A-B4507B1AAF1D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3901" y="6501490"/>
            <a:ext cx="4742312" cy="365126"/>
          </a:xfrm>
        </p:spPr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95288" y="6501494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15" name="Группа 14"/>
          <p:cNvGrpSpPr/>
          <p:nvPr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22" name="Группа 21"/>
          <p:cNvGrpSpPr/>
          <p:nvPr userDrawn="1"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 userDrawn="1"/>
        </p:nvGrpSpPr>
        <p:grpSpPr>
          <a:xfrm>
            <a:off x="778150" y="260648"/>
            <a:ext cx="8100000" cy="84403"/>
            <a:chOff x="1073150" y="1219201"/>
            <a:chExt cx="10058400" cy="6312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 userDrawn="1"/>
        </p:nvGrpSpPr>
        <p:grpSpPr>
          <a:xfrm>
            <a:off x="778150" y="6512949"/>
            <a:ext cx="8100000" cy="84403"/>
            <a:chOff x="1073150" y="1219201"/>
            <a:chExt cx="10058400" cy="63125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88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евая рам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11560" y="419149"/>
            <a:ext cx="8284249" cy="60257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25592" y="6505938"/>
            <a:ext cx="1769773" cy="365125"/>
          </a:xfrm>
        </p:spPr>
        <p:txBody>
          <a:bodyPr/>
          <a:lstStyle/>
          <a:p>
            <a:fld id="{94EBF210-03B9-4259-825A-B4507B1AAF1D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3901" y="6501490"/>
            <a:ext cx="4742312" cy="365126"/>
          </a:xfrm>
        </p:spPr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95288" y="6501494"/>
            <a:ext cx="1371600" cy="365125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15" name="Группа 14"/>
          <p:cNvGrpSpPr/>
          <p:nvPr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grpSp>
        <p:nvGrpSpPr>
          <p:cNvPr id="22" name="Группа 21"/>
          <p:cNvGrpSpPr/>
          <p:nvPr userDrawn="1"/>
        </p:nvGrpSpPr>
        <p:grpSpPr>
          <a:xfrm rot="5400000">
            <a:off x="-3072456" y="3389811"/>
            <a:ext cx="6858000" cy="84403"/>
            <a:chOff x="1073150" y="1219201"/>
            <a:chExt cx="10058400" cy="63125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232229" y="1404000"/>
            <a:ext cx="4140000" cy="50984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85608" y="1404000"/>
            <a:ext cx="4140000" cy="50984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75A2-BC90-4CB5-B785-7A262EFB07FC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32231" y="1404000"/>
            <a:ext cx="4140908" cy="823912"/>
          </a:xfrm>
        </p:spPr>
        <p:txBody>
          <a:bodyPr anchor="ctr">
            <a:normAutofit/>
          </a:bodyPr>
          <a:lstStyle>
            <a:lvl1pPr marL="173038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32231" y="2249944"/>
            <a:ext cx="4140908" cy="4252456"/>
          </a:xfrm>
        </p:spPr>
        <p:txBody>
          <a:bodyPr/>
          <a:lstStyle/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6400" y="1404000"/>
            <a:ext cx="4140000" cy="823912"/>
          </a:xfrm>
        </p:spPr>
        <p:txBody>
          <a:bodyPr anchor="ctr">
            <a:normAutofit/>
          </a:bodyPr>
          <a:lstStyle>
            <a:lvl1pPr marL="173038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586400" y="2249943"/>
            <a:ext cx="4140000" cy="4252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30AB-6F23-4F56-BE5A-A8B9FF6314BF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31387" y="1600201"/>
            <a:ext cx="439009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49944" y="1600200"/>
            <a:ext cx="3667144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Подпись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BA09-684E-4F15-A4E0-FE81D30F54AB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425449" y="1219204"/>
            <a:ext cx="8302611" cy="84403"/>
            <a:chOff x="1073150" y="1219201"/>
            <a:chExt cx="10058400" cy="6312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200" y="76200"/>
            <a:ext cx="8303700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200" y="1404000"/>
            <a:ext cx="8487428" cy="5098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72891" y="6505938"/>
            <a:ext cx="176977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03797C0-2808-4A22-A742-48FE6556FAFC}" type="datetime1">
              <a:rPr lang="ru-RU" smtClean="0"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1200" y="650149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501494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425449" y="1219204"/>
            <a:ext cx="8302611" cy="0"/>
          </a:xfrm>
          <a:prstGeom prst="line">
            <a:avLst/>
          </a:prstGeom>
          <a:ln w="3810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25449" y="1303607"/>
            <a:ext cx="8302611" cy="0"/>
          </a:xfrm>
          <a:prstGeom prst="line">
            <a:avLst/>
          </a:prstGeom>
          <a:ln w="1270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31" r:id="rId5"/>
    <p:sldLayoutId id="2147483732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688" r:id="rId34"/>
    <p:sldLayoutId id="2147483687" r:id="rId35"/>
    <p:sldLayoutId id="2147483668" r:id="rId36"/>
    <p:sldLayoutId id="2147483665" r:id="rId37"/>
    <p:sldLayoutId id="2147483690" r:id="rId38"/>
    <p:sldLayoutId id="2147483692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tabLst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975" indent="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6171" y="1565508"/>
            <a:ext cx="6937829" cy="36596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Новые Нормативные документы в области ветеринарно-санитарной экспертизы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Нормативные документы РФ </a:t>
            </a:r>
            <a:r>
              <a:rPr lang="ru-RU" dirty="0" smtClean="0"/>
              <a:t>(5)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/>
              <a:t>Перечень продукции животного происхождения, на которую уполномоченные лица организаций, являющихся производителями подконтрольных товаров и (или) участниками оборота подконтрольных товаров, и индивидуальные предприниматели, являющиеся производителями подконтрольных товаров и (или) участниками оборота подконтрольных товаров, могут оформлять ветеринарные сопроводительные документы </a:t>
            </a:r>
            <a:br>
              <a:rPr lang="ru-RU" sz="2400" dirty="0"/>
            </a:br>
            <a:r>
              <a:rPr lang="ru-RU" sz="1400" dirty="0"/>
              <a:t>Утверждены Приказом Минсельхоза от 18 декабря 2015 г. N 646</a:t>
            </a:r>
          </a:p>
          <a:p>
            <a:r>
              <a:rPr lang="ru-RU" sz="2400" dirty="0"/>
              <a:t>Перечень подконтрольных товаров, на которые могут проводить оформление ветеринарных сопроводительных документов аттестованные ветеринарные специалисты, не являющиеся уполномоченными лицами органов и учреждений, входящих в систему государственной ветеринарной службы российской федерации</a:t>
            </a:r>
            <a:br>
              <a:rPr lang="ru-RU" sz="2400" dirty="0"/>
            </a:br>
            <a:r>
              <a:rPr lang="ru-RU" sz="1400" dirty="0"/>
              <a:t>Утверждены Приказом Минсельхоза от 18 декабря 2015 г. N 647</a:t>
            </a:r>
            <a:br>
              <a:rPr lang="ru-RU" sz="1400" dirty="0"/>
            </a:br>
            <a:endParaRPr lang="ru-RU" sz="1400" dirty="0"/>
          </a:p>
          <a:p>
            <a:r>
              <a:rPr lang="ru-RU" sz="2400" dirty="0" smtClean="0"/>
              <a:t>Перечень подконтрольных товаров, подлежащих сопровождению ветеринарными сопроводительными документами</a:t>
            </a:r>
            <a:br>
              <a:rPr lang="ru-RU" sz="2400" dirty="0" smtClean="0"/>
            </a:br>
            <a:r>
              <a:rPr lang="ru-RU" sz="1400" dirty="0"/>
              <a:t>Утверждены Приказом Минсельхоза от 18 декабря 2015 г. N </a:t>
            </a:r>
            <a:r>
              <a:rPr lang="ru-RU" sz="1400" dirty="0" smtClean="0"/>
              <a:t>647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92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ru-RU" dirty="0" smtClean="0"/>
              <a:t>не допускается:</a:t>
            </a:r>
          </a:p>
          <a:p>
            <a:r>
              <a:rPr lang="ru-RU" dirty="0" smtClean="0"/>
              <a:t>направлять </a:t>
            </a:r>
            <a:r>
              <a:rPr lang="ru-RU" dirty="0"/>
              <a:t>на убой не прошедших </a:t>
            </a:r>
            <a:r>
              <a:rPr lang="ru-RU" b="1" dirty="0" err="1"/>
              <a:t>предубойную</a:t>
            </a:r>
            <a:r>
              <a:rPr lang="ru-RU" b="1" dirty="0"/>
              <a:t> выдержку и </a:t>
            </a:r>
            <a:r>
              <a:rPr lang="ru-RU" b="1" dirty="0" err="1"/>
              <a:t>предубойный</a:t>
            </a:r>
            <a:r>
              <a:rPr lang="ru-RU" b="1" dirty="0"/>
              <a:t> ветеринарный осмотр </a:t>
            </a:r>
            <a:r>
              <a:rPr lang="ru-RU" dirty="0"/>
              <a:t>животных, а также животных с навозными загрязнениями на кожных покровах;</a:t>
            </a:r>
          </a:p>
          <a:p>
            <a:r>
              <a:rPr lang="ru-RU" b="1" dirty="0" smtClean="0"/>
              <a:t>возвращать </a:t>
            </a:r>
            <a:r>
              <a:rPr lang="ru-RU" dirty="0"/>
              <a:t>владельцам больных и (или) подозрительных в отношении заболевания животных, животных с травматическими повреждениями, а также трупы животных, обнаруженные при приемке;</a:t>
            </a:r>
          </a:p>
          <a:p>
            <a:r>
              <a:rPr lang="ru-RU" dirty="0" smtClean="0"/>
              <a:t>направлять </a:t>
            </a:r>
            <a:r>
              <a:rPr lang="ru-RU" dirty="0"/>
              <a:t>трупы животных и ветеринарные </a:t>
            </a:r>
            <a:r>
              <a:rPr lang="ru-RU" dirty="0" err="1"/>
              <a:t>конфискаты</a:t>
            </a:r>
            <a:r>
              <a:rPr lang="ru-RU" dirty="0"/>
              <a:t> </a:t>
            </a:r>
            <a:r>
              <a:rPr lang="ru-RU" b="1" dirty="0"/>
              <a:t>на полигоны твердых бытовых отходов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7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</a:t>
            </a:r>
            <a:r>
              <a:rPr lang="ru-RU" dirty="0" err="1" smtClean="0"/>
              <a:t>предубойного</a:t>
            </a:r>
            <a:r>
              <a:rPr lang="ru-RU" dirty="0" smtClean="0"/>
              <a:t> осмотр и ветеринарно-санитарной экспертизы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Предубойный</a:t>
            </a:r>
            <a:r>
              <a:rPr lang="ru-RU" dirty="0" smtClean="0"/>
              <a:t> ветеринарный </a:t>
            </a:r>
            <a:r>
              <a:rPr lang="ru-RU" dirty="0"/>
              <a:t>осмотр убойных животных, ветеринарно-санитарную экспертизу, ветеринарное клеймение туш и иных продуктов убоя, полученных от этих животных, шкур, а также выдачу и оформление ветеринарных сопроводительных документов осуществляют </a:t>
            </a:r>
            <a:r>
              <a:rPr lang="ru-RU" b="1" dirty="0"/>
              <a:t>государственные ветеринарные специалисты органов и учреждений, входящих в систему государственной ветеринарной службы </a:t>
            </a:r>
            <a:r>
              <a:rPr lang="ru-RU" dirty="0"/>
              <a:t>в соответствии с законодательством Российской Федерации в сфере ветеринарии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1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Процедуры проведения </a:t>
            </a:r>
            <a:r>
              <a:rPr lang="ru-RU" dirty="0" err="1"/>
              <a:t>предубойного</a:t>
            </a:r>
            <a:r>
              <a:rPr lang="ru-RU" dirty="0"/>
              <a:t> ветеринарного осмотра убойных животных и ветеринарно-санитарной экспертизы туш и иных продуктов убоя, полученных в результате убоя от этих животных, ветеринарное клеймение, а также выдача ветеринарных сопроводительных документов осуществляются в соответствии с требованиями, установленными законодательством Российской Федерации в области ветеринарии.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5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Животные, поступающие для убоя на убойные пункты из других населенных пунктов, сопровождаются </a:t>
            </a:r>
            <a:r>
              <a:rPr lang="ru-RU" b="1" dirty="0"/>
              <a:t>ветеринарными сопроводительными документами</a:t>
            </a:r>
            <a:r>
              <a:rPr lang="ru-RU" dirty="0"/>
              <a:t>, в которых указываются сведения </a:t>
            </a:r>
            <a:r>
              <a:rPr lang="ru-RU" dirty="0" smtClean="0"/>
              <a:t>об:</a:t>
            </a:r>
          </a:p>
          <a:p>
            <a:r>
              <a:rPr lang="ru-RU" dirty="0" smtClean="0"/>
              <a:t>плановых </a:t>
            </a:r>
            <a:r>
              <a:rPr lang="ru-RU" dirty="0"/>
              <a:t>диагностических исследованиях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благополучии по заразным </a:t>
            </a:r>
            <a:r>
              <a:rPr lang="ru-RU" dirty="0" smtClean="0"/>
              <a:t>болезням,</a:t>
            </a:r>
          </a:p>
          <a:p>
            <a:r>
              <a:rPr lang="ru-RU" dirty="0" smtClean="0"/>
              <a:t>последних </a:t>
            </a:r>
            <a:r>
              <a:rPr lang="ru-RU" dirty="0"/>
              <a:t>сроках применения антибиотиков, гормональных, стимулирующих и других лекарственных </a:t>
            </a:r>
            <a:r>
              <a:rPr lang="ru-RU" dirty="0" smtClean="0"/>
              <a:t>препаратов,</a:t>
            </a:r>
          </a:p>
          <a:p>
            <a:r>
              <a:rPr lang="ru-RU" dirty="0" smtClean="0"/>
              <a:t>о </a:t>
            </a:r>
            <a:r>
              <a:rPr lang="ru-RU" dirty="0"/>
              <a:t>сроках </a:t>
            </a:r>
            <a:r>
              <a:rPr lang="ru-RU" dirty="0" err="1"/>
              <a:t>предубойной</a:t>
            </a:r>
            <a:r>
              <a:rPr lang="ru-RU" dirty="0"/>
              <a:t> выдержки в хозяйстве.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Предубойный</a:t>
            </a:r>
            <a:r>
              <a:rPr lang="ru-RU" dirty="0" smtClean="0"/>
              <a:t> осмотр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приемке и перед убоем на убойных пунктах животные подвергаются </a:t>
            </a:r>
            <a:r>
              <a:rPr lang="ru-RU" dirty="0" err="1"/>
              <a:t>предубойному</a:t>
            </a:r>
            <a:r>
              <a:rPr lang="ru-RU" dirty="0"/>
              <a:t> ветеринарному осмотру, в том числе </a:t>
            </a:r>
            <a:r>
              <a:rPr lang="ru-RU" b="1" dirty="0"/>
              <a:t>поголовной или выборочной</a:t>
            </a:r>
            <a:r>
              <a:rPr lang="ru-RU" dirty="0"/>
              <a:t> термометрии.</a:t>
            </a:r>
          </a:p>
          <a:p>
            <a:r>
              <a:rPr lang="ru-RU" dirty="0" err="1" smtClean="0"/>
              <a:t>Предубойным</a:t>
            </a:r>
            <a:r>
              <a:rPr lang="ru-RU" dirty="0" smtClean="0"/>
              <a:t> </a:t>
            </a:r>
            <a:r>
              <a:rPr lang="ru-RU" dirty="0"/>
              <a:t>ветеринарным осмотром оценивается </a:t>
            </a:r>
            <a:r>
              <a:rPr lang="ru-RU" b="1" dirty="0"/>
              <a:t>общее состояние каждого животного</a:t>
            </a:r>
            <a:r>
              <a:rPr lang="ru-RU" dirty="0"/>
              <a:t>, поступившего на убойный пункт, наличие у животных симптомов болезни или расстройства их общего состояния, способного сделать туши и иные продукты убоя непригодными для потребления человеком, а также опасными для человека, животных и окружающей среды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5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результатам </a:t>
            </a:r>
            <a:r>
              <a:rPr lang="ru-RU" dirty="0" err="1"/>
              <a:t>предубойного</a:t>
            </a:r>
            <a:r>
              <a:rPr lang="ru-RU" dirty="0"/>
              <a:t> ветеринарного осмотра животных ветеринарными специалистами указывается порядок направления животных на убой или их размещения в помещениях (открытых загонах) </a:t>
            </a:r>
            <a:r>
              <a:rPr lang="ru-RU" dirty="0" err="1"/>
              <a:t>предубойной</a:t>
            </a:r>
            <a:r>
              <a:rPr lang="ru-RU" dirty="0"/>
              <a:t> базы убойного пункта, а также устанавливается ветеринарное наблюдение за состоянием здоровья этих </a:t>
            </a:r>
            <a:r>
              <a:rPr lang="ru-RU" dirty="0" smtClean="0"/>
              <a:t>животных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7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Животные </a:t>
            </a:r>
            <a:r>
              <a:rPr lang="ru-RU" dirty="0"/>
              <a:t>направляются на убой из помещений (открытых загонов) для </a:t>
            </a:r>
            <a:r>
              <a:rPr lang="ru-RU" dirty="0" err="1"/>
              <a:t>предубойного</a:t>
            </a:r>
            <a:r>
              <a:rPr lang="ru-RU" dirty="0"/>
              <a:t> содержания в помещения для убоя с соблюдением очередности, установленной ветеринарными специалистами для обеспечения ритмичной работы по убою и предотвращения перекрестного заражения животных</a:t>
            </a:r>
            <a:r>
              <a:rPr lang="ru-RU" dirty="0" smtClean="0"/>
              <a:t>.</a:t>
            </a:r>
          </a:p>
          <a:p>
            <a:r>
              <a:rPr lang="ru-RU" dirty="0"/>
              <a:t>Допущенные к убою животные направляются в помещение для убоя, где подлежат немедленному убою.</a:t>
            </a:r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4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случае, если среди животных, поступивших на убойные пункты, обнаружены больные животные, животные в состоянии агонии, животные, вынужденно убитые в ходе транспортировки, или трупы животных, а также если фактическое наличие животных не соответствует их количеству, указанному в ветеринарном сопроводительном документе, такие животные немедленно </a:t>
            </a:r>
            <a:r>
              <a:rPr lang="ru-RU" b="1" dirty="0"/>
              <a:t>помещаются в карантинное отделение</a:t>
            </a:r>
            <a:r>
              <a:rPr lang="ru-RU" dirty="0"/>
              <a:t> до установления диагноза или причин несоответствия</a:t>
            </a:r>
          </a:p>
          <a:p>
            <a:r>
              <a:rPr lang="ru-RU" dirty="0" smtClean="0"/>
              <a:t>В </a:t>
            </a:r>
            <a:r>
              <a:rPr lang="ru-RU" dirty="0"/>
              <a:t>случаях подозрения или выявления заразных болезней убойные животные, поступившие на убойный пункт, изолируются до постановки окончательного диагноза, предпринимаются экстренные ветеринарно-санитарные меры в соответствии с законодательством Российской Федерации в области ветеринарии.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3900" y="0"/>
            <a:ext cx="8104249" cy="1096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Перечень </a:t>
            </a:r>
            <a:r>
              <a:rPr lang="ru-RU" sz="1800" dirty="0" smtClean="0"/>
              <a:t>заразных, в том числе особо опасных, болезней животных,</a:t>
            </a:r>
            <a:br>
              <a:rPr lang="ru-RU" sz="1800" dirty="0" smtClean="0"/>
            </a:br>
            <a:r>
              <a:rPr lang="ru-RU" sz="1800" dirty="0" smtClean="0"/>
              <a:t>по которым могут устанавливаться ограничительные</a:t>
            </a:r>
            <a:br>
              <a:rPr lang="ru-RU" sz="1800" dirty="0" smtClean="0"/>
            </a:br>
            <a:r>
              <a:rPr lang="ru-RU" sz="1800" dirty="0" smtClean="0"/>
              <a:t>мероприятия (карантин) </a:t>
            </a:r>
            <a:r>
              <a:rPr lang="ru-RU" sz="1800" dirty="0"/>
              <a:t>(в ред. Приказа Минсельхоза </a:t>
            </a:r>
            <a:r>
              <a:rPr lang="ru-RU" sz="1800" dirty="0" smtClean="0"/>
              <a:t>от </a:t>
            </a:r>
            <a:r>
              <a:rPr lang="ru-RU" sz="1800" dirty="0"/>
              <a:t>20.07.2016 N 317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Особо опасные болезни (9):</a:t>
            </a:r>
          </a:p>
          <a:p>
            <a:pPr lvl="2">
              <a:spcBef>
                <a:spcPts val="0"/>
              </a:spcBef>
            </a:pPr>
            <a:r>
              <a:rPr lang="ru-RU" dirty="0" smtClean="0"/>
              <a:t>Африканская </a:t>
            </a:r>
            <a:r>
              <a:rPr lang="ru-RU" dirty="0"/>
              <a:t>чума свиней </a:t>
            </a:r>
            <a:endParaRPr lang="ru-RU" dirty="0" smtClean="0"/>
          </a:p>
          <a:p>
            <a:pPr lvl="2"/>
            <a:r>
              <a:rPr lang="ru-RU" dirty="0" smtClean="0"/>
              <a:t>Бешенство</a:t>
            </a:r>
          </a:p>
          <a:p>
            <a:pPr lvl="2"/>
            <a:r>
              <a:rPr lang="ru-RU" dirty="0" err="1" smtClean="0"/>
              <a:t>Блутанг</a:t>
            </a:r>
            <a:endParaRPr lang="ru-RU" dirty="0" smtClean="0"/>
          </a:p>
          <a:p>
            <a:pPr lvl="2"/>
            <a:r>
              <a:rPr lang="ru-RU" dirty="0" err="1" smtClean="0"/>
              <a:t>Высокопатогенный</a:t>
            </a:r>
            <a:r>
              <a:rPr lang="ru-RU" dirty="0" smtClean="0"/>
              <a:t> </a:t>
            </a:r>
            <a:r>
              <a:rPr lang="ru-RU" dirty="0"/>
              <a:t>грипп </a:t>
            </a:r>
            <a:r>
              <a:rPr lang="ru-RU" dirty="0" smtClean="0"/>
              <a:t>птиц</a:t>
            </a:r>
          </a:p>
          <a:p>
            <a:pPr lvl="2"/>
            <a:r>
              <a:rPr lang="ru-RU" dirty="0" smtClean="0"/>
              <a:t>Оспа </a:t>
            </a:r>
            <a:r>
              <a:rPr lang="ru-RU" dirty="0"/>
              <a:t>овец и </a:t>
            </a:r>
            <a:r>
              <a:rPr lang="ru-RU" dirty="0" smtClean="0"/>
              <a:t>коз</a:t>
            </a:r>
          </a:p>
          <a:p>
            <a:pPr lvl="2"/>
            <a:r>
              <a:rPr lang="ru-RU" dirty="0" smtClean="0"/>
              <a:t>Сап</a:t>
            </a:r>
          </a:p>
          <a:p>
            <a:pPr lvl="2"/>
            <a:r>
              <a:rPr lang="ru-RU" dirty="0" smtClean="0"/>
              <a:t>Сибирская язва</a:t>
            </a:r>
          </a:p>
          <a:p>
            <a:pPr lvl="2"/>
            <a:r>
              <a:rPr lang="ru-RU" dirty="0" smtClean="0"/>
              <a:t>Чума </a:t>
            </a:r>
            <a:r>
              <a:rPr lang="ru-RU" dirty="0"/>
              <a:t>крупного рогатого </a:t>
            </a:r>
            <a:r>
              <a:rPr lang="ru-RU" dirty="0" smtClean="0"/>
              <a:t>скота</a:t>
            </a:r>
          </a:p>
          <a:p>
            <a:pPr lvl="2"/>
            <a:r>
              <a:rPr lang="ru-RU" dirty="0" smtClean="0"/>
              <a:t>Ящур</a:t>
            </a:r>
          </a:p>
          <a:p>
            <a:r>
              <a:rPr lang="ru-RU" dirty="0" smtClean="0"/>
              <a:t>Заразные болезни (67)</a:t>
            </a:r>
          </a:p>
          <a:p>
            <a:pPr lvl="2"/>
            <a:r>
              <a:rPr lang="ru-RU" dirty="0"/>
              <a:t>Заразный узелковый дерматит крупного рогатого скота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0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Ветеринарно-санитарная экспертиза продуктов убоя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 smtClean="0"/>
              <a:t>Для обеспечение </a:t>
            </a:r>
            <a:r>
              <a:rPr lang="ru-RU" dirty="0"/>
              <a:t>проведения ветеринарно-санитарной </a:t>
            </a:r>
            <a:r>
              <a:rPr lang="ru-RU" dirty="0" smtClean="0"/>
              <a:t>экспертизы в </a:t>
            </a:r>
            <a:r>
              <a:rPr lang="ru-RU" dirty="0"/>
              <a:t>производственных помещениях (отделениях) убоя животных </a:t>
            </a:r>
            <a:r>
              <a:rPr lang="ru-RU" b="1" dirty="0"/>
              <a:t>владельцами убойных пунктов </a:t>
            </a:r>
            <a:r>
              <a:rPr lang="ru-RU" dirty="0"/>
              <a:t>оборудуются рабочие места и </a:t>
            </a:r>
            <a:r>
              <a:rPr lang="ru-RU" dirty="0" smtClean="0"/>
              <a:t>помещения </a:t>
            </a:r>
            <a:r>
              <a:rPr lang="ru-RU" dirty="0"/>
              <a:t>для проведения ветеринарно-санитарной экспертизы </a:t>
            </a:r>
            <a:r>
              <a:rPr lang="ru-RU" b="1" dirty="0"/>
              <a:t>голов, внутренних органов, туш и ветеринарного клеймения</a:t>
            </a:r>
            <a:r>
              <a:rPr lang="ru-RU" dirty="0"/>
              <a:t>, </a:t>
            </a:r>
            <a:r>
              <a:rPr lang="ru-RU" dirty="0" smtClean="0"/>
              <a:t>на которых предусматриваются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3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 ТС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Решение Комиссии Таможенного союза о применении ветеринарно-санитарных мер в таможенном союзе от 18 июня 2010 г (редакция от 11.02.2014)</a:t>
            </a:r>
          </a:p>
          <a:p>
            <a:pPr lvl="3"/>
            <a:r>
              <a:rPr lang="ru-RU" dirty="0" smtClean="0"/>
              <a:t>Положение о </a:t>
            </a:r>
            <a:r>
              <a:rPr lang="ru-RU" dirty="0"/>
              <a:t>Едином порядке осуществления ветеринарного контроля на таможенной границе таможенного союза и на таможенной территории таможенного </a:t>
            </a:r>
            <a:r>
              <a:rPr lang="ru-RU" dirty="0" smtClean="0"/>
              <a:t>союза</a:t>
            </a:r>
          </a:p>
          <a:p>
            <a:pPr lvl="3"/>
            <a:r>
              <a:rPr lang="ru-RU" dirty="0" smtClean="0"/>
              <a:t>Положение </a:t>
            </a:r>
            <a:r>
              <a:rPr lang="ru-RU" dirty="0"/>
              <a:t>о едином порядке проведения совместных проверок объектов и отбора проб товаров (продукции), подлежащих ветеринарному контролю (надзору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Единые </a:t>
            </a:r>
            <a:r>
              <a:rPr lang="ru-RU" dirty="0"/>
              <a:t>ветеринарными (ветеринарно-санитарными) </a:t>
            </a:r>
            <a:r>
              <a:rPr lang="ru-RU" dirty="0" smtClean="0"/>
              <a:t>требованиями</a:t>
            </a:r>
          </a:p>
          <a:p>
            <a:pPr lvl="3"/>
            <a:r>
              <a:rPr lang="ru-RU" dirty="0"/>
              <a:t>Единые формы ветеринарных сертификатов </a:t>
            </a:r>
            <a:endParaRPr lang="ru-RU" dirty="0" smtClean="0"/>
          </a:p>
          <a:p>
            <a:r>
              <a:rPr lang="ru-RU" dirty="0"/>
              <a:t>Решение Комиссии </a:t>
            </a:r>
            <a:r>
              <a:rPr lang="ru-RU" dirty="0" smtClean="0"/>
              <a:t>Таможенного союза  О </a:t>
            </a:r>
            <a:r>
              <a:rPr lang="ru-RU" dirty="0"/>
              <a:t>формах Единых ветеринарных сертификатов на ввозимые на таможенную территорию Таможенного союза Республики Беларусь, Республики Казахстан и Российской Федерации подконтрольные товары из третьих </a:t>
            </a:r>
            <a:r>
              <a:rPr lang="ru-RU" dirty="0" smtClean="0"/>
              <a:t>стран от</a:t>
            </a:r>
            <a:br>
              <a:rPr lang="ru-RU" dirty="0" smtClean="0"/>
            </a:br>
            <a:r>
              <a:rPr lang="ru-RU" dirty="0"/>
              <a:t>07.04.2011 N </a:t>
            </a:r>
            <a:r>
              <a:rPr lang="ru-RU" dirty="0" smtClean="0"/>
              <a:t>607 (редакция </a:t>
            </a:r>
            <a:r>
              <a:rPr lang="ru-RU" dirty="0"/>
              <a:t>от 11.02.2014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Технические регламенты ТС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5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ru-RU" dirty="0"/>
              <a:t>Требования к рабочим местам и помещения для проведения ветеринарно-санитарного экспертизы</a:t>
            </a:r>
            <a:endParaRPr lang="ru-RU" dirty="0" smtClean="0"/>
          </a:p>
          <a:p>
            <a:r>
              <a:rPr lang="ru-RU" dirty="0" smtClean="0"/>
              <a:t>дополнительное </a:t>
            </a:r>
            <a:r>
              <a:rPr lang="ru-RU" dirty="0"/>
              <a:t>освещение;</a:t>
            </a:r>
          </a:p>
          <a:p>
            <a:r>
              <a:rPr lang="ru-RU" dirty="0"/>
              <a:t>обеспечение горячей, холодной водой и дезинфицирующими растворами;</a:t>
            </a:r>
          </a:p>
          <a:p>
            <a:r>
              <a:rPr lang="ru-RU" dirty="0"/>
              <a:t>устройства для регистрации выявленных случаев заболеваний животных;</a:t>
            </a:r>
          </a:p>
          <a:p>
            <a:r>
              <a:rPr lang="ru-RU" dirty="0"/>
              <a:t>емкости для ветеринарных </a:t>
            </a:r>
            <a:r>
              <a:rPr lang="ru-RU" dirty="0" err="1"/>
              <a:t>конфискатов</a:t>
            </a:r>
            <a:r>
              <a:rPr lang="ru-RU" dirty="0"/>
              <a:t>;</a:t>
            </a:r>
          </a:p>
          <a:p>
            <a:r>
              <a:rPr lang="ru-RU" dirty="0"/>
              <a:t>стерилизаторы для инструментов;</a:t>
            </a:r>
          </a:p>
          <a:p>
            <a:r>
              <a:rPr lang="ru-RU" dirty="0"/>
              <a:t>микроскоп биологический, </a:t>
            </a:r>
            <a:r>
              <a:rPr lang="ru-RU" dirty="0" err="1"/>
              <a:t>комрессориум</a:t>
            </a:r>
            <a:r>
              <a:rPr lang="ru-RU" dirty="0"/>
              <a:t>.</a:t>
            </a:r>
          </a:p>
          <a:p>
            <a:r>
              <a:rPr lang="ru-RU" dirty="0"/>
              <a:t>сигнальная система для остановки процесса убоя при выявлении заразной (особо опасной) болезни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5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Свиные туши, а также туши конины подвергаются </a:t>
            </a:r>
            <a:r>
              <a:rPr lang="ru-RU" b="1" dirty="0"/>
              <a:t>исследованию на трихинеллез</a:t>
            </a:r>
            <a:r>
              <a:rPr lang="ru-RU" dirty="0"/>
              <a:t>.</a:t>
            </a:r>
          </a:p>
          <a:p>
            <a:r>
              <a:rPr lang="ru-RU" dirty="0" smtClean="0"/>
              <a:t>До </a:t>
            </a:r>
            <a:r>
              <a:rPr lang="ru-RU" dirty="0"/>
              <a:t>завершения ветеринарно-санитарной экспертизы </a:t>
            </a:r>
            <a:r>
              <a:rPr lang="ru-RU" b="1" dirty="0"/>
              <a:t>не подлежат удалению из помещения</a:t>
            </a:r>
            <a:r>
              <a:rPr lang="ru-RU" dirty="0"/>
              <a:t> для убоя туши и иные продукты убоя, кроме желудочно-кишечного тракта, шкур убойных животных, ног и ушей крупного рогатого скота, голов и ног овец и коз.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выявлении заразных болезней животных после убоя на туши накладываются ветеринарные штампы, свидетельствующие о способе обезвреживания (обеззараживания), утилизации или уничтожения.</a:t>
            </a:r>
          </a:p>
          <a:p>
            <a:r>
              <a:rPr lang="ru-RU" dirty="0" smtClean="0"/>
              <a:t>При выявлении </a:t>
            </a:r>
            <a:r>
              <a:rPr lang="ru-RU" dirty="0"/>
              <a:t>в ходе проведения ветеринарно-санитарной экспертизы в туше и других продуктах убоя признаков патоморфологических изменений, характерных для заразных болезней животных, применяются меры в соответствии с законодательством Российской Федерации в области ветеринарии.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4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Ветеринарная документация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На убойных пунктах ветеринарными специалистами </a:t>
            </a:r>
            <a:r>
              <a:rPr lang="ru-RU" dirty="0" smtClean="0"/>
              <a:t>ведутся:</a:t>
            </a:r>
          </a:p>
          <a:p>
            <a:r>
              <a:rPr lang="ru-RU" dirty="0" smtClean="0"/>
              <a:t>опись </a:t>
            </a:r>
            <a:r>
              <a:rPr lang="ru-RU" dirty="0"/>
              <a:t>убойных животных, доставляемых на убойный </a:t>
            </a:r>
            <a:r>
              <a:rPr lang="ru-RU" dirty="0" smtClean="0"/>
              <a:t>пункт,</a:t>
            </a:r>
          </a:p>
          <a:p>
            <a:r>
              <a:rPr lang="ru-RU" dirty="0" smtClean="0"/>
              <a:t>журнал </a:t>
            </a:r>
            <a:r>
              <a:rPr lang="ru-RU" dirty="0"/>
              <a:t>учета результатов </a:t>
            </a:r>
            <a:r>
              <a:rPr lang="ru-RU" dirty="0" err="1"/>
              <a:t>предубойного</a:t>
            </a:r>
            <a:r>
              <a:rPr lang="ru-RU" dirty="0"/>
              <a:t> ветеринарного осмотра убойных животных и ветеринарно-санитарной экспертизы туш и иных продуктов убоя на убойном </a:t>
            </a:r>
            <a:r>
              <a:rPr lang="ru-RU" dirty="0" smtClean="0"/>
              <a:t>пункте</a:t>
            </a:r>
          </a:p>
          <a:p>
            <a:r>
              <a:rPr lang="ru-RU" dirty="0" smtClean="0"/>
              <a:t>журнал </a:t>
            </a:r>
            <a:r>
              <a:rPr lang="ru-RU" dirty="0"/>
              <a:t>учета </a:t>
            </a:r>
            <a:r>
              <a:rPr lang="ru-RU" dirty="0" err="1"/>
              <a:t>трихинеллоскопии</a:t>
            </a:r>
            <a:r>
              <a:rPr lang="ru-RU" dirty="0"/>
              <a:t> на убойном пункте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2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________________________________________</a:t>
            </a:r>
            <a:endParaRPr lang="ru-RU" dirty="0"/>
          </a:p>
          <a:p>
            <a:pPr lvl="1" algn="ctr"/>
            <a:r>
              <a:rPr lang="ru-RU" dirty="0" smtClean="0"/>
              <a:t>Ф.И.О</a:t>
            </a:r>
            <a:r>
              <a:rPr lang="ru-RU" dirty="0"/>
              <a:t>. владельца животных (гражданина)</a:t>
            </a:r>
          </a:p>
          <a:p>
            <a:pPr lvl="1" algn="ctr"/>
            <a:r>
              <a:rPr lang="ru-RU" dirty="0" smtClean="0"/>
              <a:t>________________________________________                      </a:t>
            </a:r>
            <a:r>
              <a:rPr lang="ru-RU" dirty="0"/>
              <a:t>Адрес места жительства, телефон</a:t>
            </a:r>
          </a:p>
          <a:p>
            <a:pPr lvl="1"/>
            <a:r>
              <a:rPr lang="ru-RU" dirty="0"/>
              <a:t> </a:t>
            </a:r>
          </a:p>
          <a:p>
            <a:pPr lvl="1" indent="-88900"/>
            <a:r>
              <a:rPr lang="ru-RU" dirty="0" smtClean="0"/>
              <a:t>Направляются </a:t>
            </a:r>
            <a:r>
              <a:rPr lang="ru-RU" dirty="0"/>
              <a:t>на убой на </a:t>
            </a:r>
            <a:r>
              <a:rPr lang="ru-RU" dirty="0" smtClean="0"/>
              <a:t>___________________</a:t>
            </a:r>
          </a:p>
          <a:p>
            <a:pPr lvl="1" indent="4756150"/>
            <a:r>
              <a:rPr lang="ru-RU" sz="1400" dirty="0" smtClean="0"/>
              <a:t>наименование убойного пункта</a:t>
            </a:r>
          </a:p>
          <a:p>
            <a:pPr lvl="1"/>
            <a:r>
              <a:rPr lang="ru-RU" dirty="0"/>
              <a:t>следующие животные:</a:t>
            </a:r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0796" y="362536"/>
            <a:ext cx="8105775" cy="11668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ОПИСЬ</a:t>
            </a:r>
            <a:br>
              <a:rPr lang="ru-RU" dirty="0" smtClean="0"/>
            </a:br>
            <a:r>
              <a:rPr lang="ru-RU" sz="2700" b="0" dirty="0" smtClean="0"/>
              <a:t> убойных </a:t>
            </a:r>
            <a:r>
              <a:rPr lang="ru-RU" sz="2700" b="0" dirty="0"/>
              <a:t>животных, доставляемых на убойный </a:t>
            </a:r>
            <a:r>
              <a:rPr lang="ru-RU" sz="2700" b="0" dirty="0" smtClean="0"/>
              <a:t>пункт</a:t>
            </a:r>
            <a:br>
              <a:rPr lang="ru-RU" sz="2700" b="0" dirty="0" smtClean="0"/>
            </a:br>
            <a:r>
              <a:rPr lang="ru-RU" sz="2700" b="0" dirty="0" smtClean="0"/>
              <a:t> от </a:t>
            </a:r>
            <a:r>
              <a:rPr lang="ru-RU" sz="2700" b="0" dirty="0"/>
              <a:t>"__" _________ 20__ г</a:t>
            </a:r>
            <a:r>
              <a:rPr lang="ru-RU" sz="2700" b="0" dirty="0" smtClean="0"/>
              <a:t>.</a:t>
            </a:r>
            <a:endParaRPr lang="ru-RU" sz="2700" b="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10013"/>
              </p:ext>
            </p:extLst>
          </p:nvPr>
        </p:nvGraphicFramePr>
        <p:xfrm>
          <a:off x="700796" y="5375619"/>
          <a:ext cx="7979592" cy="105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833"/>
                <a:gridCol w="3024336"/>
                <a:gridCol w="3816423"/>
              </a:tblGrid>
              <a:tr h="52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п/п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 животного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номер (кличка) животного</a:t>
                      </a:r>
                    </a:p>
                  </a:txBody>
                  <a:tcPr marL="39370" marR="39370" marT="64770" marB="64770"/>
                </a:tc>
              </a:tr>
              <a:tr h="526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8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>
            <a:off x="611561" y="76200"/>
            <a:ext cx="8532440" cy="10969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ЖУРНАЛ </a:t>
            </a:r>
            <a:br>
              <a:rPr lang="ru-RU" dirty="0" smtClean="0"/>
            </a:br>
            <a:r>
              <a:rPr lang="ru-RU" sz="2400" b="0" dirty="0" smtClean="0"/>
              <a:t>учета </a:t>
            </a:r>
            <a:r>
              <a:rPr lang="ru-RU" sz="2400" b="0" dirty="0" err="1"/>
              <a:t>трихинеллоскопии</a:t>
            </a:r>
            <a:r>
              <a:rPr lang="ru-RU" sz="2400" b="0" dirty="0"/>
              <a:t> на убойном </a:t>
            </a:r>
            <a:r>
              <a:rPr lang="ru-RU" sz="2400" b="0" dirty="0" smtClean="0"/>
              <a:t>пункте</a:t>
            </a:r>
            <a:endParaRPr lang="ru-RU" sz="2400" b="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781687"/>
              </p:ext>
            </p:extLst>
          </p:nvPr>
        </p:nvGraphicFramePr>
        <p:xfrm>
          <a:off x="593900" y="1397000"/>
          <a:ext cx="8284248" cy="365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20"/>
                <a:gridCol w="878888"/>
                <a:gridCol w="1324931"/>
                <a:gridCol w="1324931"/>
                <a:gridCol w="1692968"/>
                <a:gridCol w="1604710"/>
              </a:tblGrid>
              <a:tr h="2253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Номер или кличка животного, адрес и Ф.И.О. владельца животных, кол. гол., поступивших на убой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Дата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исследования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 животного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исследо­ванных туш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Результаты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трихинелло­скопии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Подпись ветеринарного специалиста, проводившего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трихинелло­скопию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</a:tr>
              <a:tr h="609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7780" marR="17780" marT="0" marB="0"/>
                </a:tc>
              </a:tr>
              <a:tr h="609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/>
            <a:r>
              <a:rPr lang="ru-RU" b="1" dirty="0" smtClean="0"/>
              <a:t>ЖУРНАЛ</a:t>
            </a:r>
          </a:p>
          <a:p>
            <a:pPr lvl="1" algn="ctr"/>
            <a:r>
              <a:rPr lang="ru-RU" sz="2400" dirty="0" smtClean="0"/>
              <a:t>учета </a:t>
            </a:r>
            <a:r>
              <a:rPr lang="ru-RU" sz="2400" dirty="0"/>
              <a:t>результатов </a:t>
            </a:r>
            <a:r>
              <a:rPr lang="ru-RU" sz="2400" dirty="0" err="1"/>
              <a:t>предубойного</a:t>
            </a:r>
            <a:r>
              <a:rPr lang="ru-RU" sz="2400" dirty="0"/>
              <a:t> ветеринарного </a:t>
            </a:r>
            <a:r>
              <a:rPr lang="ru-RU" sz="2400" dirty="0" smtClean="0"/>
              <a:t>осмотра убойных </a:t>
            </a:r>
            <a:r>
              <a:rPr lang="ru-RU" sz="2400" dirty="0"/>
              <a:t>животных и ветеринарно-санитарной экспертизы </a:t>
            </a:r>
            <a:r>
              <a:rPr lang="ru-RU" sz="2400" dirty="0" smtClean="0"/>
              <a:t>мяса и </a:t>
            </a:r>
            <a:r>
              <a:rPr lang="ru-RU" sz="2400" dirty="0"/>
              <a:t>другого мясного сырья на убойном </a:t>
            </a:r>
            <a:r>
              <a:rPr lang="ru-RU" sz="2400" dirty="0" smtClean="0"/>
              <a:t>пункте</a:t>
            </a:r>
          </a:p>
          <a:p>
            <a:pPr lvl="1"/>
            <a:r>
              <a:rPr lang="ru-RU" sz="2400" dirty="0" smtClean="0"/>
              <a:t>Четная страница</a:t>
            </a:r>
          </a:p>
          <a:p>
            <a:pPr lvl="1"/>
            <a:endParaRPr lang="ru-RU" sz="2400" dirty="0"/>
          </a:p>
          <a:p>
            <a:pPr lvl="1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66303"/>
              </p:ext>
            </p:extLst>
          </p:nvPr>
        </p:nvGraphicFramePr>
        <p:xfrm>
          <a:off x="748393" y="2852936"/>
          <a:ext cx="8121905" cy="305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55"/>
                <a:gridCol w="696646"/>
                <a:gridCol w="576064"/>
                <a:gridCol w="648072"/>
                <a:gridCol w="864096"/>
                <a:gridCol w="1296144"/>
                <a:gridCol w="2016224"/>
                <a:gridCol w="1587504"/>
              </a:tblGrid>
              <a:tr h="7604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п/п</a:t>
                      </a:r>
                    </a:p>
                  </a:txBody>
                  <a:tcPr marL="39370" marR="39370" marT="64770" marB="6477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Дата поступления животных</a:t>
                      </a:r>
                    </a:p>
                  </a:txBody>
                  <a:tcPr marL="39370" marR="39370" marT="64770" marB="6477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Вид животных</a:t>
                      </a:r>
                    </a:p>
                  </a:txBody>
                  <a:tcPr marL="39370" marR="39370" marT="64770" marB="6477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голов</a:t>
                      </a:r>
                    </a:p>
                  </a:txBody>
                  <a:tcPr marL="39370" marR="39370" marT="64770" marB="6477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Фамилия и адрес владельца животных</a:t>
                      </a:r>
                    </a:p>
                  </a:txBody>
                  <a:tcPr marL="39370" marR="39370" marT="64770" marB="6477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Номер и дата сопроводительного ветеринарного документа</a:t>
                      </a:r>
                    </a:p>
                  </a:txBody>
                  <a:tcPr marL="39370" marR="39370" marT="64770" marB="64770" vert="vert2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Результаты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предубойного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ветеринарного осмотра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2673"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Данные клинического осмотра и измерения температуры тела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Заключение ветврача-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ветсанэксперта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</a:tr>
              <a:tr h="76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1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400" dirty="0" smtClean="0"/>
              <a:t>Нечетная страница</a:t>
            </a:r>
          </a:p>
          <a:p>
            <a:pPr lvl="1"/>
            <a:endParaRPr lang="ru-RU" sz="2400" dirty="0"/>
          </a:p>
          <a:p>
            <a:pPr lvl="1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40348"/>
              </p:ext>
            </p:extLst>
          </p:nvPr>
        </p:nvGraphicFramePr>
        <p:xfrm>
          <a:off x="773901" y="1052737"/>
          <a:ext cx="8046571" cy="5057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525"/>
                <a:gridCol w="864096"/>
                <a:gridCol w="975980"/>
                <a:gridCol w="1112252"/>
                <a:gridCol w="1584176"/>
                <a:gridCol w="1224136"/>
                <a:gridCol w="1454406"/>
              </a:tblGrid>
              <a:tr h="29410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ветеринарно-санитарной экспертизы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vert="vert2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бактериологического исследования 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трихинеллоскопии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(номер и дата исследования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результатам ветсанэкспертизы из проинспектированного мяса и другого мясного сырья направлено, кг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vert="vert27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Подпись ветврача, проводившего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предубойный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ветосмотр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животного 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ветсанэкспертизу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мяса и другого мясного сырья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</a:tr>
              <a:tr h="443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выявлен-ной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Коли-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чество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</a:t>
                      </a: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техническую переработку и утилизацию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обезвреживание (обеззараживание) и промышленную переработку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Выпущено без ограничений</a:t>
                      </a: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6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6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 err="1" smtClean="0"/>
              <a:t>Примечаине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графе 8 </a:t>
            </a:r>
            <a:r>
              <a:rPr lang="ru-RU" dirty="0" smtClean="0"/>
              <a:t>«</a:t>
            </a:r>
            <a:r>
              <a:rPr lang="ru-RU" dirty="0">
                <a:ea typeface="Times New Roman" panose="02020603050405020304" pitchFamily="18" charset="0"/>
              </a:rPr>
              <a:t>Заключение </a:t>
            </a:r>
            <a:r>
              <a:rPr lang="ru-RU" dirty="0" smtClean="0">
                <a:ea typeface="Times New Roman" panose="02020603050405020304" pitchFamily="18" charset="0"/>
              </a:rPr>
              <a:t>ветврача-</a:t>
            </a:r>
            <a:r>
              <a:rPr lang="ru-RU" dirty="0" err="1" smtClean="0">
                <a:ea typeface="Times New Roman" panose="02020603050405020304" pitchFamily="18" charset="0"/>
              </a:rPr>
              <a:t>ветсанэксперта</a:t>
            </a:r>
            <a:r>
              <a:rPr lang="ru-RU" dirty="0" smtClean="0">
                <a:ea typeface="Times New Roman" panose="02020603050405020304" pitchFamily="18" charset="0"/>
              </a:rPr>
              <a:t>» </a:t>
            </a:r>
            <a:r>
              <a:rPr lang="ru-RU" dirty="0" smtClean="0"/>
              <a:t>записывают </a:t>
            </a:r>
            <a:r>
              <a:rPr lang="ru-RU" dirty="0"/>
              <a:t>заключение ветеринарного специалиста о порядке направления животных на убой или размещения в загонах </a:t>
            </a:r>
            <a:r>
              <a:rPr lang="ru-RU" dirty="0" err="1"/>
              <a:t>предубойной</a:t>
            </a:r>
            <a:r>
              <a:rPr lang="ru-RU" dirty="0"/>
              <a:t> базы убойного пункта и ветеринарного наблюдения за состоянием их здоровья.</a:t>
            </a:r>
          </a:p>
          <a:p>
            <a:r>
              <a:rPr lang="ru-RU" dirty="0"/>
              <a:t>В графе 9 </a:t>
            </a:r>
            <a:r>
              <a:rPr lang="ru-RU" dirty="0" smtClean="0"/>
              <a:t>«</a:t>
            </a:r>
            <a:r>
              <a:rPr lang="ru-RU" dirty="0">
                <a:ea typeface="Times New Roman" panose="02020603050405020304" pitchFamily="18" charset="0"/>
              </a:rPr>
              <a:t>Название </a:t>
            </a:r>
            <a:r>
              <a:rPr lang="ru-RU" dirty="0" smtClean="0">
                <a:ea typeface="Times New Roman" panose="02020603050405020304" pitchFamily="18" charset="0"/>
              </a:rPr>
              <a:t>выявленной болезни»  </a:t>
            </a:r>
            <a:r>
              <a:rPr lang="ru-RU" dirty="0" smtClean="0"/>
              <a:t>указывают </a:t>
            </a:r>
            <a:r>
              <a:rPr lang="ru-RU" dirty="0"/>
              <a:t>диагноз болезни, установленный на основании данных ветеринарно-санитарной экспертизы туши и внутренних органов, который влечет браковку туши, ее частей или другого мясного сырья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Заключительные операции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Ветеринарные </a:t>
            </a:r>
            <a:r>
              <a:rPr lang="ru-RU" dirty="0" err="1"/>
              <a:t>конфискаты</a:t>
            </a:r>
            <a:r>
              <a:rPr lang="ru-RU" dirty="0"/>
              <a:t> после разрешения ветеринарных специалистов удаляются из помещений для убоя в специально оборудованные контейнеры (с маркировкой - "утиль", "уничтожение").</a:t>
            </a:r>
          </a:p>
          <a:p>
            <a:r>
              <a:rPr lang="ru-RU" dirty="0" smtClean="0"/>
              <a:t>На </a:t>
            </a:r>
            <a:r>
              <a:rPr lang="ru-RU" dirty="0"/>
              <a:t>территории убойных пунктов удаление бытовых отходов из контейнеров проводится при их накоплении не более чем на 2/3 емкости, но </a:t>
            </a:r>
            <a:r>
              <a:rPr lang="ru-RU" b="1" dirty="0"/>
              <a:t>не реже одного раза в день</a:t>
            </a:r>
            <a:r>
              <a:rPr lang="ru-RU" dirty="0"/>
              <a:t>, с последующей дезинфекцией контейнеров и площадки, на которой они расположены. Для обработки контейнеров и других емкостей для сбора бытовых отходов, хранения уборочного инвентаря по уборке территории выделяются </a:t>
            </a:r>
            <a:r>
              <a:rPr lang="ru-RU" b="1" dirty="0"/>
              <a:t>отдельные оборудованные площадки или санитарные посты</a:t>
            </a:r>
            <a:r>
              <a:rPr lang="ru-RU" dirty="0"/>
              <a:t>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8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нормативных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900" y="1404000"/>
            <a:ext cx="8550100" cy="50984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Проект федерального </a:t>
            </a:r>
            <a:r>
              <a:rPr lang="ru-RU" sz="2400" dirty="0" smtClean="0"/>
              <a:t>закона</a:t>
            </a:r>
            <a:br>
              <a:rPr lang="ru-RU" sz="2400" dirty="0" smtClean="0"/>
            </a:br>
            <a:r>
              <a:rPr lang="ru-RU" sz="2400" dirty="0" smtClean="0"/>
              <a:t>«О </a:t>
            </a:r>
            <a:r>
              <a:rPr lang="ru-RU" sz="2400" dirty="0"/>
              <a:t>ветеринарии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Проект постановления правительства «Об </a:t>
            </a:r>
            <a:r>
              <a:rPr lang="ru-RU" sz="2400" dirty="0"/>
              <a:t>аттестации специалистов в области ветеринарии, не являющихся уполномоченными лицами органов и учреждений, входящих в систему Государственной ветеринарной службы Российской Федерации, на право оформления ветеринарных сопроводительных документов на товары, подлежащие ветеринарному контролю (надзору</a:t>
            </a:r>
            <a:r>
              <a:rPr lang="ru-RU" sz="2400" dirty="0" smtClean="0"/>
              <a:t>)» </a:t>
            </a:r>
            <a:r>
              <a:rPr lang="ru-RU" sz="2400" b="1" dirty="0" smtClean="0"/>
              <a:t>заключения нет</a:t>
            </a:r>
          </a:p>
          <a:p>
            <a:r>
              <a:rPr lang="ru-RU" sz="2400" dirty="0" smtClean="0"/>
              <a:t>Проект постановления правительства «Об </a:t>
            </a:r>
            <a:r>
              <a:rPr lang="ru-RU" sz="2400" dirty="0"/>
              <a:t>утверждении ветеринарных правил по организации работы по оформлению ветеринарных сопроводительных документов и порядка оформления ветеринарных сопроводительных документов в электронном </a:t>
            </a:r>
            <a:r>
              <a:rPr lang="ru-RU" sz="2400" dirty="0" smtClean="0"/>
              <a:t>виде»</a:t>
            </a:r>
            <a:br>
              <a:rPr lang="ru-RU" sz="2400" dirty="0" smtClean="0"/>
            </a:br>
            <a:r>
              <a:rPr lang="ru-RU" sz="2400" b="1" dirty="0" smtClean="0"/>
              <a:t>отрицательное заключение</a:t>
            </a:r>
            <a:endParaRPr lang="en-US" sz="2400" b="1" dirty="0" smtClean="0"/>
          </a:p>
          <a:p>
            <a:r>
              <a:rPr lang="ru-RU" sz="2400" dirty="0" smtClean="0"/>
              <a:t>Проект правил назначения ветеринарно-санитарной экспертизы</a:t>
            </a:r>
          </a:p>
          <a:p>
            <a:pPr marL="0" indent="0">
              <a:buNone/>
            </a:pPr>
            <a:endParaRPr lang="ru-RU" sz="2400" b="1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окончанию рабочей смены, а также при выявлении заразных, в том числе особо опасных, болезней животных, оборудование, полы, панели, стены, стоки, столы, вешала, крючки, напольный транспорт, емкости подвергаются </a:t>
            </a:r>
            <a:r>
              <a:rPr lang="ru-RU" b="1" dirty="0"/>
              <a:t>очистке, мойке и дезинфекции</a:t>
            </a:r>
            <a:r>
              <a:rPr lang="ru-RU" dirty="0"/>
              <a:t>.</a:t>
            </a:r>
          </a:p>
          <a:p>
            <a:r>
              <a:rPr lang="ru-RU" dirty="0" smtClean="0"/>
              <a:t>Средства </a:t>
            </a:r>
            <a:r>
              <a:rPr lang="ru-RU" dirty="0"/>
              <a:t>для проведения дезинфекции, а также моющие и чистящие средства, применяемые на убойном пункте, используются и хранятся в помещениях, запирающихся на ключ.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9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Мойка и дезинфекции мелкого инвентаря в производственных помещениях убоя и первичной переработки осуществляются в </a:t>
            </a:r>
            <a:r>
              <a:rPr lang="ru-RU" b="1" dirty="0"/>
              <a:t>трех секционных ваннах</a:t>
            </a:r>
            <a:r>
              <a:rPr lang="ru-RU" dirty="0"/>
              <a:t> с подводкой горячей и холодной воды и емкостями, наполненными </a:t>
            </a:r>
            <a:r>
              <a:rPr lang="ru-RU" dirty="0" err="1" smtClean="0"/>
              <a:t>дезраствором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/>
              <a:t>мойки и дезинфекции фартуков и нарукавников используются </a:t>
            </a:r>
            <a:r>
              <a:rPr lang="ru-RU" b="1" dirty="0"/>
              <a:t>специальные промаркированные емкости</a:t>
            </a:r>
            <a:r>
              <a:rPr lang="ru-RU" dirty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производственных и вспомогательных помещениях на территории убойных пунктов </a:t>
            </a:r>
            <a:r>
              <a:rPr lang="ru-RU" b="1" dirty="0"/>
              <a:t>не допускается наличие грызунов и насекомых</a:t>
            </a:r>
            <a:r>
              <a:rPr lang="ru-RU" dirty="0"/>
              <a:t>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2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254542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проведения лабораторных исследований в области ветеринарии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5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5"/>
            <a:ext cx="8284249" cy="5032101"/>
          </a:xfrm>
        </p:spPr>
        <p:txBody>
          <a:bodyPr/>
          <a:lstStyle/>
          <a:p>
            <a:r>
              <a:rPr lang="ru-RU" dirty="0"/>
              <a:t>устанавливают общие требования к проведению организациями, осуществляющими лабораторные исследования в области ветеринарии, практической деятельности, направленной на предупреждение, диагностику и лечение болезней животных, </a:t>
            </a:r>
            <a:r>
              <a:rPr lang="ru-RU" b="1" dirty="0"/>
              <a:t>выпуск и обращение полноценных и безопасных в ветеринарном отношении продуктов животноводства</a:t>
            </a:r>
            <a:r>
              <a:rPr lang="ru-RU" dirty="0"/>
              <a:t> и защиту населения от болезней, общих для человека и </a:t>
            </a:r>
            <a:r>
              <a:rPr lang="ru-RU" dirty="0" smtClean="0"/>
              <a:t>животных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9813" y="0"/>
            <a:ext cx="8104187" cy="1096963"/>
          </a:xfrm>
        </p:spPr>
        <p:txBody>
          <a:bodyPr>
            <a:normAutofit/>
          </a:bodyPr>
          <a:lstStyle/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0949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учреждения</a:t>
            </a:r>
            <a:r>
              <a:rPr lang="ru-RU" dirty="0"/>
              <a:t>, входящие в состав Государственной ветеринарной службы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 smtClean="0"/>
              <a:t>организации</a:t>
            </a:r>
            <a:r>
              <a:rPr lang="ru-RU" dirty="0"/>
              <a:t>, независимо от их подчиненности и форм </a:t>
            </a:r>
            <a:r>
              <a:rPr lang="ru-RU" dirty="0" smtClean="0"/>
              <a:t>собственности, осуществляющие </a:t>
            </a:r>
            <a:r>
              <a:rPr lang="ru-RU" dirty="0"/>
              <a:t>лабораторные исследования в области ветеринарии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8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Лабораторные исследования в области ветеринарии </a:t>
            </a:r>
            <a:r>
              <a:rPr lang="ru-RU" dirty="0" smtClean="0"/>
              <a:t>должны </a:t>
            </a:r>
            <a:r>
              <a:rPr lang="ru-RU" dirty="0"/>
              <a:t>осуществляться в ветеринарной лаборатории, размещенной в отдельном </a:t>
            </a:r>
            <a:r>
              <a:rPr lang="ru-RU" dirty="0" smtClean="0"/>
              <a:t>помещении</a:t>
            </a:r>
          </a:p>
          <a:p>
            <a:r>
              <a:rPr lang="ru-RU" dirty="0" smtClean="0"/>
              <a:t>Прием </a:t>
            </a:r>
            <a:r>
              <a:rPr lang="ru-RU" dirty="0"/>
              <a:t>материала для лабораторного исследования должен осуществляться через отдельный вход. Допускается получение исследуемого материала через </a:t>
            </a:r>
            <a:r>
              <a:rPr lang="ru-RU" dirty="0" smtClean="0"/>
              <a:t>передаточное </a:t>
            </a:r>
            <a:r>
              <a:rPr lang="ru-RU" dirty="0" smtClean="0"/>
              <a:t>окно</a:t>
            </a:r>
          </a:p>
          <a:p>
            <a:r>
              <a:rPr lang="ru-RU" dirty="0"/>
              <a:t>Не допускается вход работников ветеринарной лаборатории через вход, предназначенный для приема материала для лабораторного исследования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5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Доступ в помещения ветеринарной лаборатории должен быть </a:t>
            </a:r>
            <a:r>
              <a:rPr lang="ru-RU" dirty="0" smtClean="0"/>
              <a:t>ограничен</a:t>
            </a:r>
          </a:p>
          <a:p>
            <a:r>
              <a:rPr lang="ru-RU" dirty="0"/>
              <a:t>Лабораторные исследования и исследования на лабораторных животных должны осуществляться в разных помещениях. В состав ветеринарной лаборатории также включаются вспомогательные помещения (помещения для дезинфекции, стирки, сушки, глажения и хранения спецодежды). Состав производственных помещений ветеринарной лаборатории определяется исходя из специфики проводимых лабораторных исследований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Вход работников ветеринарных лабораторий в производственные помещения отделов ветеринарных лабораторий, использующих в своей деятельности возбудителей заразных болезней животных, должен осуществляться через специальные бытовые помещения (санпропускники)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9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Лабораторные животные ветеринарных лабораторий должны содержаться в отдельном здании (виварии). В составе вивария должны быть </a:t>
            </a:r>
            <a:r>
              <a:rPr lang="ru-RU" dirty="0" smtClean="0"/>
              <a:t>предусмотрены:</a:t>
            </a:r>
          </a:p>
          <a:p>
            <a:pPr lvl="2"/>
            <a:r>
              <a:rPr lang="ru-RU" dirty="0" smtClean="0"/>
              <a:t> </a:t>
            </a:r>
            <a:r>
              <a:rPr lang="ru-RU" dirty="0" err="1" smtClean="0"/>
              <a:t>вскрывочная</a:t>
            </a:r>
            <a:endParaRPr lang="ru-RU" dirty="0"/>
          </a:p>
          <a:p>
            <a:pPr lvl="2"/>
            <a:r>
              <a:rPr lang="ru-RU" dirty="0" smtClean="0"/>
              <a:t> </a:t>
            </a:r>
            <a:r>
              <a:rPr lang="ru-RU" dirty="0"/>
              <a:t>помещение для </a:t>
            </a:r>
            <a:r>
              <a:rPr lang="ru-RU" dirty="0" err="1" smtClean="0"/>
              <a:t>дезосредств</a:t>
            </a:r>
            <a:endParaRPr lang="ru-RU" dirty="0" smtClean="0"/>
          </a:p>
          <a:p>
            <a:pPr lvl="2"/>
            <a:r>
              <a:rPr lang="ru-RU" dirty="0" smtClean="0"/>
              <a:t>помещение </a:t>
            </a:r>
            <a:r>
              <a:rPr lang="ru-RU" dirty="0"/>
              <a:t>для хранения лекарственных </a:t>
            </a:r>
            <a:r>
              <a:rPr lang="ru-RU" dirty="0" smtClean="0"/>
              <a:t>средств</a:t>
            </a:r>
          </a:p>
          <a:p>
            <a:pPr lvl="2"/>
            <a:r>
              <a:rPr lang="ru-RU" dirty="0" smtClean="0"/>
              <a:t>помещения </a:t>
            </a:r>
            <a:r>
              <a:rPr lang="ru-RU" dirty="0"/>
              <a:t>и оборудование для хранения трупов умерщвленных лабораторных животных с отдельным изолированным выходом, оборудованные морозильниками промышленного </a:t>
            </a:r>
            <a:r>
              <a:rPr lang="ru-RU" dirty="0" smtClean="0"/>
              <a:t>типа</a:t>
            </a:r>
            <a:endParaRPr lang="ru-RU" dirty="0"/>
          </a:p>
          <a:p>
            <a:r>
              <a:rPr lang="ru-RU" dirty="0"/>
              <a:t>Допускается хранение лекарственных средств в специально оборудованном шкафу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проведении лабораторных исследований в лабораториях ветеринарно-санитарной экспертизы на рынках должна быть обеспечена поточность технологического процесса и исключено пересечение потоков поступления продукции в лабораторию для проведения ветеринарно-санитарной экспертизы и выхода ее для последующей </a:t>
            </a:r>
            <a:r>
              <a:rPr lang="ru-RU" dirty="0" smtClean="0"/>
              <a:t>реализации</a:t>
            </a:r>
          </a:p>
          <a:p>
            <a:r>
              <a:rPr lang="ru-RU" dirty="0"/>
              <a:t>Лаборатории ветеринарно-санитарной экспертизы на рынке должны быть оборудованы душевыми кабинами для работников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6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ВСЭ и закон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«О Ветеринарии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проведению лабораторных исследований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dirty="0"/>
              <a:t>помещения ветеринарной лаборатории должны быть подключены к электро-, теплосетям, а также системе канализации и водоснабжения, оборудованы системой вентиляции воздуха, </a:t>
            </a:r>
            <a:r>
              <a:rPr lang="ru-RU" dirty="0" smtClean="0"/>
              <a:t>телефонной </a:t>
            </a:r>
            <a:r>
              <a:rPr lang="ru-RU" dirty="0"/>
              <a:t>и цифровой </a:t>
            </a:r>
            <a:r>
              <a:rPr lang="ru-RU" dirty="0" smtClean="0"/>
              <a:t>связью</a:t>
            </a:r>
          </a:p>
          <a:p>
            <a:pPr>
              <a:spcBef>
                <a:spcPts val="600"/>
              </a:spcBef>
            </a:pPr>
            <a:r>
              <a:rPr lang="ru-RU" dirty="0"/>
              <a:t>производственные помещения ветеринарной лаборатории должны </a:t>
            </a:r>
            <a:r>
              <a:rPr lang="ru-RU" dirty="0" smtClean="0"/>
              <a:t>иметь:</a:t>
            </a:r>
          </a:p>
          <a:p>
            <a:pPr lvl="3">
              <a:spcBef>
                <a:spcPts val="0"/>
              </a:spcBef>
            </a:pPr>
            <a:r>
              <a:rPr lang="ru-RU" dirty="0"/>
              <a:t>стены с гладкими поверхностями, которые легко поддаются очистке и </a:t>
            </a:r>
            <a:r>
              <a:rPr lang="ru-RU" dirty="0" smtClean="0"/>
              <a:t>дезинфекции</a:t>
            </a:r>
          </a:p>
          <a:p>
            <a:pPr lvl="3">
              <a:spcBef>
                <a:spcPts val="0"/>
              </a:spcBef>
            </a:pPr>
            <a:r>
              <a:rPr lang="ru-RU" dirty="0"/>
              <a:t>потолок с легко моющимся </a:t>
            </a:r>
            <a:r>
              <a:rPr lang="ru-RU" dirty="0" smtClean="0"/>
              <a:t>покрытием</a:t>
            </a:r>
          </a:p>
          <a:p>
            <a:pPr lvl="3">
              <a:spcBef>
                <a:spcPts val="0"/>
              </a:spcBef>
            </a:pPr>
            <a:r>
              <a:rPr lang="ru-RU" dirty="0"/>
              <a:t>герметично закрывающиеся окна, защищенные от проникновения </a:t>
            </a:r>
            <a:r>
              <a:rPr lang="ru-RU" dirty="0" smtClean="0"/>
              <a:t>насекомых</a:t>
            </a:r>
          </a:p>
          <a:p>
            <a:pPr lvl="3">
              <a:spcBef>
                <a:spcPts val="0"/>
              </a:spcBef>
            </a:pPr>
            <a:r>
              <a:rPr lang="ru-RU" dirty="0"/>
              <a:t>полы из водонепроницаемых материалов с хорошим </a:t>
            </a:r>
            <a:r>
              <a:rPr lang="ru-RU" dirty="0" smtClean="0"/>
              <a:t>водостоком (сточные </a:t>
            </a:r>
            <a:r>
              <a:rPr lang="ru-RU" dirty="0"/>
              <a:t>воды должны подвергаться обеззараживанию перед их поступлением в общую </a:t>
            </a:r>
            <a:r>
              <a:rPr lang="ru-RU" dirty="0" smtClean="0"/>
              <a:t>канализацию)</a:t>
            </a:r>
          </a:p>
          <a:p>
            <a:pPr lvl="3">
              <a:spcBef>
                <a:spcPts val="0"/>
              </a:spcBef>
            </a:pPr>
            <a:endParaRPr lang="ru-RU" dirty="0" smtClean="0"/>
          </a:p>
          <a:p>
            <a:pPr lvl="2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4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лабораторная мебель должна иметь покрытие, устойчивое к действию моющих и дезинфицирующих средств. Поверхность столов не должна иметь швов и </a:t>
            </a:r>
            <a:r>
              <a:rPr lang="ru-RU" dirty="0" smtClean="0"/>
              <a:t>трещин</a:t>
            </a:r>
          </a:p>
          <a:p>
            <a:pPr>
              <a:spcBef>
                <a:spcPts val="0"/>
              </a:spcBef>
            </a:pPr>
            <a:r>
              <a:rPr lang="ru-RU" dirty="0"/>
              <a:t>при оборудовании ветеринарной лаборатории должны </a:t>
            </a:r>
            <a:r>
              <a:rPr lang="ru-RU" dirty="0" smtClean="0"/>
              <a:t>предусматриваться: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мобильные высоконапорные автоматизированные установки для влажной и аэрозольной дезинфекции и дезинсекции </a:t>
            </a:r>
            <a:r>
              <a:rPr lang="ru-RU" dirty="0" smtClean="0"/>
              <a:t>помещений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механизированные и автоматизированные линии и приборы-автоматы для проведения диагностических исследований и анализа </a:t>
            </a:r>
            <a:r>
              <a:rPr lang="ru-RU" dirty="0" smtClean="0"/>
              <a:t>проб</a:t>
            </a:r>
          </a:p>
          <a:p>
            <a:pPr lvl="2">
              <a:spcBef>
                <a:spcPts val="0"/>
              </a:spcBef>
            </a:pPr>
            <a:r>
              <a:rPr lang="ru-RU" dirty="0"/>
              <a:t>контейнеры для сбора конфискатов от вынужденно убитых животных и трупов мелких животных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7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помещения, где проводят работы с инфицированными или потенциально инфицированными материалами, оборудуют бактерицидными лампами, которые используют для обеззараживания воздуха и поверхностей по режимам в соответствии с нормативными документами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закона</a:t>
            </a:r>
            <a:br>
              <a:rPr lang="ru-RU" dirty="0" smtClean="0"/>
            </a:br>
            <a:r>
              <a:rPr lang="ru-RU" dirty="0" smtClean="0"/>
              <a:t>«О ветеринарии»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15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Ветеринарно-санитарная экспертиза  </a:t>
            </a:r>
            <a:r>
              <a:rPr lang="ru-RU" dirty="0"/>
              <a:t>— оценка подконтрольной продукции, биологических отходов, отходов животноводства на соответствие обязательным ветеринарно-санитарным </a:t>
            </a:r>
            <a:r>
              <a:rPr lang="ru-RU" dirty="0" smtClean="0"/>
              <a:t>требованиям</a:t>
            </a:r>
          </a:p>
          <a:p>
            <a:r>
              <a:rPr lang="ru-RU" b="1" dirty="0"/>
              <a:t>ветеринарная экспертиза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оценка состояния здоровья животных на соответствие обязательным ветеринарным требованиям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b="1" dirty="0" smtClean="0"/>
              <a:t>ветеринарная сертификация </a:t>
            </a:r>
            <a:r>
              <a:rPr lang="ru-RU" dirty="0" smtClean="0"/>
              <a:t>— деятельность </a:t>
            </a:r>
            <a:r>
              <a:rPr lang="ru-RU" dirty="0"/>
              <a:t>по подтверждению соответствия подконтрольных товаров, подлежащих перемещению (перевозке), хранению и обороту, удостоверяющая его безопасность в ветеринарно-санитарном отношении и благополучие административных территорий мест производства этого товара по заразным болезням животных, в том числе болезням, общим для человека и </a:t>
            </a:r>
            <a:r>
              <a:rPr lang="ru-RU" dirty="0" smtClean="0"/>
              <a:t>животных</a:t>
            </a:r>
          </a:p>
          <a:p>
            <a:r>
              <a:rPr lang="ru-RU" b="1" dirty="0"/>
              <a:t>ветеринарный сертификат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документ, выдаваемый на подконтрольный товар, подлежащий перемещению (перевозке), хранению и обороту, удостоверяющий его безопасность в ветеринарно-санитарном отношении и благополучие административных территорий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9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ветеринарный специалист </a:t>
            </a:r>
            <a:r>
              <a:rPr lang="ru-RU" b="1" dirty="0" smtClean="0"/>
              <a:t>—</a:t>
            </a:r>
            <a:r>
              <a:rPr lang="ru-RU" dirty="0" smtClean="0"/>
              <a:t> </a:t>
            </a:r>
            <a:r>
              <a:rPr lang="ru-RU" dirty="0"/>
              <a:t>лицо, имеющее высшее или среднее специальное ветеринарное образование, осуществляющее ветеринарную деятельность;</a:t>
            </a:r>
          </a:p>
          <a:p>
            <a:r>
              <a:rPr lang="ru-RU" b="1" dirty="0" smtClean="0"/>
              <a:t>ветеринарный </a:t>
            </a:r>
            <a:r>
              <a:rPr lang="ru-RU" b="1" dirty="0"/>
              <a:t>эксперт </a:t>
            </a:r>
            <a:r>
              <a:rPr lang="ru-RU" dirty="0" smtClean="0"/>
              <a:t>— ветеринарный </a:t>
            </a:r>
            <a:r>
              <a:rPr lang="ru-RU" dirty="0"/>
              <a:t>специалист, аттестованный в порядке, установленном законодательством Российской </a:t>
            </a:r>
            <a:r>
              <a:rPr lang="ru-RU" dirty="0" smtClean="0"/>
              <a:t>Федерации (может быть ИП)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4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Ветеринарно-санитарная экспертиза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Ветеринарно-санитарная экспертиза проводится в целях оценки на соответствие обязательным процедурам и требованиям по обеспечению ветеринарной безопасности подконтрольной продукции, отходов животноводства и биологических отходов, процессов получения (производства) подконтрольной продукции, отходов животноводства, их хранения, перевозки, реализации, переработки, уничтожения, а также сбора, хранения, перевозки и уничтожения биологических отходов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4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Ветеринарно-санитарная экспертиза проводится в случаях:</a:t>
            </a:r>
            <a:endParaRPr lang="ru-RU" sz="3200" dirty="0"/>
          </a:p>
          <a:p>
            <a:pPr lvl="2"/>
            <a:r>
              <a:rPr lang="ru-RU" dirty="0"/>
              <a:t>проведения ветеринарной сертификации;</a:t>
            </a:r>
          </a:p>
          <a:p>
            <a:pPr lvl="2"/>
            <a:r>
              <a:rPr lang="ru-RU" dirty="0"/>
              <a:t>проведения мероприятий по государственному ветеринарному контролю (надзору);</a:t>
            </a:r>
          </a:p>
          <a:p>
            <a:pPr lvl="2"/>
            <a:r>
              <a:rPr lang="ru-RU" dirty="0"/>
              <a:t>проведения обследований производственных объектов, расположенных на территории Российской Федерации, на предмет соответствия ветеринарным требованиям государств или групп государств, в которые поставляется подконтрольная продукция, производимая в указанных производственных объектах;</a:t>
            </a:r>
          </a:p>
          <a:p>
            <a:pPr lvl="2"/>
            <a:r>
              <a:rPr lang="ru-RU" dirty="0"/>
              <a:t>проведения обследований производственных объектов, расположенных на территории иностранных государств и осуществляющих производство и (или) хранение подконтрольной продукции, которая поставляется в Российскую Федерацию, на предмет соответствия ветеринарным правилам Российской Федерации, решениям Комиссии таможенного союза и Евразийской экономической </a:t>
            </a:r>
            <a:r>
              <a:rPr lang="ru-RU" dirty="0" smtClean="0"/>
              <a:t>комиссии;</a:t>
            </a:r>
          </a:p>
          <a:p>
            <a:pPr lvl="2"/>
            <a:r>
              <a:rPr lang="ru-RU" dirty="0" smtClean="0"/>
              <a:t>обращения </a:t>
            </a:r>
            <a:r>
              <a:rPr lang="ru-RU" dirty="0"/>
              <a:t>владельцев подконтрольной продукции.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Формами ветеринарно-санитарной экспертизы являются:</a:t>
            </a:r>
            <a:endParaRPr lang="ru-RU" sz="3200" dirty="0"/>
          </a:p>
          <a:p>
            <a:pPr lvl="2"/>
            <a:r>
              <a:rPr lang="ru-RU" dirty="0"/>
              <a:t>ветеринарный осмотр подконтрольной продукции, включая послеубойный осмотр, ветеринарный осмотр биологических отходов, отходов животноводства;</a:t>
            </a:r>
            <a:endParaRPr lang="ru-RU" sz="2800" dirty="0"/>
          </a:p>
          <a:p>
            <a:pPr lvl="2"/>
            <a:r>
              <a:rPr lang="ru-RU" dirty="0"/>
              <a:t>проведение исследований проб (образцов) подконтрольной продукции, биологических отходов, отходов животноводства.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1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случаях, предусмотренных настоящим Федеральным законом или принятыми в соответствии с ним ветеринарными правилами, при проведении ветеринарно-санитарной экспертизы осуществляется отбор проб (образцов) подконтрольной продукции, биологических отходов и отходов животноводства и их лабораторное исследование в </a:t>
            </a:r>
            <a:r>
              <a:rPr lang="ru-RU" b="1" dirty="0"/>
              <a:t>прошедших государственную аккредитацию </a:t>
            </a:r>
            <a:r>
              <a:rPr lang="ru-RU" b="1" dirty="0" smtClean="0"/>
              <a:t>лабораториях </a:t>
            </a:r>
            <a:r>
              <a:rPr lang="ru-RU" dirty="0"/>
              <a:t>(испытательных центрах).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5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Задачи государственной ветеринарной службы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предупреждение и ликвидация заразных и массовых незаразных болезней животных</a:t>
            </a:r>
          </a:p>
          <a:p>
            <a:r>
              <a:rPr lang="ru-RU" b="1" dirty="0" smtClean="0"/>
              <a:t>обеспечение </a:t>
            </a:r>
            <a:r>
              <a:rPr lang="ru-RU" b="1" dirty="0"/>
              <a:t>безопасности продуктов животноводства в ветеринарно-санитарном </a:t>
            </a:r>
            <a:r>
              <a:rPr lang="ru-RU" b="1" dirty="0" smtClean="0"/>
              <a:t>отношении</a:t>
            </a:r>
            <a:endParaRPr lang="ru-RU" b="1" dirty="0"/>
          </a:p>
          <a:p>
            <a:r>
              <a:rPr lang="ru-RU" dirty="0"/>
              <a:t>защита населения от болезней, общих для человека и </a:t>
            </a:r>
            <a:r>
              <a:rPr lang="ru-RU" dirty="0" smtClean="0"/>
              <a:t>животных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случае если при проведении ветеринарно-санитарной экспертизы отсутствует информация о происхождении подконтрольной продукции, биологических отходов и отходов животноводства, </a:t>
            </a:r>
            <a:r>
              <a:rPr lang="ru-RU" b="1" dirty="0"/>
              <a:t>проведение лабораторных исследований является обязательными</a:t>
            </a:r>
            <a:r>
              <a:rPr lang="ru-RU" dirty="0"/>
              <a:t>. Лабораторные исследования, утилизация и уничтожение, в случаях выявления опасной в ветеринарном отношении подконтрольной продукции, биологических отходов и отходов животноводства</a:t>
            </a:r>
            <a:r>
              <a:rPr lang="ru-RU" b="1" dirty="0"/>
              <a:t>, осуществляются за счет их владельца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Перечень исследований проб (образцов) подконтрольной продукции, биологических отходов, отходов животноводства, которые могут осуществляться </a:t>
            </a:r>
            <a:r>
              <a:rPr lang="ru-RU" b="1" dirty="0"/>
              <a:t>без обращения в прошедшие государственную аккредитацию</a:t>
            </a:r>
            <a:r>
              <a:rPr lang="ru-RU" dirty="0"/>
              <a:t> лаборатории (испытательные центры), утверждается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/>
              <a:t>ветеринарно-санитарной экспертизы оформляются посредством формирования </a:t>
            </a:r>
            <a:r>
              <a:rPr lang="ru-RU" b="1" dirty="0"/>
              <a:t>ветеринарного сертификата</a:t>
            </a:r>
            <a:r>
              <a:rPr lang="ru-RU" dirty="0"/>
              <a:t>, а также </a:t>
            </a:r>
            <a:r>
              <a:rPr lang="ru-RU" b="1" dirty="0"/>
              <a:t>заключения </a:t>
            </a:r>
            <a:r>
              <a:rPr lang="ru-RU" dirty="0"/>
              <a:t>по результатам исследований (протокол, экспертиза), предусмотренными настоящим Федеральным законом и принятыми в соответствии с ним ветеринарными правилами.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6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Порядок и методы проведения ветеринарно-санитарной экспертизы, а также порядок оформления ее результатов устанавливаются федеральным органом исполнительной власти, осуществляющим функции по выработке государственной политики и нормативно- правовому регулированию в сфере ветеринарии.</a:t>
            </a:r>
          </a:p>
          <a:p>
            <a:r>
              <a:rPr lang="ru-RU" dirty="0" smtClean="0"/>
              <a:t>Ветеринарно-санитарная </a:t>
            </a:r>
            <a:r>
              <a:rPr lang="ru-RU" dirty="0"/>
              <a:t>экспертиза осуществляется на возмездной основе.</a:t>
            </a:r>
          </a:p>
          <a:p>
            <a:r>
              <a:rPr lang="ru-RU" dirty="0"/>
              <a:t>Методика расчета платы за проведение ветеринарно-санитарной экспертизы ветеринарным экспертом, являющимся работником федерального государственного учреждения, устанавливается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Размер платы за проведение ветеринарно-санитарной экспертизы ветеринарным экспертом, являющимся работником государственного учреждения субъекта Российской Федерации, устанавливается нормативным правовым актом органа исполнительной власти субъекта Российской Федерации в соответствии с законодательством субъекта Российской Федерации.</a:t>
            </a:r>
          </a:p>
          <a:p>
            <a:r>
              <a:rPr lang="ru-RU" dirty="0"/>
              <a:t>Плата за проведение ветеринарно-санитарной экспертизы при осуществлении мероприятий по </a:t>
            </a:r>
            <a:r>
              <a:rPr lang="ru-RU" b="1" dirty="0"/>
              <a:t>государственному ветеринарному контролю (надзору) не взимается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4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Порядок учета и оформления результатов ветеринарно-санитарной экспертизы подконтрольных товаров, предназначенных для реализации на сельскохозяйственных и иных розничных рынках, устанавливается уполномоченным Правительством Российской Федерации федеральным органом исполнительной власти.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7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Ветеринарная экспертиза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Ветеринарная экспертиза проводится в целях оценки состояния здоровья животных на соответствие обязательным процедурам и требованиям по обеспечению ветеринарной безопасности.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2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Ветеринарная экспертиза проводится в случаях:</a:t>
            </a:r>
            <a:endParaRPr lang="ru-RU" sz="3200" dirty="0"/>
          </a:p>
          <a:p>
            <a:pPr lvl="2"/>
            <a:r>
              <a:rPr lang="ru-RU" dirty="0"/>
              <a:t>проведения ветеринарной сертификации;</a:t>
            </a:r>
            <a:endParaRPr lang="ru-RU" sz="2800" dirty="0"/>
          </a:p>
          <a:p>
            <a:pPr lvl="2"/>
            <a:r>
              <a:rPr lang="ru-RU" dirty="0"/>
              <a:t>проведения мероприятий по государственному ветеринарному контролю (надзору);</a:t>
            </a:r>
            <a:endParaRPr lang="ru-RU" sz="2800" dirty="0"/>
          </a:p>
          <a:p>
            <a:pPr lvl="2"/>
            <a:r>
              <a:rPr lang="ru-RU" dirty="0"/>
              <a:t>учета животных;</a:t>
            </a:r>
            <a:endParaRPr lang="ru-RU" sz="2800" dirty="0"/>
          </a:p>
          <a:p>
            <a:pPr lvl="2"/>
            <a:r>
              <a:rPr lang="ru-RU" dirty="0"/>
              <a:t>проведения обследований производственных объектов, расположенных на территории Российской Федерации, на предмет соответствия ветеринарным требованиям государств или групп государств, в которые поставляются животные, содержащиеся в указанных производственных объектах;</a:t>
            </a:r>
            <a:endParaRPr lang="ru-RU" sz="2800" dirty="0"/>
          </a:p>
          <a:p>
            <a:pPr lvl="2"/>
            <a:r>
              <a:rPr lang="ru-RU" dirty="0"/>
              <a:t>проведения обследований производственных объектов, расположенных на территории иностранных государств и осуществляющих выращивание животных или производство подконтрольной продукции, которые поставляются в Российскую Федерацию, на соответствие ветеринарным правилам, действующим в Российской Федерации;</a:t>
            </a:r>
            <a:endParaRPr lang="ru-RU" sz="2800" dirty="0"/>
          </a:p>
          <a:p>
            <a:pPr lvl="2"/>
            <a:r>
              <a:rPr lang="ru-RU" dirty="0"/>
              <a:t>обращения владельцев животных.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8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Формами ветеринарной экспертизы являются:</a:t>
            </a:r>
          </a:p>
          <a:p>
            <a:pPr lvl="2"/>
            <a:r>
              <a:rPr lang="ru-RU" dirty="0"/>
              <a:t>клиническое обследование животных;</a:t>
            </a:r>
            <a:endParaRPr lang="ru-RU" sz="2500" dirty="0"/>
          </a:p>
          <a:p>
            <a:pPr lvl="2"/>
            <a:r>
              <a:rPr lang="ru-RU" b="1" dirty="0" err="1"/>
              <a:t>предубойный</a:t>
            </a:r>
            <a:r>
              <a:rPr lang="ru-RU" b="1" dirty="0"/>
              <a:t> ветеринарный осмотр животных</a:t>
            </a:r>
            <a:r>
              <a:rPr lang="ru-RU" dirty="0"/>
              <a:t>;</a:t>
            </a:r>
            <a:endParaRPr lang="ru-RU" sz="2500" dirty="0"/>
          </a:p>
          <a:p>
            <a:pPr lvl="2"/>
            <a:r>
              <a:rPr lang="ru-RU" dirty="0"/>
              <a:t>проведение исследований проб (образцов) биологического материала от животных;</a:t>
            </a:r>
            <a:endParaRPr lang="ru-RU" sz="2500" dirty="0"/>
          </a:p>
          <a:p>
            <a:pPr lvl="2"/>
            <a:r>
              <a:rPr lang="ru-RU" dirty="0"/>
              <a:t>осмотр производственных объектов, используемых в целях выращивания, разведения, содержания, перевозки (перемещения), перегона, реализации, убоя животных.</a:t>
            </a:r>
            <a:endParaRPr lang="ru-RU" sz="25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случаях, предусмотренных настоящим Федеральным законом или принятыми в соответствии с ним ветеринарными правилами, при проведении ветеринарной экспертизы осуществляется отбор проб (образцов) биологического материала от животных для проведения лабораторных исследований в прошедших государственную </a:t>
            </a:r>
            <a:r>
              <a:rPr lang="ru-RU" dirty="0" smtClean="0"/>
              <a:t>лабораториях </a:t>
            </a:r>
            <a:r>
              <a:rPr lang="ru-RU" dirty="0"/>
              <a:t>(испытательных центрах).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Ветеринарно-санитарной экспертизе </a:t>
            </a:r>
            <a:r>
              <a:rPr lang="ru-RU" dirty="0" smtClean="0"/>
              <a:t>подлежат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Мясо</a:t>
            </a:r>
            <a:r>
              <a:rPr lang="ru-RU" dirty="0"/>
              <a:t>, мясные и другие продукты убоя (промысла) животных, молоко, молочные продукты, яйца, иная продукция животного происхождения подлежат ветеринарно-санитарной экспертизе в целях определения их пригодности к использованию для пищевых </a:t>
            </a:r>
            <a:r>
              <a:rPr lang="ru-RU" dirty="0" smtClean="0"/>
              <a:t>целей</a:t>
            </a:r>
          </a:p>
          <a:p>
            <a:r>
              <a:rPr lang="ru-RU" dirty="0"/>
              <a:t>К</a:t>
            </a:r>
            <a:r>
              <a:rPr lang="ru-RU" dirty="0" smtClean="0"/>
              <a:t>орма </a:t>
            </a:r>
            <a:r>
              <a:rPr lang="ru-RU" dirty="0"/>
              <a:t>и кормовые добавки растительного происхождения и продукция растительного происхождения непромышленного изготовления, реализуемая на продовольственных </a:t>
            </a:r>
            <a:r>
              <a:rPr lang="ru-RU" dirty="0" smtClean="0"/>
              <a:t>рынках используемая на объекта ФОИ при которых предусмотрена военная служба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1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случае если при проведении ветеринарной экспертизы отсутствует информация о происхождении животного, проведение лабораторных исследований является обязательным.</a:t>
            </a:r>
          </a:p>
          <a:p>
            <a:r>
              <a:rPr lang="ru-RU" dirty="0"/>
              <a:t>Перечень исследований проб (образцов) биологического материала от животных, которые могут осуществляться без обращения в прошедшие государственную аккредитацию лаборатории (испытательные центры), утверждается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0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Результаты ветеринарной экспертизы оформляются посредством оформления </a:t>
            </a:r>
            <a:r>
              <a:rPr lang="ru-RU" b="1" dirty="0"/>
              <a:t>ветеринарного сертификата</a:t>
            </a:r>
            <a:r>
              <a:rPr lang="ru-RU" dirty="0"/>
              <a:t>, а также </a:t>
            </a:r>
            <a:r>
              <a:rPr lang="ru-RU" b="1" dirty="0"/>
              <a:t>заключения</a:t>
            </a:r>
            <a:r>
              <a:rPr lang="ru-RU" dirty="0"/>
              <a:t> по результатам исследований (протокол, экспертиза), предусмотренными настоящим Федеральным законом и принятыми в соответствии с ним ветеринарными правилами.</a:t>
            </a:r>
          </a:p>
          <a:p>
            <a:r>
              <a:rPr lang="ru-RU" dirty="0"/>
              <a:t>Порядок и методы проведения ветеринарной экспертизы, а также порядок оформления ее результатов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13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Ветеринарная экспертиза осуществляется на возмездной основе, за исключением проведения ветеринарной экспертизы при осуществлении мероприятий по государственному ветеринарному контролю (надзору).</a:t>
            </a:r>
          </a:p>
          <a:p>
            <a:pPr lvl="0"/>
            <a:r>
              <a:rPr lang="ru-RU" dirty="0"/>
              <a:t>Порядок учета и оформления результатов ветеринарной экспертизы подконтрольных товаров, предназначенных для реализации на сельскохозяйственных и иных розничных рынках, устанавливается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Ветеринарная сертификация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Ветеринарной </a:t>
            </a:r>
            <a:r>
              <a:rPr lang="ru-RU" dirty="0"/>
              <a:t>сертификации подлежит партия подконтрольных товаров, в том числе при ввозе на таможенную территорию таможенного союза (за исключением транзита через таможенную территорию Таможенного союза) или вывозе с таможенной территории таможенного союза в случаях, предусмотренным настоящим Федеральным законом.</a:t>
            </a:r>
          </a:p>
          <a:p>
            <a:r>
              <a:rPr lang="ru-RU" dirty="0"/>
              <a:t>Ветеринарная сертификация предусматривает проведение ветеринарной и (или) ветеринарно-санитарной экспертизы подконтрольных товаров в соответствии с настоящим Федеральным законом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64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Порядок оформления и выдачи ветеринарных сертификатов, формы ветеринарных сертификатов (в том числе электронные формы) и требования к ним утверждаются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</a:p>
          <a:p>
            <a:r>
              <a:rPr lang="ru-RU" dirty="0" smtClean="0"/>
              <a:t>Ветеринарную </a:t>
            </a:r>
            <a:r>
              <a:rPr lang="ru-RU" dirty="0"/>
              <a:t>сертификацию подконтрольных товаров, предназначенных для оборота (обращения), осуществляет ветеринарный эксперт по обращению владельца.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6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Ветеринарная сертификация не требуется в следующих случаях:</a:t>
            </a:r>
            <a:endParaRPr lang="ru-RU" sz="3200" dirty="0"/>
          </a:p>
          <a:p>
            <a:pPr lvl="2"/>
            <a:r>
              <a:rPr lang="ru-RU" dirty="0"/>
              <a:t>перевозки (перемещения) подконтрольной продукции в личных целях;</a:t>
            </a:r>
            <a:endParaRPr lang="ru-RU" sz="2500" dirty="0"/>
          </a:p>
          <a:p>
            <a:pPr lvl="2"/>
            <a:r>
              <a:rPr lang="ru-RU" dirty="0"/>
              <a:t>перевозки (перемещения) физическими лицами отдельных видов животных, предназначенных для целей, не связанных с осуществлением предпринимательской деятельности, в соответствии с перечнем, утверждаемым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ветеринарии;</a:t>
            </a:r>
            <a:endParaRPr lang="ru-RU" sz="2500" dirty="0"/>
          </a:p>
          <a:p>
            <a:pPr lvl="2"/>
            <a:r>
              <a:rPr lang="ru-RU" dirty="0"/>
              <a:t>перевозки (перемещения) подконтрольных товаров в пределах территории одного производственного объекта (внутрихозяйственные перевозки);</a:t>
            </a:r>
            <a:endParaRPr lang="ru-RU" sz="2500" dirty="0"/>
          </a:p>
          <a:p>
            <a:pPr lvl="2"/>
            <a:r>
              <a:rPr lang="ru-RU" dirty="0"/>
              <a:t>перевозки (перемещения) и реализации кормов и кормовых добавок, расфасованных в потребительскую тару (упаковку);</a:t>
            </a:r>
            <a:endParaRPr lang="ru-RU" sz="2500" dirty="0"/>
          </a:p>
          <a:p>
            <a:pPr lvl="2"/>
            <a:r>
              <a:rPr lang="ru-RU" dirty="0"/>
              <a:t>в иных случаях, установленных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  <a:endParaRPr lang="ru-RU" sz="25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2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проведении ветеринарной сертификации подконтрольных товаров, предназначенных для перевозки (перемещения), ветеринарным экспертом осуществляется оценка соответствия подконтрольных товаров, условий их перевозки (перемещения), а также транспортного средства, используемого для перевозки (перемещения), ветеринарным правилам.</a:t>
            </a:r>
          </a:p>
          <a:p>
            <a:r>
              <a:rPr lang="ru-RU" dirty="0" smtClean="0"/>
              <a:t>Ветеринарные </a:t>
            </a:r>
            <a:r>
              <a:rPr lang="ru-RU" dirty="0"/>
              <a:t>сертификаты на ввозимые в Российскую Федерацию подконтрольные товары, за </a:t>
            </a:r>
            <a:r>
              <a:rPr lang="ru-RU" dirty="0" smtClean="0"/>
              <a:t>исключением указанных выше, </a:t>
            </a:r>
            <a:r>
              <a:rPr lang="ru-RU" dirty="0"/>
              <a:t>выдаются на русском языке должностным лицом федерального органа исполнительной власти, осуществляющего функции по контролю (надзору) в сфере ветеринарии, на основании ветеринарных сертификатов, ранее выданных компетентным органом страны-экспортера, из которой ввезены подконтрольные товары, в соответствии с документами Таможенного союза и Евразийского экономического сообщества.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8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Подконтрольные товары, вывозимые из Российской Федерации за пределы территории государств-членов таможенного союза, подлежат ветеринарной сертификации посредством оформления ветеринарного сертификата должностным лицом федерального органа исполнительной власти, осуществляющего функции по контролю (надзору) в сфере ветеринарии.</a:t>
            </a:r>
          </a:p>
          <a:p>
            <a:r>
              <a:rPr lang="ru-RU" dirty="0"/>
              <a:t>Подконтрольные товары, ввозимые в Российскую Федерацию с территории государств-членов таможенного союза, должны сопровождаться ветеринарными сертификатами, выданными должностными лицами уполномоченных органов государств-членов Таможенного союза.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2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Подконтрольные товары, перевозимые по территории Российской Федерации и вывозимые из Российской Федерации на территорию государств-членов Таможенного союза, должны сопровождаться ветеринарными сертификатами, выданными организациями, осуществляющими деятельность в сфере ветеринарии и находящимися в ведении органов исполнительной власти субъектов Российской Федерации в сфере </a:t>
            </a:r>
            <a:r>
              <a:rPr lang="ru-RU" dirty="0" smtClean="0"/>
              <a:t>ветеринарии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3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отношении отдельных видов подконтрольных товаров Правительством Российской Федерации и актами международного права могут устанавливаться иные формы подтверждения соответствия этих товаров требованиям ветеринарной безопасности.</a:t>
            </a:r>
          </a:p>
          <a:p>
            <a:r>
              <a:rPr lang="ru-RU" dirty="0"/>
              <a:t>В отношении таких товаров требования настоящего Федерального закона в части проведения ветеринарно-санитарной экспертизы и ветеринарной сертификации не применяются.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4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Запрещаются реализация и использование для пищевых целей мяса, мясных и других продуктов убоя (промысла) животных, молока, молочных продуктов, яиц, иной продукции животного происхождения, кормов и кормовых добавок растительного происхождения и продукции растительного происхождения непромышленного изготовления, не подвергнутых в установленном порядке ветеринарно-санитарной </a:t>
            </a:r>
            <a:r>
              <a:rPr lang="ru-RU" b="1" dirty="0" smtClean="0"/>
              <a:t>экспертизе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7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ветеринарной безопасности при  убое животных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убою допускаются продуктивные животные, происходящие из производственных объектов, благополучных в ветеринарном отношении, прошедшие ветеринарную экспертизу и </a:t>
            </a:r>
            <a:r>
              <a:rPr lang="ru-RU" dirty="0" err="1" smtClean="0"/>
              <a:t>предубойную</a:t>
            </a:r>
            <a:r>
              <a:rPr lang="ru-RU" dirty="0" smtClean="0"/>
              <a:t> выдержку.</a:t>
            </a:r>
          </a:p>
          <a:p>
            <a:r>
              <a:rPr lang="ru-RU" dirty="0" smtClean="0"/>
              <a:t>Убой </a:t>
            </a:r>
            <a:r>
              <a:rPr lang="ru-RU" dirty="0"/>
              <a:t>продуктивных животных должен осуществляться </a:t>
            </a:r>
            <a:r>
              <a:rPr lang="ru-RU" b="1" dirty="0"/>
              <a:t>только на производственных объектах</a:t>
            </a:r>
            <a:r>
              <a:rPr lang="ru-RU" dirty="0"/>
              <a:t>, предназначенных для этих целей и оборудованных в соответствии с требованиями, установленными ветеринарными правилами.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Продуктивные животные, у которых в ходе </a:t>
            </a:r>
            <a:r>
              <a:rPr lang="ru-RU" dirty="0" err="1"/>
              <a:t>предубойного</a:t>
            </a:r>
            <a:r>
              <a:rPr lang="ru-RU" dirty="0"/>
              <a:t> ветеринарного осмотра установлены клинические признаки болезни, а также животные, на которых отсутствуют документы, подтверждающие их ветеринарную безопасность, помещаются в карантинное отделение убойного пункта для проведения ветеринарной экспертизы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3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Решение о дальнейшем использовании животных, находящихся в карантинном отделении, принимается ветеринарным экспертом в соответствии с ветеринарными правилами по результатам проведенной ветеринарной экспертизы и, при необходимости, лабораторных исследований.</a:t>
            </a:r>
          </a:p>
          <a:p>
            <a:r>
              <a:rPr lang="ru-RU" dirty="0"/>
              <a:t>Требования к убою животных устанавливаются ветеринарными правилами.</a:t>
            </a:r>
            <a:endParaRPr lang="en-US" dirty="0"/>
          </a:p>
          <a:p>
            <a:r>
              <a:rPr lang="ru-RU" dirty="0"/>
              <a:t>Убой животных должен осуществляться гуманными способами.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Ветеринарные </a:t>
            </a:r>
            <a:r>
              <a:rPr lang="ru-RU" dirty="0"/>
              <a:t>правила при убое животных предусматривают обязательные для исполнения процедуры и требования </a:t>
            </a:r>
            <a:r>
              <a:rPr lang="ru-RU" dirty="0" smtClean="0"/>
              <a:t>к:</a:t>
            </a:r>
          </a:p>
          <a:p>
            <a:pPr lvl="2"/>
            <a:r>
              <a:rPr lang="ru-RU" dirty="0"/>
              <a:t>порядку убоя разных видов животных, ветеринарной экспертизе и </a:t>
            </a:r>
            <a:r>
              <a:rPr lang="ru-RU" dirty="0" err="1"/>
              <a:t>предубойной</a:t>
            </a:r>
            <a:r>
              <a:rPr lang="ru-RU" dirty="0"/>
              <a:t> выдержке;</a:t>
            </a:r>
          </a:p>
          <a:p>
            <a:pPr lvl="2"/>
            <a:r>
              <a:rPr lang="ru-RU" dirty="0"/>
              <a:t>зданиям, строениям и сооружениям для убоя животных, за исключением диких животных, находящихся в состоянии естественной свободы, и их оборудованию, включая санитарные бойни;</a:t>
            </a:r>
          </a:p>
          <a:p>
            <a:pPr lvl="2"/>
            <a:r>
              <a:rPr lang="ru-RU" dirty="0"/>
              <a:t>периодичности и способам проведения ветеринарного осмотра производственных объектов, предназначенных для убоя, а также порядку и случаям проведения мероприятий по дезинфекции, дезинсекции, дератизации;</a:t>
            </a:r>
          </a:p>
          <a:p>
            <a:pPr lvl="2"/>
            <a:r>
              <a:rPr lang="ru-RU" dirty="0"/>
              <a:t>способам убоя, оборудованию и механизмам, применяемым при убое;</a:t>
            </a:r>
          </a:p>
          <a:p>
            <a:pPr lvl="2"/>
            <a:r>
              <a:rPr lang="ru-RU" dirty="0"/>
              <a:t>мероприятиям, проводимым при обнаружении больных животных и вынужденном убое;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ru-RU" dirty="0"/>
              <a:t>убою больных или подозрительных по заболеванию животных;</a:t>
            </a:r>
          </a:p>
          <a:p>
            <a:pPr lvl="2"/>
            <a:r>
              <a:rPr lang="ru-RU" dirty="0"/>
              <a:t>убою животных на санитарной бойне и переработке продуктов убоя;</a:t>
            </a:r>
          </a:p>
          <a:p>
            <a:pPr lvl="2"/>
            <a:r>
              <a:rPr lang="ru-RU" dirty="0"/>
              <a:t>способам переработки и обработки туш, органов животных, других продуктов убоя и их ветеринарно-санитарной экспертизе;</a:t>
            </a:r>
          </a:p>
          <a:p>
            <a:pPr lvl="2"/>
            <a:r>
              <a:rPr lang="ru-RU" dirty="0"/>
              <a:t>порядку и случаям проведения лабораторных исследований при возникновении болезней животных или падеже при </a:t>
            </a:r>
            <a:r>
              <a:rPr lang="ru-RU" dirty="0" err="1"/>
              <a:t>предубойной</a:t>
            </a:r>
            <a:r>
              <a:rPr lang="ru-RU" dirty="0"/>
              <a:t> выдержке;</a:t>
            </a:r>
          </a:p>
          <a:p>
            <a:pPr lvl="2"/>
            <a:r>
              <a:rPr lang="ru-RU" dirty="0"/>
              <a:t>проведению дополнительных лабораторных исследований на определенные болезни животных.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2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Обеспечение ветеринарной безопасности при производстве и обращении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Производство подконтрольной продукции должно осуществляться на производственных объектах, благополучных в ветеринарном отношении.</a:t>
            </a:r>
          </a:p>
          <a:p>
            <a:pPr lvl="0"/>
            <a:r>
              <a:rPr lang="ru-RU" dirty="0"/>
              <a:t>Предназначенная для обращения подконтрольная продукция подлежит </a:t>
            </a:r>
            <a:r>
              <a:rPr lang="ru-RU" b="1" dirty="0"/>
              <a:t>ветеринарной сертификации</a:t>
            </a:r>
            <a:r>
              <a:rPr lang="ru-RU" b="1" dirty="0" smtClean="0"/>
              <a:t>.</a:t>
            </a:r>
          </a:p>
          <a:p>
            <a:r>
              <a:rPr lang="ru-RU" dirty="0"/>
              <a:t>Организация переработки подконтрольной продукции проводится ее владельцем, реализация этой продукции до ее переработки, иным лицам запрещена.</a:t>
            </a:r>
          </a:p>
          <a:p>
            <a:pPr lvl="0"/>
            <a:endParaRPr lang="ru-RU" b="1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Ветеринарные </a:t>
            </a:r>
            <a:r>
              <a:rPr lang="ru-RU" dirty="0"/>
              <a:t>правила при обороте подконтрольной продукции устанавливают обязательные для исполнения процедуры и требования к:</a:t>
            </a:r>
          </a:p>
          <a:p>
            <a:pPr lvl="2"/>
            <a:r>
              <a:rPr lang="ru-RU" dirty="0" smtClean="0"/>
              <a:t>производственным </a:t>
            </a:r>
            <a:r>
              <a:rPr lang="ru-RU" dirty="0"/>
              <a:t>объектам и оборудованию, используемым для получения, заготовки, производства, хранения, переработки, утилизации и уничтожения подконтрольной продукции, а также порядку и случаям проведения их дезинфекции, дезинсекции и дератизации;</a:t>
            </a:r>
          </a:p>
          <a:p>
            <a:pPr lvl="2"/>
            <a:r>
              <a:rPr lang="ru-RU" dirty="0" smtClean="0"/>
              <a:t>получению</a:t>
            </a:r>
            <a:r>
              <a:rPr lang="ru-RU" dirty="0"/>
              <a:t>, заготовке, производству, хранению, переработке, реализации, утилизации и уничтожению подконтрольной продукции, а также условиям ее использования, утилизации и уничтожения;</a:t>
            </a:r>
          </a:p>
          <a:p>
            <a:pPr lvl="2"/>
            <a:r>
              <a:rPr lang="ru-RU" dirty="0" smtClean="0"/>
              <a:t>ветеринарно-санитарной </a:t>
            </a:r>
            <a:r>
              <a:rPr lang="ru-RU" dirty="0"/>
              <a:t>экспертизе, ветеринарной сертификации,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2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ru-RU" dirty="0"/>
              <a:t>условиям использования, способам и режимам обезвреживания, утилизации и уничтожения подконтрольной продукции, не соответствующей ветеринарно-санитарным требованиям;</a:t>
            </a:r>
          </a:p>
          <a:p>
            <a:pPr lvl="2"/>
            <a:r>
              <a:rPr lang="ru-RU" dirty="0"/>
              <a:t>оборудованию помещений, предназначенных для переработки подконтрольной продукции, подлежащей переработке на непищевые цели;</a:t>
            </a:r>
          </a:p>
          <a:p>
            <a:pPr lvl="2"/>
            <a:r>
              <a:rPr lang="ru-RU" dirty="0"/>
              <a:t>условиям и способам перевозки подконтрольной продукции, к транспортному средству, используемому для перевозки;</a:t>
            </a:r>
          </a:p>
          <a:p>
            <a:pPr lvl="2"/>
            <a:r>
              <a:rPr lang="ru-RU" dirty="0"/>
              <a:t>ветеринарно-санитарной экспертизе, ветеринарному клеймению продуктов убоя и их ветеринарной сертификации.</a:t>
            </a:r>
          </a:p>
          <a:p>
            <a:pPr lvl="4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Обеспечение ветеринарной безопасности при </a:t>
            </a:r>
            <a:r>
              <a:rPr lang="ru-RU" sz="2800" dirty="0" smtClean="0"/>
              <a:t>производстве </a:t>
            </a:r>
            <a:r>
              <a:rPr lang="ru-RU" sz="2800" dirty="0"/>
              <a:t>и обращении пищевой </a:t>
            </a:r>
            <a:r>
              <a:rPr lang="ru-RU" sz="2800" dirty="0" smtClean="0"/>
              <a:t>продукции </a:t>
            </a:r>
            <a:r>
              <a:rPr lang="ru-RU" sz="2800" dirty="0"/>
              <a:t>непромышленного изготовления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Пищевая продукция непромышленного изготовления, предназначенная для реализации, должна соответствовать требованиям, установленным ветеринарными правилам и подлежит ветеринарно- санитарной экспертизе.</a:t>
            </a:r>
            <a:endParaRPr lang="ru-RU" sz="3000" dirty="0"/>
          </a:p>
          <a:p>
            <a:pPr lvl="1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Ветеринарные правила при производстве и обращении пищевой продукции непромышленного изготовления устанавливают обязательные для исполнения процедуры и требования к:</a:t>
            </a:r>
            <a:endParaRPr lang="ru-RU" sz="3000" dirty="0"/>
          </a:p>
          <a:p>
            <a:pPr lvl="3"/>
            <a:r>
              <a:rPr lang="ru-RU" dirty="0"/>
              <a:t>заготовке, производству (получению), переработке, хранению, перевозке, реализации пищевой продукции непромышленного изготовления животного происхождения, а также условиям ее использования на пищевые и непищевые цели, утилизации и уничтожению;</a:t>
            </a:r>
          </a:p>
          <a:p>
            <a:pPr lvl="3"/>
            <a:r>
              <a:rPr lang="ru-RU" dirty="0"/>
              <a:t>способам и режимам обезвреживания и переработки пищевой продукции непромышленного изготовления, признанной подлежащей использованию на непищевые цели;</a:t>
            </a:r>
            <a:endParaRPr lang="ru-RU" sz="2100" dirty="0"/>
          </a:p>
          <a:p>
            <a:pPr lvl="3"/>
            <a:r>
              <a:rPr lang="ru-RU" dirty="0"/>
              <a:t>ветеринарно-санитарной экспертизе, лабораториям ветеринарно- санитарной экспертизы на сельскохозяйственных и иных розничных рынках;</a:t>
            </a:r>
            <a:endParaRPr lang="ru-RU" sz="2100" dirty="0"/>
          </a:p>
          <a:p>
            <a:pPr lvl="3"/>
            <a:r>
              <a:rPr lang="ru-RU" dirty="0"/>
              <a:t>реализации пищевой продукции непромышленного изготовления животного происхождения на сельскохозяйственных и иных розничных рынках, а также иных местах, предназначенных для их реализации.</a:t>
            </a:r>
            <a:endParaRPr lang="ru-RU" sz="21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3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и проведение ВСЭ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ВСЭ и мероприятия направленные </a:t>
            </a:r>
            <a:r>
              <a:rPr lang="ru-RU" dirty="0"/>
              <a:t>на защиту населения от болезней, общих для человека и животных, и от пищевых отравлений, возникающих при употреблении опасной в ветеринарно-санитарном отношении продукции животного </a:t>
            </a:r>
            <a:r>
              <a:rPr lang="ru-RU" dirty="0" smtClean="0"/>
              <a:t>происхождения организуют: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орган исполнительной власти, осуществляющий функции по контролю и надзору в сфере </a:t>
            </a:r>
            <a:r>
              <a:rPr lang="ru-RU" dirty="0" smtClean="0"/>
              <a:t>ветеринарии </a:t>
            </a:r>
          </a:p>
          <a:p>
            <a:r>
              <a:rPr lang="ru-RU" dirty="0" smtClean="0"/>
              <a:t>ветеринарные </a:t>
            </a:r>
            <a:r>
              <a:rPr lang="ru-RU" dirty="0"/>
              <a:t>(ветеринарно-санитарные) </a:t>
            </a:r>
            <a:r>
              <a:rPr lang="ru-RU" dirty="0" smtClean="0"/>
              <a:t>службы ФОИВ при которых предусмотрена военная служба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Пищевая продукция непромышленного изготовления растительного происхождения перед реализацией на сельскохозяйственных и иных розничных рынках, а также иных местах, предназначенных для их реализации, подлежит исследованиям в лабораториях ветеринарно-санитарной экспертизы указанных рынков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8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СПАСИБО  ЗА ВНИМАНИЕ!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5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ветеринарно-санитарной экспертизы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dirty="0"/>
              <a:t>Проведение ветеринарно-санитарной экспертизы, условия использования продукции животного происхождения и продукции растительного происхождения непромышленного изготовления для пищевых целей, а также кормов и кормовых добавок растительного происхождения </a:t>
            </a:r>
            <a:r>
              <a:rPr lang="ru-RU" dirty="0" smtClean="0"/>
              <a:t>определяются:</a:t>
            </a:r>
          </a:p>
          <a:p>
            <a:r>
              <a:rPr lang="ru-RU" dirty="0" smtClean="0"/>
              <a:t>техническими </a:t>
            </a:r>
            <a:r>
              <a:rPr lang="ru-RU" dirty="0"/>
              <a:t>регламентами в области ветеринарии, </a:t>
            </a:r>
            <a:endParaRPr lang="ru-RU" dirty="0" smtClean="0"/>
          </a:p>
          <a:p>
            <a:r>
              <a:rPr lang="ru-RU" dirty="0" smtClean="0"/>
              <a:t>ветеринарно-санитарными </a:t>
            </a:r>
            <a:r>
              <a:rPr lang="ru-RU" dirty="0"/>
              <a:t>требованиями и нормами безопасности кормов и кормовых добавок, издаваемыми в соответствии с законодательством Российской </a:t>
            </a:r>
            <a:r>
              <a:rPr lang="ru-RU" dirty="0" smtClean="0"/>
              <a:t>Федерации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4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Указанные регламенты и требования устанавливают ветеринарно-санитарные нормы, которым должны соответствовать продукция животного происхождения, корма и кормовые добавки растительного происхождения, а также продукция растительного происхождения непромышленного изготовления, производимая организациями и гражданами, реализуемая ими или торговыми организациями на рынках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Нормативно-правовое регулирование в области ветеринарии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Международные договоры</a:t>
            </a:r>
          </a:p>
          <a:p>
            <a:r>
              <a:rPr lang="ru-RU" b="1" dirty="0" smtClean="0"/>
              <a:t>Законы</a:t>
            </a:r>
            <a:endParaRPr lang="ru-RU" b="1" dirty="0" smtClean="0"/>
          </a:p>
          <a:p>
            <a:pPr lvl="2"/>
            <a:r>
              <a:rPr lang="ru-RU" dirty="0" smtClean="0"/>
              <a:t>федеральные конституционные</a:t>
            </a:r>
          </a:p>
          <a:p>
            <a:pPr lvl="2"/>
            <a:r>
              <a:rPr lang="ru-RU" dirty="0" smtClean="0"/>
              <a:t>конституционные</a:t>
            </a:r>
            <a:endParaRPr lang="ru-RU" dirty="0" smtClean="0"/>
          </a:p>
          <a:p>
            <a:pPr lvl="2"/>
            <a:r>
              <a:rPr lang="ru-RU" dirty="0" smtClean="0"/>
              <a:t>законы субъектов РФ</a:t>
            </a:r>
            <a:endParaRPr lang="ru-RU" dirty="0"/>
          </a:p>
          <a:p>
            <a:r>
              <a:rPr lang="ru-RU" b="1" dirty="0" smtClean="0"/>
              <a:t>Нормативно-правовые </a:t>
            </a:r>
            <a:r>
              <a:rPr lang="ru-RU" b="1" dirty="0" smtClean="0"/>
              <a:t>акты</a:t>
            </a:r>
            <a:endParaRPr lang="ru-RU" dirty="0" smtClean="0"/>
          </a:p>
          <a:p>
            <a:pPr lvl="2"/>
            <a:r>
              <a:rPr lang="ru-RU" dirty="0" smtClean="0"/>
              <a:t>федеральных органов исполнительной власти</a:t>
            </a:r>
          </a:p>
          <a:p>
            <a:pPr lvl="2"/>
            <a:r>
              <a:rPr lang="ru-RU" dirty="0" smtClean="0"/>
              <a:t>органов исполнительной власти субъектов РФ</a:t>
            </a:r>
          </a:p>
          <a:p>
            <a:r>
              <a:rPr lang="ru-RU" b="1" dirty="0" smtClean="0"/>
              <a:t>Ветеринарные правила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8676" y="2971806"/>
            <a:ext cx="7553324" cy="23294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</a:t>
            </a:r>
            <a:r>
              <a:rPr lang="ru-RU" dirty="0" smtClean="0"/>
              <a:t>Закона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 качестве и безопасности пищевых продуктов»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8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3901" y="76200"/>
            <a:ext cx="8104249" cy="1192560"/>
          </a:xfrm>
        </p:spPr>
        <p:txBody>
          <a:bodyPr>
            <a:normAutofit fontScale="90000"/>
          </a:bodyPr>
          <a:lstStyle/>
          <a:p>
            <a:r>
              <a:rPr lang="ru-RU" dirty="0"/>
              <a:t>Качество и безопасность пищевых продуктов, материалов и изделий обеспечиваются </a:t>
            </a:r>
            <a:r>
              <a:rPr lang="ru-RU" dirty="0" smtClean="0"/>
              <a:t>посредством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3900" y="1268760"/>
            <a:ext cx="8284249" cy="5233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900" dirty="0" smtClean="0"/>
              <a:t>применения мер государственного регулирования в области обеспечения качества и безопасности пищевых продуктов, материалов и изделий;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проведения гражданами, в том числе индивидуальными предпринимателями, и юридическими лицами, осуществляющими деятельность по изготовлению и обороту пищевых продуктов, материалов и изделий, организационных, агрохимических, ветеринарных, технологических, инженерно-технических, санитарно-противоэпидемических и фитосанитарных мероприятий по выполнению требований нормативных документов к пищевым продуктам, материалам и изделиям, условиям их изготовления, хранения, перевозок и реализации;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проведения производственного контроля за качеством и безопасностью пищевых продуктов, материалов и изделий, условиями их изготовления, хранения, перевозок и реализации, внедрением систем управления качеством пищевых продуктов, материалов и изделий (далее - системы качества);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применения мер по пресечению нарушений настоящего Федерального закона, а также мер гражданско-правовой, административной и уголовной ответственности к виновным лицам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Государственное </a:t>
            </a:r>
            <a:r>
              <a:rPr lang="ru-RU" sz="3600" dirty="0" smtClean="0"/>
              <a:t>регулирование процессов обеспечения качества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ru-RU" dirty="0" smtClean="0"/>
              <a:t>государственное нормирование</a:t>
            </a:r>
          </a:p>
          <a:p>
            <a:pPr lvl="2"/>
            <a:r>
              <a:rPr lang="ru-RU" dirty="0" smtClean="0"/>
              <a:t>система оценки соответствия пищевой продукции установленным требованиям</a:t>
            </a:r>
          </a:p>
          <a:p>
            <a:pPr lvl="2"/>
            <a:r>
              <a:rPr lang="ru-RU" dirty="0" smtClean="0"/>
              <a:t>осуществление государственной регистрации отдельных видов продукции</a:t>
            </a:r>
          </a:p>
          <a:p>
            <a:pPr lvl="2"/>
            <a:r>
              <a:rPr lang="ru-RU" dirty="0" smtClean="0"/>
              <a:t>государственный контроль (надзор) на всех этапах обращения пищевой продукции</a:t>
            </a:r>
          </a:p>
          <a:p>
            <a:pPr lvl="2"/>
            <a:r>
              <a:rPr lang="ru-RU" dirty="0" smtClean="0"/>
              <a:t>подтверждение соответствия пищевых продуктов установленным требованиям</a:t>
            </a:r>
          </a:p>
          <a:p>
            <a:pPr lvl="2"/>
            <a:r>
              <a:rPr lang="ru-RU" dirty="0" smtClean="0"/>
              <a:t>мониторинг безопасности пищевых продуктов</a:t>
            </a:r>
          </a:p>
          <a:p>
            <a:pPr lvl="2"/>
            <a:endParaRPr lang="ru-RU" dirty="0"/>
          </a:p>
          <a:p>
            <a:pPr lvl="2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3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нормирования качества и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900" y="1404000"/>
            <a:ext cx="8284249" cy="52653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государственные </a:t>
            </a:r>
            <a:r>
              <a:rPr lang="ru-RU" b="1" dirty="0"/>
              <a:t>стандарты</a:t>
            </a:r>
            <a:r>
              <a:rPr lang="ru-RU" dirty="0"/>
              <a:t>, устанавливающие обязательные для применения при производстве характеристики и свойства конкретных групп пищевой продукции, позволяющие идентифицировать такую продукцию, а также методы исследований (испытаний) пищевой </a:t>
            </a:r>
            <a:r>
              <a:rPr lang="ru-RU" dirty="0" smtClean="0"/>
              <a:t>продукции (до принятия </a:t>
            </a:r>
            <a:r>
              <a:rPr lang="ru-RU" dirty="0" err="1" smtClean="0"/>
              <a:t>тех.регламентов</a:t>
            </a:r>
            <a:r>
              <a:rPr lang="ru-RU" dirty="0" smtClean="0"/>
              <a:t>)</a:t>
            </a:r>
          </a:p>
          <a:p>
            <a:r>
              <a:rPr lang="ru-RU" b="1" dirty="0"/>
              <a:t>государственные </a:t>
            </a:r>
            <a:r>
              <a:rPr lang="ru-RU" b="1" dirty="0" smtClean="0"/>
              <a:t>санитарно-эпидемиологические правила и нормативы, санитарные </a:t>
            </a:r>
            <a:r>
              <a:rPr lang="ru-RU" b="1" dirty="0"/>
              <a:t>правила, </a:t>
            </a:r>
            <a:r>
              <a:rPr lang="ru-RU" b="1" dirty="0" smtClean="0"/>
              <a:t> </a:t>
            </a:r>
            <a:r>
              <a:rPr lang="ru-RU" b="1" dirty="0"/>
              <a:t>гигиенические нормативы</a:t>
            </a:r>
            <a:r>
              <a:rPr lang="ru-RU" dirty="0"/>
              <a:t> (</a:t>
            </a:r>
            <a:r>
              <a:rPr lang="ru-RU" dirty="0" smtClean="0"/>
              <a:t>СанПиН, СП , ГН,) устанавливающие </a:t>
            </a:r>
            <a:r>
              <a:rPr lang="ru-RU" dirty="0"/>
              <a:t>показатели и критерии безопасности пищевой продукции, процессов ее производства, хранения, транспортировки, реализации, утилизации, а также требования к производственному контролю на всех этапах жизненного цикла </a:t>
            </a:r>
            <a:r>
              <a:rPr lang="ru-RU" dirty="0" smtClean="0"/>
              <a:t>продукции</a:t>
            </a:r>
          </a:p>
          <a:p>
            <a:r>
              <a:rPr lang="ru-RU" b="1" dirty="0"/>
              <a:t>государственные ветеринарные правила и </a:t>
            </a:r>
            <a:r>
              <a:rPr lang="ru-RU" b="1" dirty="0" smtClean="0"/>
              <a:t>нормы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3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оценки соответствия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государственная регистрация пищевой продукции </a:t>
            </a:r>
            <a:r>
              <a:rPr lang="ru-RU" dirty="0"/>
              <a:t>впервые разрабатываемой на территории Российской Федерации или впервые ввозимой для реализации на территории </a:t>
            </a:r>
            <a:r>
              <a:rPr lang="ru-RU" dirty="0" smtClean="0"/>
              <a:t>России</a:t>
            </a:r>
          </a:p>
          <a:p>
            <a:pPr>
              <a:spcBef>
                <a:spcPts val="600"/>
              </a:spcBef>
            </a:pPr>
            <a:r>
              <a:rPr lang="ru-RU" dirty="0"/>
              <a:t>государственный контроль (надзор</a:t>
            </a:r>
            <a:r>
              <a:rPr lang="ru-RU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dirty="0"/>
              <a:t>обязательное подтверждение соответствия пищевой продукции, осуществляемое посредством сертификации или декларирования </a:t>
            </a:r>
            <a:r>
              <a:rPr lang="ru-RU" dirty="0" smtClean="0"/>
              <a:t>соответствия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санитарно-эпидемиологическая экспертиза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ветеринарно-санитарная экспертиза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обеспечения безопасности пищевой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тветственность </a:t>
            </a:r>
            <a:r>
              <a:rPr lang="ru-RU" dirty="0"/>
              <a:t>государства за регулирование процессов обеспечения качества и безопасности пищевых продуктов</a:t>
            </a:r>
            <a:endParaRPr lang="ru-RU" dirty="0" smtClean="0"/>
          </a:p>
          <a:p>
            <a:r>
              <a:rPr lang="ru-RU" dirty="0" smtClean="0"/>
              <a:t>ответственность </a:t>
            </a:r>
            <a:r>
              <a:rPr lang="ru-RU" dirty="0"/>
              <a:t>изготовителей (поставщиков, продавцов) за соблюдение установленных обязательных требований к качеству и безопасности пищевой продукции на всех этапах ее обращения, а также за осуществление производственного (технологического) контроля качества и безопасности производимой продукции</a:t>
            </a:r>
          </a:p>
          <a:p>
            <a:endParaRPr lang="ru-RU" dirty="0"/>
          </a:p>
          <a:p>
            <a:pPr lvl="2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обязательность соблюдения требований к качеству и безопасности пищевой продукции на всех этапах ее </a:t>
            </a:r>
            <a:r>
              <a:rPr lang="ru-RU" dirty="0" smtClean="0"/>
              <a:t>обращения</a:t>
            </a:r>
          </a:p>
          <a:p>
            <a:r>
              <a:rPr lang="ru-RU" dirty="0" smtClean="0"/>
              <a:t>информированность </a:t>
            </a:r>
            <a:r>
              <a:rPr lang="ru-RU" dirty="0"/>
              <a:t>населения о качестве и безопасности пищевой продукции, эффективности мер государственного регулирования в этой </a:t>
            </a:r>
            <a:r>
              <a:rPr lang="ru-RU" dirty="0" smtClean="0"/>
              <a:t>сфере</a:t>
            </a:r>
          </a:p>
          <a:p>
            <a:r>
              <a:rPr lang="ru-RU" dirty="0"/>
              <a:t>исключение (путем запрещения) из свободного обращения некачественной и опасной пищевой продукции, ее обязательная утилизация или уничтожение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9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технического регулирования</a:t>
            </a:r>
            <a:br>
              <a:rPr lang="ru-RU" dirty="0"/>
            </a:br>
            <a:r>
              <a:rPr lang="ru-RU" dirty="0"/>
              <a:t>Закон о техническом регулировании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8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технического регулирования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обязательные требования могут устанавливаться только техническими регламентами</a:t>
            </a:r>
            <a:endParaRPr lang="ru-RU" dirty="0" smtClean="0"/>
          </a:p>
          <a:p>
            <a:r>
              <a:rPr lang="ru-RU" dirty="0" smtClean="0"/>
              <a:t>добровольность  установление производителем </a:t>
            </a:r>
            <a:r>
              <a:rPr lang="ru-RU" dirty="0"/>
              <a:t>продукции характеристик и свойств, определяющих ее </a:t>
            </a:r>
            <a:r>
              <a:rPr lang="ru-RU" dirty="0" smtClean="0"/>
              <a:t>качество</a:t>
            </a:r>
          </a:p>
          <a:p>
            <a:r>
              <a:rPr lang="ru-RU" dirty="0" smtClean="0"/>
              <a:t>государственные </a:t>
            </a:r>
            <a:r>
              <a:rPr lang="ru-RU" dirty="0"/>
              <a:t>стандарты утратили статус нормативных документов, обязательных для применения</a:t>
            </a:r>
            <a:endParaRPr lang="ru-RU" dirty="0" smtClean="0"/>
          </a:p>
          <a:p>
            <a:r>
              <a:rPr lang="ru-RU" dirty="0" smtClean="0"/>
              <a:t>государственный </a:t>
            </a:r>
            <a:r>
              <a:rPr lang="ru-RU" dirty="0"/>
              <a:t>контроль за соблюдением требований технических регламентов </a:t>
            </a:r>
            <a:r>
              <a:rPr lang="ru-RU" dirty="0" smtClean="0"/>
              <a:t>только на </a:t>
            </a:r>
            <a:r>
              <a:rPr lang="ru-RU" dirty="0"/>
              <a:t>стадии обращения продукции на рынке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7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технического регулирования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применения единых правил установления требований к продукции или к продукции и связанным с требованиями к продукции процессам проектирования (включая изыскания), производства, строительства, монтажа, наладки, эксплуатации, хранения, перевозки, реализации и утилизации, выполнению работ или оказанию услуг;</a:t>
            </a:r>
          </a:p>
          <a:p>
            <a:r>
              <a:rPr lang="ru-RU" dirty="0" smtClean="0"/>
              <a:t>соответствия </a:t>
            </a:r>
            <a:r>
              <a:rPr lang="ru-RU" dirty="0"/>
              <a:t>технического регулирования уровню развития национальной экономики, развития материально-технической базы, а также уровню научно-технического развития;</a:t>
            </a:r>
          </a:p>
          <a:p>
            <a:r>
              <a:rPr lang="ru-RU" dirty="0"/>
              <a:t>независимости органов по аккредитации, органов по сертификации от изготовителей, продавцов, исполнителей и приобретателей, в том числе потребителей;</a:t>
            </a:r>
          </a:p>
          <a:p>
            <a:r>
              <a:rPr lang="ru-RU" dirty="0" smtClean="0"/>
              <a:t>единой </a:t>
            </a:r>
            <a:r>
              <a:rPr lang="ru-RU" dirty="0"/>
              <a:t>системы и правил аккредитации;</a:t>
            </a:r>
          </a:p>
          <a:p>
            <a:r>
              <a:rPr lang="ru-RU" dirty="0"/>
              <a:t>единства правил и методов исследований (испытаний) и измерений при проведении процедур обязательной оценки соответствия;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8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Ветеринарные 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Ветеринарные правила осуществления профилактических, диагностических, лечебных, ограничительных и иных мероприятий, установления и отмены на территории Российской Федерации карантина и иных ограничений, направленных на предотвращение распространения и ликвидацию очагов заразных и иных болезней </a:t>
            </a:r>
            <a:r>
              <a:rPr lang="ru-RU" dirty="0" smtClean="0"/>
              <a:t>животных</a:t>
            </a:r>
          </a:p>
          <a:p>
            <a:r>
              <a:rPr lang="ru-RU" dirty="0"/>
              <a:t>Ветеринарные правила организации работы по оформлению ветеринарных сопроводительных </a:t>
            </a:r>
            <a:r>
              <a:rPr lang="ru-RU" dirty="0" smtClean="0"/>
              <a:t>документов</a:t>
            </a:r>
          </a:p>
          <a:p>
            <a:r>
              <a:rPr lang="ru-RU" dirty="0"/>
              <a:t>Ветеринарные правила содержания </a:t>
            </a:r>
            <a:r>
              <a:rPr lang="ru-RU" dirty="0" smtClean="0"/>
              <a:t>животных</a:t>
            </a:r>
          </a:p>
          <a:p>
            <a:r>
              <a:rPr lang="ru-RU" dirty="0" smtClean="0"/>
              <a:t>Ветеринарные </a:t>
            </a:r>
            <a:r>
              <a:rPr lang="ru-RU" dirty="0"/>
              <a:t>правила осуществления идентификации и учета </a:t>
            </a:r>
            <a:r>
              <a:rPr lang="ru-RU" dirty="0" smtClean="0"/>
              <a:t>животных</a:t>
            </a:r>
          </a:p>
          <a:p>
            <a:r>
              <a:rPr lang="ru-RU" dirty="0"/>
              <a:t>Ветеринарные правила проведения регионализации территории Российской Федерации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4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единства применения требований технических регламентов независимо от видов или особенностей сделок;</a:t>
            </a:r>
          </a:p>
          <a:p>
            <a:r>
              <a:rPr lang="ru-RU" dirty="0"/>
              <a:t>недопустимости ограничения конкуренции при осуществлении аккредитации и сертификации;</a:t>
            </a:r>
          </a:p>
          <a:p>
            <a:r>
              <a:rPr lang="ru-RU" dirty="0"/>
              <a:t>недопустимости совмещения одним органом полномочий по государственному контролю (надзору), за исключением осуществления контроля за деятельностью аккредитованных лиц, с полномочиями по аккредитации или сертификации;</a:t>
            </a:r>
          </a:p>
          <a:p>
            <a:r>
              <a:rPr lang="ru-RU" dirty="0" smtClean="0"/>
              <a:t>недопустимости </a:t>
            </a:r>
            <a:r>
              <a:rPr lang="ru-RU" dirty="0"/>
              <a:t>совмещения одним органом полномочий по аккредитации и сертификации;</a:t>
            </a:r>
          </a:p>
          <a:p>
            <a:r>
              <a:rPr lang="ru-RU" dirty="0" smtClean="0"/>
              <a:t>недопустимости </a:t>
            </a:r>
            <a:r>
              <a:rPr lang="ru-RU" dirty="0"/>
              <a:t>внебюджетного финансирования государственного контроля (надзора) за соблюдением требований технических регламентов;</a:t>
            </a:r>
          </a:p>
          <a:p>
            <a:r>
              <a:rPr lang="ru-RU" dirty="0"/>
              <a:t>недопустимости одновременного возложения одних и тех же полномочий на два и более органа государственного контроля (надзора) за соблюдением требований технических регламентов.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3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5338" y="2996952"/>
            <a:ext cx="7553324" cy="23070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Международная Система </a:t>
            </a:r>
            <a:r>
              <a:rPr lang="ru-RU" dirty="0"/>
              <a:t>регулирования безопасности </a:t>
            </a:r>
            <a:r>
              <a:rPr lang="ru-RU" dirty="0" smtClean="0"/>
              <a:t>продукции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Таможенный </a:t>
            </a:r>
            <a:r>
              <a:rPr lang="ru-RU" dirty="0" smtClean="0"/>
              <a:t>союз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8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В 2010 г.   создается ТС и принимается Соглашение, утверждается график разработки первоочередных регламентов. За основу берутся ТР, действующие в странах-участницах ТС: Россия, Беларусь, Казахстан. 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В 2011 –  Евразийская Экономическая Комиссия Создана решением Президентов Российской Федерации, Республики Беларусь и Республики Казахстан в конце 2011 года, как единый постоянно действующий регулирующий орган Таможенного союза и Единого экономического пространства (на сегодняшний день в состав входят Российская Федерация, Республика Беларусь, Республика Казахстан с возможностью присоединения других стран).  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Имеет статус наднационального органа управления. Организация не подчинена какому-либо из правительств трех стран. Решения Комиссии обязательны для исполнения на территории трех стран. 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Основной задачей ЕЭК является обеспечение условий функционирования и развития Таможенного союза и Единого экономического пространства, а также выработка предложений по дальнейшему развитию интеграции. ЕЭК передаются полномочия упраздняемой Комиссии Таможенного союза (КТС).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В настоящее время Решения в рамках ТС принимает Евразийская экономическая </a:t>
            </a:r>
            <a:r>
              <a:rPr lang="ru-RU" sz="2000" dirty="0" smtClean="0">
                <a:latin typeface="Times New Roman" pitchFamily="18" charset="0"/>
              </a:rPr>
              <a:t>комиссия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Евразийская экономическая комиссия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http://www.eurasiancommission.org</a:t>
            </a:r>
            <a:r>
              <a:rPr lang="ru-RU" dirty="0"/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pic>
        <p:nvPicPr>
          <p:cNvPr id="5" name="Рисунок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9206" r="18530" b="4807"/>
          <a:stretch>
            <a:fillRect/>
          </a:stretch>
        </p:blipFill>
        <p:spPr bwMode="auto">
          <a:xfrm>
            <a:off x="1115616" y="1340768"/>
            <a:ext cx="673661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Международные договоры в области технического регулирования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 проведении согласованной политики в области технического регулирования, санитарных, ветеринарных и фитосанитарных мер;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 единых принципах и правилах технического регулирования в Республике Беларусь, Республике Казахстан и Российской Федерации;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об основах гармонизации технических регламентов государств — членов ЕврАзЭС и Протокол о внесении изменений в данное Соглашение;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 применении Единого знака обращения продукции на рынке государств </a:t>
            </a:r>
            <a:r>
              <a:rPr lang="ru-RU" sz="2000" dirty="0" smtClean="0">
                <a:latin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</a:rPr>
              <a:t>членов ЕврАзЭС;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Соглашение о создании информационной системы Евразийского экономического сообщества в области технического регулирования, санитарных, ветеринарных и фитосанитарных мер;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 Соглашение об обращении продукции, подлежащей обязательной оценке (подтверждению) соответствия, на территории Таможенного союза;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latin typeface="Times New Roman" pitchFamily="18" charset="0"/>
              </a:rPr>
              <a:t> Соглашение о взаимном признании аккредитации органов по сертификации (подтверждению соответствия) и испытательных лабораторий (центров), выполняющих работы по подтверждению соответствия</a:t>
            </a:r>
            <a:r>
              <a:rPr lang="ru-RU" sz="2000" dirty="0" smtClean="0">
                <a:latin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8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Комиссии </a:t>
            </a:r>
            <a:r>
              <a:rPr lang="ru-RU" dirty="0"/>
              <a:t>Таможенного союза от 28.05.2010 N 299 </a:t>
            </a:r>
            <a:r>
              <a:rPr lang="ru-RU" dirty="0" smtClean="0"/>
              <a:t>«О </a:t>
            </a:r>
            <a:r>
              <a:rPr lang="ru-RU" dirty="0"/>
              <a:t>применении санитарных мер в Таможенном </a:t>
            </a:r>
            <a:r>
              <a:rPr lang="ru-RU" dirty="0" smtClean="0"/>
              <a:t>союзе»:</a:t>
            </a:r>
          </a:p>
          <a:p>
            <a:pPr lvl="2"/>
            <a:r>
              <a:rPr lang="ru-RU" dirty="0" smtClean="0"/>
              <a:t>Единые санитарно-эпидемиологические </a:t>
            </a:r>
            <a:r>
              <a:rPr lang="ru-RU" dirty="0"/>
              <a:t>и </a:t>
            </a:r>
            <a:r>
              <a:rPr lang="ru-RU" dirty="0" smtClean="0"/>
              <a:t>гигиенические </a:t>
            </a:r>
            <a:r>
              <a:rPr lang="ru-RU" dirty="0"/>
              <a:t>требованиях к товарам, подлежащим санитарно-эпидемиологическому </a:t>
            </a:r>
            <a:r>
              <a:rPr lang="ru-RU" dirty="0" smtClean="0"/>
              <a:t>контролю</a:t>
            </a:r>
          </a:p>
          <a:p>
            <a:pPr lvl="2"/>
            <a:r>
              <a:rPr lang="ru-RU" dirty="0" smtClean="0"/>
              <a:t>Единый перечень </a:t>
            </a:r>
            <a:r>
              <a:rPr lang="ru-RU" dirty="0"/>
              <a:t>товаров, подлежащих санитарно-эпидемиологическому контролю (надзору) на таможенной границе и таможенной </a:t>
            </a:r>
            <a:r>
              <a:rPr lang="ru-RU" dirty="0" smtClean="0"/>
              <a:t>территории</a:t>
            </a:r>
          </a:p>
          <a:p>
            <a:pPr lvl="2"/>
            <a:r>
              <a:rPr lang="ru-RU" dirty="0" smtClean="0"/>
              <a:t>Единая форма </a:t>
            </a:r>
            <a:r>
              <a:rPr lang="ru-RU" dirty="0"/>
              <a:t>документа, подтверждающего безопасность продукции (товаров</a:t>
            </a:r>
            <a:r>
              <a:rPr lang="ru-RU" dirty="0" smtClean="0"/>
              <a:t>)</a:t>
            </a:r>
          </a:p>
          <a:p>
            <a:pPr lvl="2"/>
            <a:r>
              <a:rPr lang="ru-RU" dirty="0"/>
              <a:t>Положение о порядке осуществления государственного санитарно-эпидемиологического надзора (контроля)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Решение Комиссии Таможенного союза от 18.06.2010 N 317 </a:t>
            </a:r>
            <a:r>
              <a:rPr lang="ru-RU" dirty="0" smtClean="0"/>
              <a:t>«О </a:t>
            </a:r>
            <a:r>
              <a:rPr lang="ru-RU" dirty="0"/>
              <a:t>применении ветеринарно-санитарных мер в Таможенном </a:t>
            </a:r>
            <a:r>
              <a:rPr lang="ru-RU" dirty="0" smtClean="0"/>
              <a:t>союзе»:</a:t>
            </a:r>
          </a:p>
          <a:p>
            <a:pPr lvl="2"/>
            <a:r>
              <a:rPr lang="ru-RU" dirty="0" smtClean="0"/>
              <a:t>Единый перечень </a:t>
            </a:r>
            <a:r>
              <a:rPr lang="ru-RU" dirty="0"/>
              <a:t>товаров, подлежащих ветеринарному контролю (надзору</a:t>
            </a:r>
            <a:r>
              <a:rPr lang="ru-RU" dirty="0" smtClean="0"/>
              <a:t>)</a:t>
            </a:r>
          </a:p>
          <a:p>
            <a:pPr lvl="2"/>
            <a:r>
              <a:rPr lang="ru-RU" dirty="0"/>
              <a:t>Положение о едином порядке осуществления ветеринарного контроля на таможенной границе таможенного союза и на таможенной территории таможенного </a:t>
            </a:r>
            <a:r>
              <a:rPr lang="ru-RU" dirty="0" smtClean="0"/>
              <a:t>союза</a:t>
            </a:r>
          </a:p>
          <a:p>
            <a:pPr lvl="2"/>
            <a:r>
              <a:rPr lang="ru-RU" dirty="0"/>
              <a:t>Положение о едином порядке проведения совместных проверок объектов и отбора проб товаров (продукции), подлежащих ветеринарному контролю (надзору</a:t>
            </a:r>
            <a:r>
              <a:rPr lang="ru-RU" dirty="0" smtClean="0"/>
              <a:t>)</a:t>
            </a:r>
          </a:p>
          <a:p>
            <a:pPr lvl="2"/>
            <a:r>
              <a:rPr lang="ru-RU" dirty="0"/>
              <a:t>Единые ветеринарные (ветеринарно-санитарные) требования, предъявляемые к товарам, подлежащим ветеринарному контролю (надзору</a:t>
            </a:r>
            <a:r>
              <a:rPr lang="ru-RU" dirty="0" smtClean="0"/>
              <a:t>)</a:t>
            </a:r>
          </a:p>
          <a:p>
            <a:pPr lvl="2"/>
            <a:r>
              <a:rPr lang="ru-RU" dirty="0"/>
              <a:t>Единые формы ветеринарных </a:t>
            </a:r>
            <a:r>
              <a:rPr lang="ru-RU" dirty="0" smtClean="0"/>
              <a:t>сертификатов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4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реконструкции системы регулирования качества продукции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внесены изменения, направленные на приведение федеральных законов в соответствие с базовыми законами о государственном контроле (надзоре) и о техническом регулировании и международными договорами Российской </a:t>
            </a:r>
            <a:r>
              <a:rPr lang="ru-RU" dirty="0" smtClean="0"/>
              <a:t>Федерации:</a:t>
            </a:r>
            <a:endParaRPr lang="ru-RU" dirty="0"/>
          </a:p>
          <a:p>
            <a:r>
              <a:rPr lang="ru-RU" dirty="0" smtClean="0"/>
              <a:t>Федеральный закон от </a:t>
            </a:r>
            <a:r>
              <a:rPr lang="ru-RU" dirty="0"/>
              <a:t>18.07.2011 N 242-ФЗ </a:t>
            </a:r>
            <a:r>
              <a:rPr lang="ru-RU" dirty="0" smtClean="0"/>
              <a:t>«О </a:t>
            </a:r>
            <a:r>
              <a:rPr lang="ru-RU" dirty="0"/>
              <a:t>внесении изменений в отдельные акты законодательства Российской Федерации по вопросам осуществления государственного контроля (надзора) и муниципального </a:t>
            </a:r>
            <a:r>
              <a:rPr lang="ru-RU" dirty="0" smtClean="0"/>
              <a:t>контроля»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закон от 19.07.2011 N 248-ФЗ </a:t>
            </a:r>
            <a:r>
              <a:rPr lang="ru-RU" dirty="0" smtClean="0"/>
              <a:t>«О </a:t>
            </a:r>
            <a:r>
              <a:rPr lang="ru-RU" dirty="0"/>
              <a:t>внесении изменений в отдельные акты законодательства Российской Федерации в связи с реализацией Федерального закона </a:t>
            </a:r>
            <a:r>
              <a:rPr lang="ru-RU" dirty="0" smtClean="0"/>
              <a:t>«О </a:t>
            </a:r>
            <a:r>
              <a:rPr lang="ru-RU" dirty="0"/>
              <a:t>техническом </a:t>
            </a:r>
            <a:r>
              <a:rPr lang="ru-RU" dirty="0" smtClean="0"/>
              <a:t>регулировании»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9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обязательная сертификация была заменена на систему обязательного декларирования ее </a:t>
            </a:r>
            <a:r>
              <a:rPr lang="ru-RU" dirty="0" smtClean="0"/>
              <a:t>соответствия</a:t>
            </a:r>
          </a:p>
          <a:p>
            <a:r>
              <a:rPr lang="ru-RU" dirty="0"/>
              <a:t>отменены санитарно-эпидемиологические </a:t>
            </a:r>
            <a:r>
              <a:rPr lang="ru-RU" dirty="0" smtClean="0"/>
              <a:t>заключения</a:t>
            </a:r>
          </a:p>
          <a:p>
            <a:r>
              <a:rPr lang="ru-RU" dirty="0"/>
              <a:t>сокращены масштабы ветеринарно-санитарной </a:t>
            </a:r>
            <a:r>
              <a:rPr lang="ru-RU" dirty="0" smtClean="0"/>
              <a:t>экспертизы</a:t>
            </a:r>
          </a:p>
          <a:p>
            <a:r>
              <a:rPr lang="ru-RU" dirty="0"/>
              <a:t>устранены дублирующие процедуры сертификации и декларирования </a:t>
            </a:r>
            <a:r>
              <a:rPr lang="ru-RU" dirty="0" smtClean="0"/>
              <a:t>соответствия</a:t>
            </a:r>
          </a:p>
          <a:p>
            <a:r>
              <a:rPr lang="ru-RU" dirty="0" smtClean="0"/>
              <a:t>сокращен </a:t>
            </a:r>
            <a:r>
              <a:rPr lang="ru-RU" dirty="0"/>
              <a:t>перечень пищевых </a:t>
            </a:r>
            <a:r>
              <a:rPr lang="ru-RU" dirty="0" smtClean="0"/>
              <a:t>продуктов подлежащих государственной </a:t>
            </a:r>
            <a:r>
              <a:rPr lang="ru-RU" dirty="0"/>
              <a:t>регистрации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отменена обязанность изготовителей </a:t>
            </a:r>
            <a:r>
              <a:rPr lang="ru-RU" dirty="0"/>
              <a:t>пищевых </a:t>
            </a:r>
            <a:r>
              <a:rPr lang="ru-RU" dirty="0" smtClean="0"/>
              <a:t>продуктов:</a:t>
            </a:r>
          </a:p>
          <a:p>
            <a:pPr lvl="2"/>
            <a:r>
              <a:rPr lang="ru-RU" dirty="0" smtClean="0"/>
              <a:t>сопровождать </a:t>
            </a:r>
            <a:r>
              <a:rPr lang="ru-RU" dirty="0"/>
              <a:t>каждую партию таких продуктов удостоверениями </a:t>
            </a:r>
            <a:r>
              <a:rPr lang="ru-RU" dirty="0" smtClean="0"/>
              <a:t>качества</a:t>
            </a:r>
          </a:p>
          <a:p>
            <a:pPr lvl="2"/>
            <a:r>
              <a:rPr lang="ru-RU" dirty="0" smtClean="0"/>
              <a:t>получать </a:t>
            </a:r>
            <a:r>
              <a:rPr lang="ru-RU" dirty="0"/>
              <a:t>на транспортные средства, перевозящие пищевые продукты, санитарные </a:t>
            </a:r>
            <a:r>
              <a:rPr lang="ru-RU" dirty="0" smtClean="0"/>
              <a:t>паспорта</a:t>
            </a:r>
          </a:p>
          <a:p>
            <a:pPr lvl="2"/>
            <a:r>
              <a:rPr lang="ru-RU" dirty="0" smtClean="0"/>
              <a:t>утверждать </a:t>
            </a:r>
            <a:r>
              <a:rPr lang="ru-RU" dirty="0"/>
              <a:t>техническую документацию на производство пищевых продуктов только после получения заключений о ее соответствии санитарным и ветеринарным </a:t>
            </a:r>
            <a:r>
              <a:rPr lang="ru-RU" dirty="0" smtClean="0"/>
              <a:t>правилам</a:t>
            </a:r>
          </a:p>
          <a:p>
            <a:r>
              <a:rPr lang="ru-RU" dirty="0"/>
              <a:t>сокращен перечень органов, уполномоченных на осуществление </a:t>
            </a:r>
            <a:r>
              <a:rPr lang="ru-RU" dirty="0" smtClean="0"/>
              <a:t>государственного надзора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Органы, осуществляющие нормативно-правовое регулирование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900" y="1404000"/>
            <a:ext cx="8226572" cy="50984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Евразийская экономическая </a:t>
            </a:r>
            <a:r>
              <a:rPr lang="ru-RU" b="1" dirty="0" smtClean="0"/>
              <a:t>комиссия</a:t>
            </a:r>
          </a:p>
          <a:p>
            <a:pPr lvl="2"/>
            <a:r>
              <a:rPr lang="ru-RU" dirty="0" smtClean="0"/>
              <a:t>Департамент технического регулирования и аккредитации</a:t>
            </a:r>
          </a:p>
          <a:p>
            <a:pPr lvl="2"/>
            <a:r>
              <a:rPr lang="ru-RU" dirty="0" smtClean="0"/>
              <a:t>Департамент санитарных, фитосанитарных и ветеринарных мер</a:t>
            </a:r>
          </a:p>
          <a:p>
            <a:pPr lvl="3"/>
            <a:r>
              <a:rPr lang="ru-RU" dirty="0" smtClean="0"/>
              <a:t>Отдел </a:t>
            </a:r>
            <a:r>
              <a:rPr lang="ru-RU" dirty="0"/>
              <a:t>санитарных </a:t>
            </a:r>
            <a:r>
              <a:rPr lang="ru-RU" dirty="0" smtClean="0"/>
              <a:t>мер</a:t>
            </a:r>
            <a:endParaRPr lang="ru-RU" dirty="0"/>
          </a:p>
          <a:p>
            <a:pPr lvl="3"/>
            <a:r>
              <a:rPr lang="ru-RU" dirty="0" smtClean="0"/>
              <a:t>Отдел </a:t>
            </a:r>
            <a:r>
              <a:rPr lang="ru-RU" dirty="0"/>
              <a:t>фитосанитарных мер</a:t>
            </a:r>
          </a:p>
          <a:p>
            <a:pPr lvl="3"/>
            <a:r>
              <a:rPr lang="ru-RU" dirty="0"/>
              <a:t>Отдел ветеринарных мер</a:t>
            </a:r>
          </a:p>
          <a:p>
            <a:r>
              <a:rPr lang="ru-RU" b="1" dirty="0" smtClean="0"/>
              <a:t>Министерство сельского хозяйства РФ</a:t>
            </a:r>
          </a:p>
          <a:p>
            <a:pPr lvl="2"/>
            <a:r>
              <a:rPr lang="ru-RU" dirty="0" smtClean="0"/>
              <a:t>Департамент </a:t>
            </a:r>
            <a:r>
              <a:rPr lang="ru-RU" dirty="0" smtClean="0"/>
              <a:t>ветеринарии</a:t>
            </a:r>
          </a:p>
          <a:p>
            <a:pPr lvl="2"/>
            <a:r>
              <a:rPr lang="ru-RU" dirty="0" smtClean="0"/>
              <a:t>Россельхознадзор (подготовка нормативной документации в соответствии со сферой деятельности)</a:t>
            </a:r>
            <a:endParaRPr lang="ru-RU" dirty="0" smtClean="0"/>
          </a:p>
          <a:p>
            <a:r>
              <a:rPr lang="ru-RU" b="1" dirty="0" smtClean="0"/>
              <a:t>Органы исполнительной власти </a:t>
            </a:r>
            <a:br>
              <a:rPr lang="ru-RU" b="1" dirty="0" smtClean="0"/>
            </a:br>
            <a:r>
              <a:rPr lang="ru-RU" b="1" dirty="0" smtClean="0"/>
              <a:t>субъектов </a:t>
            </a:r>
            <a:r>
              <a:rPr lang="ru-RU" b="1" dirty="0" smtClean="0"/>
              <a:t>РФ, уполномоченные в области ветеринарии</a:t>
            </a:r>
            <a:endParaRPr lang="ru-RU" b="1" dirty="0" smtClean="0"/>
          </a:p>
          <a:p>
            <a:pPr lvl="3"/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9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государственный </a:t>
            </a:r>
            <a:r>
              <a:rPr lang="ru-RU" dirty="0"/>
              <a:t>надзор в области обеспечения качества и безопасности пищевых продуктов возложен только на государственные органы, уполномоченные на осуществление федерального государственного санитарно-эпидемиологического надзора и государственного ветеринарного </a:t>
            </a:r>
            <a:r>
              <a:rPr lang="ru-RU" dirty="0" smtClean="0"/>
              <a:t>надзора</a:t>
            </a:r>
          </a:p>
          <a:p>
            <a:r>
              <a:rPr lang="ru-RU" dirty="0" smtClean="0"/>
              <a:t>усилены меры ответственности за нарушение законодательства в сфере обеспечения качества и безопасности продукции</a:t>
            </a:r>
          </a:p>
          <a:p>
            <a:r>
              <a:rPr lang="ru-RU" dirty="0" smtClean="0"/>
              <a:t>приостановлена разработка технических регламентов РФ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6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регламенты таможенного союза (дата вступления с 01.07.2013)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 ТС 015/2011 "О безопасности зерна</a:t>
            </a:r>
            <a:r>
              <a:rPr lang="ru-RU" dirty="0" smtClean="0"/>
              <a:t>"</a:t>
            </a:r>
          </a:p>
          <a:p>
            <a:r>
              <a:rPr lang="ru-RU" dirty="0" smtClean="0"/>
              <a:t>ТР </a:t>
            </a:r>
            <a:r>
              <a:rPr lang="ru-RU" dirty="0"/>
              <a:t>ТС 021/2011 "О безопасности пищевой продукции</a:t>
            </a:r>
            <a:r>
              <a:rPr lang="ru-RU" dirty="0" smtClean="0"/>
              <a:t>"</a:t>
            </a:r>
          </a:p>
          <a:p>
            <a:r>
              <a:rPr lang="ru-RU" dirty="0" smtClean="0"/>
              <a:t>ТР </a:t>
            </a:r>
            <a:r>
              <a:rPr lang="ru-RU" dirty="0"/>
              <a:t>ТС 022/2011 "Пищевая продукция в части ее </a:t>
            </a:r>
            <a:r>
              <a:rPr lang="ru-RU" dirty="0" smtClean="0"/>
              <a:t>маркировки</a:t>
            </a:r>
            <a:r>
              <a:rPr lang="ru-RU" dirty="0"/>
              <a:t> " </a:t>
            </a:r>
            <a:endParaRPr lang="ru-RU" dirty="0" smtClean="0"/>
          </a:p>
          <a:p>
            <a:r>
              <a:rPr lang="ru-RU" dirty="0" smtClean="0"/>
              <a:t>ТР </a:t>
            </a:r>
            <a:r>
              <a:rPr lang="ru-RU" dirty="0"/>
              <a:t>ТС 023/2011 "Технический регламент на соковую продукцию из фруктов и </a:t>
            </a:r>
            <a:r>
              <a:rPr lang="ru-RU" dirty="0" smtClean="0"/>
              <a:t>овощей</a:t>
            </a:r>
            <a:r>
              <a:rPr lang="ru-RU" dirty="0"/>
              <a:t> "</a:t>
            </a:r>
            <a:endParaRPr lang="ru-RU" dirty="0" smtClean="0"/>
          </a:p>
          <a:p>
            <a:r>
              <a:rPr lang="ru-RU" dirty="0" smtClean="0"/>
              <a:t>ТР </a:t>
            </a:r>
            <a:r>
              <a:rPr lang="ru-RU" dirty="0"/>
              <a:t>ТС 024/2011 "Технический регламент на масложировую продукцию</a:t>
            </a:r>
            <a:r>
              <a:rPr lang="ru-RU" dirty="0" smtClean="0"/>
              <a:t>"</a:t>
            </a:r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3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Технические регламенты таможенного </a:t>
            </a:r>
            <a:r>
              <a:rPr lang="ru-RU" dirty="0" smtClean="0"/>
              <a:t>союза (дата вступления 1 </a:t>
            </a:r>
            <a:r>
              <a:rPr lang="ru-RU" dirty="0"/>
              <a:t>мая 2014 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ТР ТС </a:t>
            </a:r>
            <a:r>
              <a:rPr lang="ru-RU" dirty="0" smtClean="0"/>
              <a:t>«</a:t>
            </a:r>
            <a:r>
              <a:rPr lang="ru-RU" dirty="0"/>
              <a:t>О безопасности молока и молочной продукции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ТР </a:t>
            </a:r>
            <a:r>
              <a:rPr lang="ru-RU" dirty="0" smtClean="0"/>
              <a:t>ТС «О </a:t>
            </a:r>
            <a:r>
              <a:rPr lang="ru-RU" dirty="0"/>
              <a:t>безопасности мяса и мясной </a:t>
            </a:r>
            <a:r>
              <a:rPr lang="ru-RU" dirty="0" smtClean="0"/>
              <a:t>продукции»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962025" lvl="2" fontAlgn="base"/>
            <a:r>
              <a:rPr lang="ru-RU" dirty="0" smtClean="0"/>
              <a:t>Всего принято и вступило в силу 34 </a:t>
            </a:r>
            <a:r>
              <a:rPr lang="ru-RU" dirty="0"/>
              <a:t>(из них 1</a:t>
            </a:r>
            <a:r>
              <a:rPr lang="en-US" dirty="0"/>
              <a:t>8</a:t>
            </a:r>
            <a:r>
              <a:rPr lang="ru-RU" dirty="0"/>
              <a:t> </a:t>
            </a:r>
            <a:r>
              <a:rPr lang="ru-RU" dirty="0" smtClean="0"/>
              <a:t>РФ)</a:t>
            </a:r>
          </a:p>
          <a:p>
            <a:pPr marL="962025" lvl="2" fontAlgn="base"/>
            <a:r>
              <a:rPr lang="ru-RU" dirty="0" smtClean="0"/>
              <a:t>Внесены </a:t>
            </a:r>
            <a:r>
              <a:rPr lang="ru-RU" dirty="0"/>
              <a:t>на внутригосударственное </a:t>
            </a:r>
            <a:r>
              <a:rPr lang="ru-RU" dirty="0" smtClean="0"/>
              <a:t>согласование </a:t>
            </a:r>
            <a:r>
              <a:rPr lang="ru-RU" dirty="0"/>
              <a:t>10 ( из них 5 </a:t>
            </a:r>
            <a:r>
              <a:rPr lang="ru-RU" dirty="0" smtClean="0"/>
              <a:t>РФ)</a:t>
            </a:r>
          </a:p>
          <a:p>
            <a:pPr marL="962025" lvl="2" fontAlgn="base"/>
            <a:r>
              <a:rPr lang="ru-RU" dirty="0" smtClean="0"/>
              <a:t>Завершено </a:t>
            </a:r>
            <a:r>
              <a:rPr lang="ru-RU" dirty="0"/>
              <a:t>публичное обсуждение, подготовка окончательной </a:t>
            </a:r>
            <a:r>
              <a:rPr lang="ru-RU" dirty="0" smtClean="0"/>
              <a:t>редакции  </a:t>
            </a:r>
            <a:r>
              <a:rPr lang="ru-RU" dirty="0"/>
              <a:t>4 (из них 2 РФ</a:t>
            </a:r>
            <a:r>
              <a:rPr lang="ru-RU" dirty="0" smtClean="0"/>
              <a:t>)</a:t>
            </a:r>
          </a:p>
          <a:p>
            <a:pPr marL="962025" lvl="2" fontAlgn="base"/>
            <a:r>
              <a:rPr lang="ru-RU" dirty="0" smtClean="0"/>
              <a:t>Действует 24 Российских ТР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4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разработки технических регламентов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 безопасности рыбы и рыбной </a:t>
            </a:r>
            <a:r>
              <a:rPr lang="ru-RU" dirty="0" smtClean="0"/>
              <a:t>продукции (</a:t>
            </a:r>
            <a:r>
              <a:rPr lang="en-US" dirty="0"/>
              <a:t>I </a:t>
            </a:r>
            <a:r>
              <a:rPr lang="ru-RU" dirty="0"/>
              <a:t>квартал </a:t>
            </a:r>
            <a:r>
              <a:rPr lang="ru-RU" dirty="0" smtClean="0"/>
              <a:t>2014 </a:t>
            </a:r>
            <a:r>
              <a:rPr lang="ru-RU" dirty="0"/>
              <a:t>г</a:t>
            </a:r>
            <a:r>
              <a:rPr lang="ru-RU" dirty="0" smtClean="0"/>
              <a:t>.)</a:t>
            </a:r>
          </a:p>
          <a:p>
            <a:r>
              <a:rPr lang="ru-RU" dirty="0"/>
              <a:t>О безопасности кормов и кормовых </a:t>
            </a:r>
            <a:r>
              <a:rPr lang="ru-RU" dirty="0" smtClean="0"/>
              <a:t>добавок (</a:t>
            </a:r>
            <a:r>
              <a:rPr lang="en-US" dirty="0"/>
              <a:t>IV </a:t>
            </a:r>
            <a:r>
              <a:rPr lang="ru-RU" dirty="0"/>
              <a:t>квартал </a:t>
            </a:r>
            <a:r>
              <a:rPr lang="ru-RU" dirty="0" smtClean="0"/>
              <a:t>2014 </a:t>
            </a:r>
            <a:r>
              <a:rPr lang="ru-RU" dirty="0"/>
              <a:t>г</a:t>
            </a:r>
            <a:r>
              <a:rPr lang="ru-RU" dirty="0" smtClean="0"/>
              <a:t>.)</a:t>
            </a:r>
          </a:p>
          <a:p>
            <a:r>
              <a:rPr lang="ru-RU" dirty="0"/>
              <a:t>. О безопасности мяса птицы и продукции </a:t>
            </a:r>
            <a:r>
              <a:rPr lang="ru-RU" dirty="0" smtClean="0"/>
              <a:t>ее переработки (</a:t>
            </a:r>
            <a:r>
              <a:rPr lang="en-US" dirty="0" smtClean="0"/>
              <a:t>II </a:t>
            </a:r>
            <a:r>
              <a:rPr lang="ru-RU" dirty="0"/>
              <a:t>квартал </a:t>
            </a:r>
            <a:r>
              <a:rPr lang="ru-RU" dirty="0" smtClean="0"/>
              <a:t>2015 </a:t>
            </a:r>
            <a:r>
              <a:rPr lang="ru-RU" dirty="0"/>
              <a:t>г</a:t>
            </a:r>
            <a:r>
              <a:rPr lang="ru-RU" dirty="0" smtClean="0"/>
              <a:t>.)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3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принятия технических регламентов таможенного союза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>
                <a:ea typeface="+mj-ea"/>
              </a:rPr>
              <a:t>защита жизни и (или) здоровья человека, имущества, окружающей среды,</a:t>
            </a:r>
            <a:r>
              <a:rPr lang="en-US" sz="2400" dirty="0">
                <a:ea typeface="+mj-ea"/>
              </a:rPr>
              <a:t> </a:t>
            </a:r>
            <a:r>
              <a:rPr lang="ru-RU" sz="2400" dirty="0">
                <a:ea typeface="+mj-ea"/>
              </a:rPr>
              <a:t>жизни и (или) здоровья животных и растений</a:t>
            </a:r>
          </a:p>
          <a:p>
            <a:r>
              <a:rPr lang="ru-RU" sz="2400" dirty="0">
                <a:ea typeface="+mj-ea"/>
              </a:rPr>
              <a:t>предупреждение действий, вводящих в заблуждение потребителей</a:t>
            </a:r>
          </a:p>
          <a:p>
            <a:r>
              <a:rPr lang="ru-RU" sz="2400" dirty="0">
                <a:ea typeface="+mj-ea"/>
              </a:rPr>
              <a:t>обеспечение  энергетической эффективности и </a:t>
            </a:r>
            <a:r>
              <a:rPr lang="ru-RU" sz="2400" dirty="0" smtClean="0">
                <a:ea typeface="+mj-ea"/>
              </a:rPr>
              <a:t>ресурсосбережения</a:t>
            </a:r>
          </a:p>
          <a:p>
            <a:r>
              <a:rPr lang="ru-RU" sz="2400" dirty="0">
                <a:ea typeface="+mj-ea"/>
              </a:rPr>
              <a:t>на основе правил, директив и рекомендаций, принятых международными, региональными, национальными организациями</a:t>
            </a:r>
            <a:r>
              <a:rPr lang="en-US" sz="2400" dirty="0">
                <a:ea typeface="+mj-ea"/>
              </a:rPr>
              <a:t/>
            </a:r>
            <a:br>
              <a:rPr lang="en-US" sz="2400" dirty="0">
                <a:ea typeface="+mj-ea"/>
              </a:rPr>
            </a:br>
            <a:r>
              <a:rPr lang="ru-RU" sz="2400" dirty="0">
                <a:ea typeface="+mj-ea"/>
              </a:rPr>
              <a:t>по стандартизации</a:t>
            </a:r>
          </a:p>
          <a:p>
            <a:r>
              <a:rPr lang="ru-RU" sz="2400" dirty="0">
                <a:ea typeface="+mj-ea"/>
              </a:rPr>
              <a:t>только для продукции, включенной в Единый перечень продукции,    в отношении которой устанавливаются обязательные требования  в рамках Таможенного союза </a:t>
            </a:r>
          </a:p>
          <a:p>
            <a:r>
              <a:rPr lang="ru-RU" sz="2400" dirty="0">
                <a:ea typeface="+mj-ea"/>
              </a:rPr>
              <a:t>для обеспечения презумпции соответствия применяются международные, региональные и национальные (государственные) стандарты</a:t>
            </a:r>
          </a:p>
          <a:p>
            <a:endParaRPr lang="ru-RU" sz="2400" dirty="0">
              <a:ea typeface="+mj-ea"/>
            </a:endParaRPr>
          </a:p>
          <a:p>
            <a:pPr marL="800100" lvl="1" indent="-342900"/>
            <a:endParaRPr lang="en-US" sz="1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6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Единые правила подтверждения соответствия</a:t>
            </a:r>
            <a:br>
              <a:rPr lang="ru-RU" dirty="0" smtClean="0"/>
            </a:br>
            <a:r>
              <a:rPr lang="ru-RU" sz="1600" dirty="0" smtClean="0"/>
              <a:t>(Решение  </a:t>
            </a:r>
            <a:r>
              <a:rPr lang="ru-RU" sz="1600" dirty="0"/>
              <a:t>КТС  от 7.04.2011 №621)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 smtClean="0"/>
              <a:t> анализ </a:t>
            </a:r>
            <a:r>
              <a:rPr lang="ru-RU" sz="3300" dirty="0"/>
              <a:t>технической документации</a:t>
            </a:r>
          </a:p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/>
              <a:t> испытания, идентификация, отбор образцов</a:t>
            </a:r>
          </a:p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/>
              <a:t> анализ состояния производства и </a:t>
            </a:r>
            <a:br>
              <a:rPr lang="ru-RU" sz="3300" dirty="0"/>
            </a:br>
            <a:r>
              <a:rPr lang="ru-RU" sz="3300" dirty="0"/>
              <a:t>   инспекционный контроль</a:t>
            </a:r>
          </a:p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/>
              <a:t> проведение декларирования соответствия</a:t>
            </a:r>
          </a:p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/>
              <a:t> признание сертификатов соответствия </a:t>
            </a:r>
            <a:br>
              <a:rPr lang="ru-RU" sz="3300" dirty="0"/>
            </a:br>
            <a:r>
              <a:rPr lang="ru-RU" sz="3300" dirty="0"/>
              <a:t>   и протоколов испытаний</a:t>
            </a:r>
          </a:p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/>
              <a:t> присвоение регистрационного номера</a:t>
            </a:r>
            <a:br>
              <a:rPr lang="ru-RU" sz="3300" dirty="0"/>
            </a:br>
            <a:r>
              <a:rPr lang="ru-RU" sz="3300" dirty="0"/>
              <a:t>   по единой структуре </a:t>
            </a:r>
            <a:br>
              <a:rPr lang="ru-RU" sz="3300" dirty="0"/>
            </a:br>
            <a:r>
              <a:rPr lang="ru-RU" sz="3300" dirty="0"/>
              <a:t>   и внесение в Единый реестр</a:t>
            </a:r>
          </a:p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/>
              <a:t> оформление и заверение копий </a:t>
            </a:r>
          </a:p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/>
              <a:t> подтверждение наличия</a:t>
            </a:r>
            <a:br>
              <a:rPr lang="ru-RU" sz="3300" dirty="0"/>
            </a:br>
            <a:r>
              <a:rPr lang="ru-RU" sz="3300" dirty="0"/>
              <a:t>   сертификата соответствия</a:t>
            </a:r>
            <a:br>
              <a:rPr lang="ru-RU" sz="3300" dirty="0"/>
            </a:br>
            <a:r>
              <a:rPr lang="ru-RU" sz="3300" dirty="0"/>
              <a:t>   или декларации о соответствии</a:t>
            </a:r>
          </a:p>
          <a:p>
            <a:pPr lvl="1">
              <a:spcAft>
                <a:spcPct val="150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ru-RU" sz="3300" dirty="0"/>
              <a:t> рассмотрение апелляций 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Единый знак обращения продукции</a:t>
            </a:r>
            <a:br>
              <a:rPr lang="ru-RU" dirty="0" smtClean="0"/>
            </a:br>
            <a:r>
              <a:rPr lang="ru-RU" dirty="0" smtClean="0"/>
              <a:t>в таможенном союзе</a:t>
            </a:r>
            <a:br>
              <a:rPr lang="ru-RU" dirty="0" smtClean="0"/>
            </a:br>
            <a:r>
              <a:rPr lang="ru-RU" sz="1300" dirty="0"/>
              <a:t>Решение Комиссии Таможенного союза от 15.07.2011 N </a:t>
            </a:r>
            <a:r>
              <a:rPr lang="ru-RU" sz="1300" dirty="0" smtClean="0"/>
              <a:t>711 (ред</a:t>
            </a:r>
            <a:r>
              <a:rPr lang="ru-RU" sz="1300" dirty="0"/>
              <a:t>. от 20.07.2012)</a:t>
            </a:r>
            <a:br>
              <a:rPr lang="ru-RU" sz="1300" dirty="0"/>
            </a:br>
            <a:endParaRPr lang="ru-RU" sz="13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2631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71267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ea typeface="+mj-ea"/>
                <a:cs typeface="Arial" pitchFamily="34" charset="0"/>
              </a:rPr>
              <a:t>Евразийское соответствие (Eurasian Conformity)</a:t>
            </a:r>
          </a:p>
        </p:txBody>
      </p:sp>
    </p:spTree>
    <p:extLst>
      <p:ext uri="{BB962C8B-B14F-4D97-AF65-F5344CB8AC3E}">
        <p14:creationId xmlns:p14="http://schemas.microsoft.com/office/powerpoint/2010/main" val="10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Единая форма сертификатов соответствия и декларации о соответствии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181716" cy="5099050"/>
          </a:xfrm>
          <a:prstGeom prst="rect">
            <a:avLst/>
          </a:prstGeom>
          <a:solidFill>
            <a:schemeClr val="tx1"/>
          </a:solidFill>
          <a:ln>
            <a:solidFill>
              <a:srgbClr val="03295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634" y="1412776"/>
            <a:ext cx="4186403" cy="509830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  <p:extLst>
      <p:ext uri="{BB962C8B-B14F-4D97-AF65-F5344CB8AC3E}">
        <p14:creationId xmlns:p14="http://schemas.microsoft.com/office/powerpoint/2010/main" val="15567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Технический регламент о безопасности пищевой </a:t>
            </a:r>
            <a:r>
              <a:rPr lang="ru-RU" dirty="0" smtClean="0"/>
              <a:t>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устанавливает требования </a:t>
            </a:r>
            <a:r>
              <a:rPr lang="ru-RU" dirty="0" smtClean="0"/>
              <a:t>безопасности:</a:t>
            </a:r>
          </a:p>
          <a:p>
            <a:pPr indent="85725"/>
            <a:r>
              <a:rPr lang="ru-RU" sz="2400" dirty="0" smtClean="0"/>
              <a:t>ко всем </a:t>
            </a:r>
            <a:r>
              <a:rPr lang="ru-RU" sz="2400" dirty="0"/>
              <a:t>видам пищевых </a:t>
            </a:r>
            <a:r>
              <a:rPr lang="ru-RU" sz="2400" dirty="0" smtClean="0"/>
              <a:t>продуктов (</a:t>
            </a:r>
            <a:r>
              <a:rPr lang="ru-RU" sz="2400" dirty="0"/>
              <a:t>за исключением требований к молоку и молочной продукции, мясу и мясной продукции, рыбе и рыбной </a:t>
            </a:r>
            <a:r>
              <a:rPr lang="ru-RU" sz="2400" dirty="0" smtClean="0"/>
              <a:t>продукции)</a:t>
            </a:r>
          </a:p>
          <a:p>
            <a:pPr indent="85725"/>
            <a:r>
              <a:rPr lang="ru-RU" sz="2400" dirty="0"/>
              <a:t>процессам их </a:t>
            </a:r>
            <a:r>
              <a:rPr lang="ru-RU" sz="2400" dirty="0" smtClean="0"/>
              <a:t>производства</a:t>
            </a:r>
          </a:p>
          <a:p>
            <a:pPr indent="85725"/>
            <a:r>
              <a:rPr lang="ru-RU" sz="2400" dirty="0" smtClean="0"/>
              <a:t>хранения</a:t>
            </a:r>
          </a:p>
          <a:p>
            <a:pPr indent="85725"/>
            <a:r>
              <a:rPr lang="ru-RU" sz="2400" dirty="0" smtClean="0"/>
              <a:t>транспортировки</a:t>
            </a:r>
            <a:endParaRPr lang="ru-RU" sz="2400" dirty="0"/>
          </a:p>
          <a:p>
            <a:pPr indent="85725"/>
            <a:r>
              <a:rPr lang="ru-RU" sz="2400" dirty="0" smtClean="0"/>
              <a:t>реализации </a:t>
            </a:r>
            <a:r>
              <a:rPr lang="ru-RU" sz="2400" dirty="0"/>
              <a:t>и </a:t>
            </a:r>
            <a:r>
              <a:rPr lang="ru-RU" sz="2400" dirty="0" smtClean="0"/>
              <a:t>утилизации</a:t>
            </a:r>
          </a:p>
          <a:p>
            <a:pPr lvl="1"/>
            <a:r>
              <a:rPr lang="ru-RU" dirty="0" smtClean="0"/>
              <a:t>формы </a:t>
            </a:r>
            <a:r>
              <a:rPr lang="ru-RU" dirty="0"/>
              <a:t>и способы оценки </a:t>
            </a:r>
            <a:r>
              <a:rPr lang="ru-RU" dirty="0" smtClean="0"/>
              <a:t>соответствия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3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Новые механизмы </a:t>
            </a:r>
            <a:r>
              <a:rPr lang="ru-RU" sz="2800" dirty="0"/>
              <a:t>регулирования процессов обеспечения безопасности </a:t>
            </a:r>
            <a:r>
              <a:rPr lang="ru-RU" sz="2800" dirty="0" smtClean="0"/>
              <a:t>продукции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 smtClean="0"/>
              <a:t>В </a:t>
            </a:r>
            <a:r>
              <a:rPr lang="ru-RU" dirty="0"/>
              <a:t>отношении юридических лиц, индивидуальных предпринимателей, осуществляющих производство пищевой продукции, вводится система их государственной </a:t>
            </a:r>
            <a:r>
              <a:rPr lang="ru-RU" dirty="0" smtClean="0"/>
              <a:t>регистрации:</a:t>
            </a:r>
          </a:p>
          <a:p>
            <a:pPr lvl="2"/>
            <a:r>
              <a:rPr lang="ru-RU" dirty="0" smtClean="0"/>
              <a:t>в </a:t>
            </a:r>
            <a:r>
              <a:rPr lang="ru-RU" dirty="0" smtClean="0"/>
              <a:t>отношении отдельных </a:t>
            </a:r>
            <a:r>
              <a:rPr lang="ru-RU" dirty="0"/>
              <a:t>производств пищевой продукции животного происхождения носит разрешительный характер, предусматривающий предварительную проверку конкретного </a:t>
            </a:r>
            <a:r>
              <a:rPr lang="ru-RU" dirty="0" smtClean="0"/>
              <a:t>предприятия</a:t>
            </a:r>
          </a:p>
          <a:p>
            <a:pPr lvl="2"/>
            <a:r>
              <a:rPr lang="ru-RU" dirty="0" smtClean="0"/>
              <a:t>в </a:t>
            </a:r>
            <a:r>
              <a:rPr lang="ru-RU" dirty="0"/>
              <a:t>отношении производства иной пищевой продукции </a:t>
            </a:r>
            <a:r>
              <a:rPr lang="ru-RU" dirty="0" smtClean="0"/>
              <a:t>— уведомительный </a:t>
            </a:r>
            <a:r>
              <a:rPr lang="ru-RU" dirty="0"/>
              <a:t>учетный </a:t>
            </a:r>
            <a:r>
              <a:rPr lang="ru-RU" dirty="0" smtClean="0"/>
              <a:t>характер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Федеральные законы, устанавливающие требования к качеству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 РФ «О ветеринарии» </a:t>
            </a:r>
            <a:r>
              <a:rPr lang="ru-RU" dirty="0"/>
              <a:t>от </a:t>
            </a:r>
            <a:r>
              <a:rPr lang="ru-RU" dirty="0" smtClean="0"/>
              <a:t>14.05.1993 </a:t>
            </a:r>
            <a:r>
              <a:rPr lang="ru-RU" dirty="0"/>
              <a:t>N </a:t>
            </a:r>
            <a:r>
              <a:rPr lang="ru-RU" dirty="0" smtClean="0"/>
              <a:t>4979-1 (</a:t>
            </a:r>
            <a:r>
              <a:rPr lang="ru-RU" dirty="0" smtClean="0"/>
              <a:t>ред</a:t>
            </a:r>
            <a:r>
              <a:rPr lang="ru-RU" dirty="0"/>
              <a:t>. от </a:t>
            </a:r>
            <a:r>
              <a:rPr lang="ru-RU" dirty="0" smtClean="0"/>
              <a:t>03.07.2016)</a:t>
            </a:r>
            <a:endParaRPr lang="ru-RU" dirty="0" smtClean="0"/>
          </a:p>
          <a:p>
            <a:r>
              <a:rPr lang="ru-RU" dirty="0" smtClean="0"/>
              <a:t>Закон «О качестве и безопасности </a:t>
            </a:r>
            <a:r>
              <a:rPr lang="ru-RU" dirty="0"/>
              <a:t>пищевых продуктов</a:t>
            </a:r>
            <a:r>
              <a:rPr lang="ru-RU" dirty="0" smtClean="0"/>
              <a:t>» от 02.01.2000</a:t>
            </a:r>
            <a:r>
              <a:rPr lang="ru-RU" dirty="0"/>
              <a:t> </a:t>
            </a:r>
            <a:r>
              <a:rPr lang="en-US" dirty="0"/>
              <a:t> N 29-</a:t>
            </a:r>
            <a:r>
              <a:rPr lang="ru-RU" dirty="0" smtClean="0"/>
              <a:t>ФЗ (</a:t>
            </a:r>
            <a:r>
              <a:rPr lang="ru-RU" dirty="0"/>
              <a:t>ред. от </a:t>
            </a:r>
            <a:r>
              <a:rPr lang="ru-RU" dirty="0" smtClean="0"/>
              <a:t>13.07.2015)</a:t>
            </a:r>
            <a:endParaRPr lang="ru-RU" dirty="0" smtClean="0"/>
          </a:p>
          <a:p>
            <a:r>
              <a:rPr lang="ru-RU" dirty="0" smtClean="0"/>
              <a:t>Закон «О техническом регулировании</a:t>
            </a:r>
            <a:r>
              <a:rPr lang="ru-RU" dirty="0"/>
              <a:t>» от </a:t>
            </a:r>
            <a:r>
              <a:rPr lang="ru-RU" dirty="0" smtClean="0"/>
              <a:t> 27.12.2002 </a:t>
            </a:r>
            <a:r>
              <a:rPr lang="ru-RU" dirty="0"/>
              <a:t>N </a:t>
            </a:r>
            <a:r>
              <a:rPr lang="ru-RU" dirty="0" smtClean="0"/>
              <a:t>184-ФЗ (</a:t>
            </a:r>
            <a:r>
              <a:rPr lang="ru-RU" dirty="0"/>
              <a:t>ред. от </a:t>
            </a:r>
            <a:r>
              <a:rPr lang="ru-RU" dirty="0" smtClean="0"/>
              <a:t>05.04.2016)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1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отношении специализированной пищевой продукции, предназначенной для детского питания, диетического лечебного и профилактического питания, питания спортсменов, беременных и кормящих женщин, биологических пищевых добавок, минеральной природной, лечебно-столовой и лечебной минеральной </a:t>
            </a:r>
            <a:r>
              <a:rPr lang="ru-RU" dirty="0" smtClean="0"/>
              <a:t>воды, </a:t>
            </a:r>
            <a:r>
              <a:rPr lang="ru-RU" dirty="0"/>
              <a:t>а также пищевой продукции нового вида </a:t>
            </a:r>
            <a:r>
              <a:rPr lang="ru-RU" dirty="0" smtClean="0"/>
              <a:t>вводится </a:t>
            </a:r>
            <a:r>
              <a:rPr lang="ru-RU" dirty="0"/>
              <a:t>государственная регистрация, имеющая разрешительный характер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4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Производство </a:t>
            </a:r>
            <a:r>
              <a:rPr lang="ru-RU" dirty="0"/>
              <a:t>пищевой продукции должно осуществляться при условии обязательной разработки, внедрения и применения системы производственного контроля, основанной на принципах </a:t>
            </a:r>
            <a:r>
              <a:rPr lang="ru-RU" dirty="0" smtClean="0"/>
              <a:t>HACCP, являющихся </a:t>
            </a:r>
            <a:r>
              <a:rPr lang="ru-RU" dirty="0"/>
              <a:t>разновидностью международной системы добросовестной практики и управления качеством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Hazard </a:t>
            </a:r>
            <a:r>
              <a:rPr lang="ru-RU" dirty="0"/>
              <a:t>Analysis and Critical Control Points </a:t>
            </a:r>
            <a:r>
              <a:rPr lang="ru-RU" dirty="0" smtClean="0"/>
              <a:t>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анализ </a:t>
            </a:r>
            <a:r>
              <a:rPr lang="ru-RU" dirty="0"/>
              <a:t>рисков и критические точки контроля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Производитель </a:t>
            </a:r>
            <a:r>
              <a:rPr lang="ru-RU" dirty="0"/>
              <a:t>пищевой продукции обязан самостоятельно подтверждать посредством подачи декларации соответствие выпускаемой в обращение продукции требованиям Технического регламента, используя для этого по своему выбору собственные доказательства или привлекая аккредитованные испытательные </a:t>
            </a:r>
            <a:r>
              <a:rPr lang="ru-RU" dirty="0" smtClean="0"/>
              <a:t>организации. </a:t>
            </a:r>
            <a:r>
              <a:rPr lang="ru-RU" dirty="0"/>
              <a:t>Не подлежит декларированию прошедшая государственную регистрацию специализированная пищевая </a:t>
            </a:r>
            <a:r>
              <a:rPr lang="ru-RU" dirty="0" smtClean="0"/>
              <a:t>продукция</a:t>
            </a:r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3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Отменяется </a:t>
            </a:r>
            <a:r>
              <a:rPr lang="ru-RU" dirty="0"/>
              <a:t>ветеринарно-санитарная экспертиза с выдачей ветеринарных свидетельств на всех этапах обращения продукции животного происхождения, за исключением такой экспертизы, проводимой в отношении сырья животного происхождения и такой продукции непромышленного изготовления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0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регламента к ветеринарно-санитарной экспертизе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Непереработанная пищевая продукция животного происхождения подлежит ветеринарно-санитарной экспертизе перед выпуском в обращение на таможенную территорию Таможенного союза, если иное не установлено техническим регламентом Таможенного союза на пищевую рыбную продукцию, и сопровождается документом, содержащим сведения, подтверждающие безопасность.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5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Переработанная пищевая продукция животного происхождения не подлежит ветеринарно-санитарной </a:t>
            </a:r>
            <a:r>
              <a:rPr lang="ru-RU" dirty="0" smtClean="0"/>
              <a:t>экспертизе</a:t>
            </a:r>
          </a:p>
          <a:p>
            <a:r>
              <a:rPr lang="ru-RU" dirty="0"/>
              <a:t>В форме ветеринарно-санитарной экспертизы может проводиться оценка соответствия пищевой продукции непромышленного изготовления животного происхождения требованиям, установленным настоящим техническим регламентом и иными техническими регламентами Таможенного союза на отдельные виды пищевой продукции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0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ветеринарно-санитарной экспертизы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установления соответствия пищевой продукции и связанных с требованиями безопасности к ней процессов производства (изготовления), хранения, перевозки, реализации и утилизации требованиям настоящего технического регламента и технических регламентов Таможенного союза на отдельные виды пищевой </a:t>
            </a:r>
            <a:r>
              <a:rPr lang="ru-RU" dirty="0" smtClean="0"/>
              <a:t>продукции</a:t>
            </a:r>
          </a:p>
          <a:p>
            <a:r>
              <a:rPr lang="ru-RU" dirty="0"/>
              <a:t>установления благополучия в ветеринарном отношении хозяйств (производственных объектов) происхождения животных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6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Переходные 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15 февраля 2015 года </a:t>
            </a:r>
            <a:r>
              <a:rPr lang="ru-RU" dirty="0" smtClean="0"/>
              <a:t>допускалось производство </a:t>
            </a:r>
            <a:r>
              <a:rPr lang="ru-RU" dirty="0"/>
              <a:t>и выпуск в обращение продукции в соответствии с обязательными требованиями, ранее установленными нормативными правовыми актами Таможенного союза или законодательством государства </a:t>
            </a:r>
            <a:r>
              <a:rPr lang="ru-RU" dirty="0" smtClean="0"/>
              <a:t>— </a:t>
            </a:r>
            <a:r>
              <a:rPr lang="ru-RU" dirty="0"/>
              <a:t>члена Таможенного союза, при наличии документов об оценке (подтверждении) соответствия продукции указанным обязательным требованиям, выданных или принятых до дня вступления в силу Технического </a:t>
            </a:r>
            <a:r>
              <a:rPr lang="ru-RU" dirty="0" smtClean="0"/>
              <a:t>регламента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Технический регламент о безопасности молока и молочной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устанавливает обязательные для применения и исполнения на таможенной территории Таможенного союза требования безопасности к молоку и молочной продукции, выпускаемых в обращение на таможенной территории Таможенного союза, к процессам их производства, хранения, перевозки, реализации и утилизации, а также требования к маркировке и упаковке молока и молочной продукции для обеспечения их свободного </a:t>
            </a:r>
            <a:r>
              <a:rPr lang="ru-RU" dirty="0" smtClean="0"/>
              <a:t>перемещения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2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Действие технического регламента </a:t>
            </a:r>
            <a:r>
              <a:rPr lang="ru-RU" b="1" dirty="0"/>
              <a:t>распространяется</a:t>
            </a:r>
            <a:r>
              <a:rPr lang="ru-RU" dirty="0"/>
              <a:t> на молоко и молочную продукцию, выпускаемые в обращение на таможенной территории Таможенного союза и используемые в пищевых целях, включая:</a:t>
            </a:r>
          </a:p>
          <a:p>
            <a:r>
              <a:rPr lang="ru-RU" dirty="0"/>
              <a:t>а) сырое молоко - сырье, обезжиренное молоко (сырое и термически обработанное) - сырье, сливки (сырые и термически обработанные) - сырье;</a:t>
            </a:r>
          </a:p>
          <a:p>
            <a:r>
              <a:rPr lang="ru-RU" dirty="0"/>
              <a:t>б) молочную продукцию, в том числе:</a:t>
            </a:r>
          </a:p>
          <a:p>
            <a:pPr lvl="2"/>
            <a:r>
              <a:rPr lang="ru-RU" dirty="0"/>
              <a:t>молочные продукты;</a:t>
            </a:r>
          </a:p>
          <a:p>
            <a:pPr lvl="2"/>
            <a:r>
              <a:rPr lang="ru-RU" dirty="0"/>
              <a:t>молочные составные продукты;</a:t>
            </a:r>
          </a:p>
          <a:p>
            <a:pPr lvl="2"/>
            <a:r>
              <a:rPr lang="ru-RU" dirty="0" err="1"/>
              <a:t>молокосодержащие</a:t>
            </a:r>
            <a:r>
              <a:rPr lang="ru-RU" dirty="0"/>
              <a:t> продукты;</a:t>
            </a:r>
          </a:p>
          <a:p>
            <a:pPr lvl="2"/>
            <a:r>
              <a:rPr lang="ru-RU" dirty="0"/>
              <a:t>побочные продукты переработки молока;</a:t>
            </a:r>
          </a:p>
          <a:p>
            <a:pPr lvl="2"/>
            <a:r>
              <a:rPr lang="ru-RU" dirty="0"/>
              <a:t>продукцию детского питания на молочной </a:t>
            </a:r>
            <a:r>
              <a:rPr lang="ru-RU" dirty="0" smtClean="0"/>
              <a:t>основе</a:t>
            </a:r>
            <a:endParaRPr lang="ru-RU" dirty="0"/>
          </a:p>
          <a:p>
            <a:r>
              <a:rPr lang="ru-RU" dirty="0"/>
              <a:t>в) процессы производства, хранения, перевозки, реализации и утилизации молока и молочной продукции;</a:t>
            </a:r>
          </a:p>
          <a:p>
            <a:r>
              <a:rPr lang="ru-RU" dirty="0"/>
              <a:t>г) функциональные компоненты, необходимые для производства продуктов переработки молока.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Нормативные документы РФ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/>
              <a:t>Правила ветеринарно-санитарной экспертизы молока и молочных продуктов на рынках</a:t>
            </a:r>
            <a:br>
              <a:rPr lang="ru-RU" sz="2400" dirty="0"/>
            </a:br>
            <a:r>
              <a:rPr lang="ru-RU" sz="1200" dirty="0"/>
              <a:t>Утверждены Минсельхозом СССР 01.07.1976</a:t>
            </a:r>
            <a:endParaRPr lang="ru-RU" sz="2400" dirty="0"/>
          </a:p>
          <a:p>
            <a:r>
              <a:rPr lang="ru-RU" sz="2400" dirty="0"/>
              <a:t>Правила ветеринарного осмотра убойных животных и ветеринарно-санитарной экспертизы мяса и мясных продуктов</a:t>
            </a:r>
            <a:br>
              <a:rPr lang="ru-RU" sz="2400" dirty="0"/>
            </a:br>
            <a:r>
              <a:rPr lang="ru-RU" sz="1200" dirty="0"/>
              <a:t>Утверждены Минсельхозом СССР 27.12.1983</a:t>
            </a:r>
          </a:p>
          <a:p>
            <a:r>
              <a:rPr lang="ru-RU" sz="2400" dirty="0"/>
              <a:t>Инструкция по ветеринарному клеймению мяса</a:t>
            </a:r>
            <a:br>
              <a:rPr lang="ru-RU" sz="2400" dirty="0"/>
            </a:br>
            <a:r>
              <a:rPr lang="ru-RU" sz="1200" dirty="0"/>
              <a:t>Утверждена Минсельхозпродом РФ 28.04.1994</a:t>
            </a:r>
          </a:p>
          <a:p>
            <a:r>
              <a:rPr lang="ru-RU" sz="2400" dirty="0"/>
              <a:t>Правила ветеринарно-санитарной экспертизы меда при продаже на рынках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Утверждены Минсельхозпродом РФ 18.07.1995 N 13-7-2/365</a:t>
            </a:r>
            <a:endParaRPr lang="ru-RU" sz="1200" b="1" dirty="0"/>
          </a:p>
          <a:p>
            <a:r>
              <a:rPr lang="ru-RU" sz="2200" dirty="0" smtClean="0"/>
              <a:t>Положение </a:t>
            </a:r>
            <a:r>
              <a:rPr lang="ru-RU" sz="2200" dirty="0"/>
              <a:t>о проведении экспертизы некачественных и опасных продовольственного сырья и пищевых продуктов, их использовании или </a:t>
            </a:r>
            <a:r>
              <a:rPr lang="ru-RU" sz="2200" dirty="0" smtClean="0"/>
              <a:t>уничтожении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100" dirty="0" smtClean="0"/>
              <a:t>Утверждено постановлением Правительства РФ </a:t>
            </a:r>
            <a:r>
              <a:rPr lang="ru-RU" sz="1100" b="1" dirty="0" smtClean="0"/>
              <a:t>от </a:t>
            </a:r>
            <a:r>
              <a:rPr lang="ru-RU" sz="1100" b="1" dirty="0"/>
              <a:t>29 сентября 1997 г. N 1263</a:t>
            </a:r>
            <a:endParaRPr lang="ru-RU" sz="1100" dirty="0"/>
          </a:p>
          <a:p>
            <a:r>
              <a:rPr lang="ru-RU" sz="2200" dirty="0"/>
              <a:t>Правила организации послеубойных исследований крупного рогатого скота</a:t>
            </a:r>
            <a:br>
              <a:rPr lang="ru-RU" sz="2200" dirty="0"/>
            </a:br>
            <a:r>
              <a:rPr lang="ru-RU" sz="1100" dirty="0" smtClean="0"/>
              <a:t>Утверждены Приказом </a:t>
            </a:r>
            <a:r>
              <a:rPr lang="ru-RU" sz="1100" dirty="0"/>
              <a:t>Минсельхоза РФ от 09.07.2007 N 356 </a:t>
            </a:r>
            <a:endParaRPr lang="ru-RU" sz="11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8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продукты, изготовленные на основе молока и молочной продукции, предназначенные для использования в специализированном питании (за исключением молока и молочной продукции для детского питания);</a:t>
            </a:r>
          </a:p>
          <a:p>
            <a:r>
              <a:rPr lang="ru-RU" dirty="0"/>
              <a:t>б) кулинарные и кондитерские изделия, пищевые и биологически активные добавки, лекарственные средства, корма для животных, непищевые товары, изготовленные с использованием или на основе молока и молочной продукции;</a:t>
            </a:r>
          </a:p>
          <a:p>
            <a:r>
              <a:rPr lang="ru-RU" dirty="0"/>
              <a:t>в) молоко и молочная продукция, полученные гражданами в домашних условиях и (или) в личных подсобных хозяйствах, а также процессы производства, хранения, перевозки и утилизации молока и молочной продукции, предназначенные только для личного потребления и не предназначенные для выпуска в обращение на таможенной территории Таможенного союза.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4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Действие настоящего технического регламента </a:t>
            </a:r>
            <a:r>
              <a:rPr lang="ru-RU" b="1" dirty="0"/>
              <a:t>не распространяется</a:t>
            </a:r>
            <a:r>
              <a:rPr lang="ru-RU" dirty="0"/>
              <a:t> на 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а) продукты, изготовленные на основе молока и молочной продукции, предназначенные для использования в специализированном питании (за исключением молока и молочной продукции для детского питания);</a:t>
            </a:r>
          </a:p>
          <a:p>
            <a:r>
              <a:rPr lang="ru-RU" dirty="0"/>
              <a:t>б) кулинарные и кондитерские изделия, пищевые и биологически активные добавки, лекарственные средства, корма для животных, непищевые товары, изготовленные с использованием или на основе молока и молочной продукции;</a:t>
            </a:r>
          </a:p>
          <a:p>
            <a:r>
              <a:rPr lang="ru-RU" dirty="0"/>
              <a:t>в) молоко и молочная продукция, полученные гражданами в домашних условиях и (или) в личных подсобных хозяйствах, а также процессы производства, хранения, перевозки и утилизации молока и молочной продукции, предназначенные только для личного потребления и не предназначенные для выпуска в обращение на таможенной территории Таможенного союза.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Технический регламент о </a:t>
            </a:r>
            <a:r>
              <a:rPr lang="ru-RU" dirty="0"/>
              <a:t>безопасности мяса и мясной продукции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устанавливает </a:t>
            </a:r>
            <a:r>
              <a:rPr lang="ru-RU" dirty="0"/>
              <a:t>обязательные для применения и исполнения на таможенной территории Таможенного союза требования безопасности к продуктам убоя и мясной продукции и связанные с ними требования к процессам производства, хранения, перевозки, реализации и утилизации, а также требования к маркировке и упаковке продуктов убоя и мясной продукции для обеспечения свободного перемещения продукции, выпускаемой в обращение на таможенной территории Таможенного союза.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4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Объектами технического регулирования настоящего технического регламента являются: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а) продукты убоя и мясная продукция: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мясо;</a:t>
            </a:r>
          </a:p>
          <a:p>
            <a:pPr lvl="2">
              <a:spcBef>
                <a:spcPts val="0"/>
              </a:spcBef>
            </a:pPr>
            <a:r>
              <a:rPr lang="ru-RU" dirty="0"/>
              <a:t>субпродукты;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жир-сырец и продукты его переработки, в том числе животные топленые жиры;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кровь и продукты ее переработки;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кость и продукты ее переработки;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мясо механической обвалки (</a:t>
            </a:r>
            <a:r>
              <a:rPr lang="ru-RU" dirty="0" err="1"/>
              <a:t>дообвалки</a:t>
            </a:r>
            <a:r>
              <a:rPr lang="ru-RU" dirty="0"/>
              <a:t>);</a:t>
            </a:r>
          </a:p>
          <a:p>
            <a:pPr lvl="2">
              <a:spcBef>
                <a:spcPts val="0"/>
              </a:spcBef>
            </a:pPr>
            <a:r>
              <a:rPr lang="ru-RU" dirty="0"/>
              <a:t>сырье кишечное;</a:t>
            </a:r>
          </a:p>
          <a:p>
            <a:pPr lvl="2">
              <a:spcBef>
                <a:spcPts val="0"/>
              </a:spcBef>
            </a:pPr>
            <a:r>
              <a:rPr lang="ru-RU" dirty="0"/>
              <a:t>сырье коллагенсодержащее и продукты его переработки (в том числе желатин);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мясные и </a:t>
            </a:r>
            <a:r>
              <a:rPr lang="ru-RU" dirty="0" err="1"/>
              <a:t>мясосодержащие</a:t>
            </a:r>
            <a:r>
              <a:rPr lang="ru-RU" dirty="0"/>
              <a:t> продукты из мяса;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мясные и </a:t>
            </a:r>
            <a:r>
              <a:rPr lang="ru-RU" dirty="0" err="1"/>
              <a:t>мясосодержащие</a:t>
            </a:r>
            <a:r>
              <a:rPr lang="ru-RU" dirty="0"/>
              <a:t> колбасные изделия;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мясные и </a:t>
            </a:r>
            <a:r>
              <a:rPr lang="ru-RU" dirty="0" err="1"/>
              <a:t>мясосодержащие</a:t>
            </a:r>
            <a:r>
              <a:rPr lang="ru-RU" dirty="0"/>
              <a:t> полуфабрикаты и кулинарные изделия;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мясные и </a:t>
            </a:r>
            <a:r>
              <a:rPr lang="ru-RU" dirty="0" err="1"/>
              <a:t>мясосодержащие</a:t>
            </a:r>
            <a:r>
              <a:rPr lang="ru-RU" dirty="0"/>
              <a:t> консервы;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бульоны мясные и </a:t>
            </a:r>
            <a:r>
              <a:rPr lang="ru-RU" dirty="0" err="1"/>
              <a:t>мясосодержащие</a:t>
            </a:r>
            <a:r>
              <a:rPr lang="ru-RU" dirty="0"/>
              <a:t>;</a:t>
            </a:r>
          </a:p>
          <a:p>
            <a:pPr lvl="2">
              <a:spcBef>
                <a:spcPts val="0"/>
              </a:spcBef>
            </a:pPr>
            <a:r>
              <a:rPr lang="ru-RU" dirty="0"/>
              <a:t>сухие мясные и </a:t>
            </a:r>
            <a:r>
              <a:rPr lang="ru-RU" dirty="0" err="1"/>
              <a:t>мясосодержащие</a:t>
            </a:r>
            <a:r>
              <a:rPr lang="ru-RU" dirty="0"/>
              <a:t> продукты;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продукты из шпика;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продукты убоя для детского питания;</a:t>
            </a:r>
          </a:p>
          <a:p>
            <a:pPr lvl="2">
              <a:spcBef>
                <a:spcPts val="0"/>
              </a:spcBef>
            </a:pPr>
            <a:r>
              <a:rPr lang="ru-RU" dirty="0"/>
              <a:t>мясная продукция для детского питания;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б) процессы производства, хранения, перевозки, реализации, утилизации продуктов убоя и мясной продукции.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3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5100" dirty="0"/>
              <a:t>Действие настоящего технического регламента </a:t>
            </a:r>
            <a:r>
              <a:rPr lang="ru-RU" sz="5100" b="1" dirty="0"/>
              <a:t>не распространяется</a:t>
            </a:r>
            <a:r>
              <a:rPr lang="ru-RU" sz="5100" dirty="0"/>
              <a:t> на следующую продукцию, а также связанные с ней требования к процессам</a:t>
            </a:r>
            <a:r>
              <a:rPr lang="ru-RU" sz="5100" dirty="0" smtClean="0"/>
              <a:t>:</a:t>
            </a:r>
            <a:endParaRPr lang="ru-RU" sz="5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а) продукты убоя и мясная продукция, производимая гражданами в домашних условиях и (или) в личных подсобных хозяйствах или гражданами, занимающимися животноводством, а также процессы производства, хранения, перевозки и утилизации продуктов убоя и мясной продукции, предназначенных только для личного потребления и не предназначенных для выпуска в обращение на таможенной территории Таможенного союза;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б) специализированная мясная продукция (за исключением мясной продукции и продуктов убоя для детского питания), изготовленная с использованием или на основе продуктов убоя;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в) мясо птицы и продукты его переработки, а также пищевая продукция, в рецептуре которой мясо птицы и продукты его переработки по массе в совокупности превышают продукты убоя других продуктивных животных;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г) пищевые добавки и биологически активные добавки к пище, лекарственные средства, корма для животных, продукция, не предназначенная для пищевых целей, которые изготовлены с использованием или на основе продуктов убоя;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д) пищевая продукция предприятий питания (общественного питания), изготовленная с использованием или на основе продуктов убоя, предназначенная для реализации при оказании услуг, а также процессы реализации указанной пищевой продукции;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е) пищевая продукция, в которой в соответствии с рецептурой содержание мясных ингредиентов составляет менее 5 процентов;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ж) процессы производства, хранения, перевозки и утилизации продуктов убоя и мясной продукции непромышленного изготовления, предназначенных для выпуска в обращение на таможенной территории Таможенного союза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3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реформирования системы государственного регулирования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Требования к безопасности пищевой продукции значительно расширены, детализированы в отношении конкретных видов продукции, условий их идентификации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sz="2400" dirty="0" smtClean="0"/>
              <a:t>поэтому </a:t>
            </a:r>
            <a:r>
              <a:rPr lang="ru-RU" sz="2400" dirty="0"/>
              <a:t>требуют специальных знаний не только технологов производства пищевой продукции, но и специалистов по качеству торговых организаций, которые непосредственно работают в области реализации норм технических регламентов в процессе торговой </a:t>
            </a:r>
            <a:r>
              <a:rPr lang="ru-RU" sz="2400" dirty="0" smtClean="0"/>
              <a:t>деятельности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5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Устранены многие ранее действовавшие административные ограничения в сфере обращения пищевой </a:t>
            </a:r>
            <a:r>
              <a:rPr lang="ru-RU" dirty="0" smtClean="0"/>
              <a:t>продукции</a:t>
            </a:r>
          </a:p>
          <a:p>
            <a:r>
              <a:rPr lang="ru-RU" dirty="0"/>
              <a:t>Возросла ответственность производителей, импортеров и продавцов пищевой продукции за соблюдение требований технических </a:t>
            </a:r>
            <a:r>
              <a:rPr lang="ru-RU" dirty="0" smtClean="0"/>
              <a:t>регламентов</a:t>
            </a:r>
          </a:p>
          <a:p>
            <a:r>
              <a:rPr lang="ru-RU" dirty="0"/>
              <a:t>Основной объем контрольной деятельности органов государственного надзора за соблюдением технических регламентов приходится </a:t>
            </a:r>
            <a:r>
              <a:rPr lang="ru-RU" dirty="0" smtClean="0"/>
              <a:t>на </a:t>
            </a:r>
            <a:r>
              <a:rPr lang="ru-RU" dirty="0"/>
              <a:t>этапы ее обращения в розничной торговле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вСЭ</a:t>
            </a:r>
            <a:r>
              <a:rPr lang="ru-RU" dirty="0" smtClean="0"/>
              <a:t> и проект закона о ветеринарии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0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Ветеринарно-санитарная экспертиза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оценка подконтрольной продукции, биологических отходов, отходов животноводства на соответствие обязательным ветеринарно-санитарным </a:t>
            </a:r>
            <a:r>
              <a:rPr lang="ru-RU" dirty="0" smtClean="0"/>
              <a:t>требованиям</a:t>
            </a:r>
          </a:p>
          <a:p>
            <a:r>
              <a:rPr lang="ru-RU" dirty="0"/>
              <a:t>ветеринарный эксперт </a:t>
            </a:r>
            <a:r>
              <a:rPr lang="ru-RU" dirty="0" smtClean="0"/>
              <a:t>— </a:t>
            </a:r>
            <a:r>
              <a:rPr lang="ru-RU" dirty="0"/>
              <a:t>ветеринарный специалист, аттестованный в порядке, установленном законодательством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/>
              <a:t>ветеринарная экспертиза </a:t>
            </a:r>
            <a:r>
              <a:rPr lang="ru-RU" dirty="0" smtClean="0"/>
              <a:t>— </a:t>
            </a:r>
            <a:r>
              <a:rPr lang="ru-RU" dirty="0"/>
              <a:t>оценка состояния здоровья животных на соответствие обязательным ветеринарным требованиям;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9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проведения ВСЭ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Ветеринарно-санитарная экспертиза проводится в целях оценки на соответствие обязательным процедурам и требованиям по обеспечению ветеринарной безопасности подконтрольной продукции, отходов животноводства и биологических отходов, процессов получения (производства) подконтрольной продукции, отходов животноводства, их хранения, перевозки, реализации, переработки, уничтожения, а также сбора, хранения, перевозки и уничтожения биологических отходов.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2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Нормативные документы РФ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Ветеринарно-санитарный осмотр продуктов убоя животных. Ветеринарные методические указания (ВМУ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sz="1400" dirty="0" smtClean="0"/>
              <a:t>Утверждены Минсельхозпродом </a:t>
            </a:r>
            <a:r>
              <a:rPr lang="ru-RU" sz="1400" dirty="0"/>
              <a:t>РФ 16.05.2000 N 13-7-2/2012</a:t>
            </a:r>
          </a:p>
          <a:p>
            <a:r>
              <a:rPr lang="ru-RU" dirty="0" smtClean="0"/>
              <a:t>Инструкция по проведению государственного контроля и надзора в области ветеринарно-санитарной экспертизы некачественной и опасной продукции животного происхождения, ее использования или уничтожения</a:t>
            </a:r>
            <a:br>
              <a:rPr lang="ru-RU" dirty="0" smtClean="0"/>
            </a:br>
            <a:r>
              <a:rPr lang="ru-RU" sz="1400" dirty="0" smtClean="0"/>
              <a:t>Утверждена  Приказом </a:t>
            </a:r>
            <a:r>
              <a:rPr lang="ru-RU" sz="1400" dirty="0"/>
              <a:t>Минсельхоза </a:t>
            </a:r>
            <a:r>
              <a:rPr lang="ru-RU" sz="1400" dirty="0" smtClean="0"/>
              <a:t>России от </a:t>
            </a:r>
            <a:r>
              <a:rPr lang="ru-RU" sz="1400" dirty="0"/>
              <a:t>6 мая 2008 г. N </a:t>
            </a:r>
            <a:r>
              <a:rPr lang="ru-RU" sz="1400" dirty="0" smtClean="0"/>
              <a:t>238</a:t>
            </a:r>
          </a:p>
          <a:p>
            <a:r>
              <a:rPr lang="ru-RU" dirty="0"/>
              <a:t>Правила проведения лабораторных исследований в области </a:t>
            </a:r>
            <a:r>
              <a:rPr lang="ru-RU" dirty="0" smtClean="0"/>
              <a:t>ветеринарии</a:t>
            </a:r>
            <a:br>
              <a:rPr lang="ru-RU" dirty="0" smtClean="0"/>
            </a:br>
            <a:r>
              <a:rPr lang="ru-RU" sz="1400" dirty="0" smtClean="0"/>
              <a:t>Утверждены Приказом </a:t>
            </a:r>
            <a:r>
              <a:rPr lang="ru-RU" sz="1400" dirty="0"/>
              <a:t>Минсельхоза </a:t>
            </a:r>
            <a:r>
              <a:rPr lang="ru-RU" sz="1400" dirty="0" smtClean="0"/>
              <a:t>России от </a:t>
            </a:r>
            <a:r>
              <a:rPr lang="ru-RU" sz="1400" dirty="0"/>
              <a:t>5 ноября 2008 г. N </a:t>
            </a:r>
            <a:r>
              <a:rPr lang="ru-RU" sz="1400" dirty="0" smtClean="0"/>
              <a:t>490</a:t>
            </a:r>
          </a:p>
          <a:p>
            <a:r>
              <a:rPr lang="ru-RU" dirty="0" smtClean="0"/>
              <a:t>Правила ветеринарно-санитарной экспертизы морских рыб и икры</a:t>
            </a:r>
            <a:br>
              <a:rPr lang="ru-RU" dirty="0" smtClean="0"/>
            </a:br>
            <a:r>
              <a:rPr lang="ru-RU" sz="2100" dirty="0"/>
              <a:t>Утверждены Приказом Минсельхоза России от 13 октября 2008 г. N 462</a:t>
            </a:r>
          </a:p>
          <a:p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Ветеринарно-санитарная экспертиза проводится в случаях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/>
              <a:t>проведения </a:t>
            </a:r>
            <a:r>
              <a:rPr lang="ru-RU" sz="2000" dirty="0"/>
              <a:t>ветеринарной сертификации;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проведения </a:t>
            </a:r>
            <a:r>
              <a:rPr lang="ru-RU" sz="2000" dirty="0"/>
              <a:t>мероприятий по государственному ветеринарному контролю (надзору);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проведения </a:t>
            </a:r>
            <a:r>
              <a:rPr lang="ru-RU" sz="2000" dirty="0"/>
              <a:t>обследований производственных объектов, расположенных на территории Российской Федерации, на предмет соответствия ветеринарным требованиям государств или групп государств, в которые поставляется подконтрольная продукция, производимая в указанных производственных объектах;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проведения </a:t>
            </a:r>
            <a:r>
              <a:rPr lang="ru-RU" sz="2000" dirty="0"/>
              <a:t>обследований производственных объектов, расположенных на территории иностранных государств и осуществляющих производство и (или) хранение подконтрольной продукции, которая поставляется в Российскую Федерацию, на предмет соответствия ветеринарным правилам Российской Федерации, решениям Комиссии таможенного союза и Евразийской экономической комиссии;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обращения </a:t>
            </a:r>
            <a:r>
              <a:rPr lang="ru-RU" sz="2000" dirty="0"/>
              <a:t>владельцев подконтрольной продукции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6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</a:t>
            </a:r>
            <a:r>
              <a:rPr lang="ru-RU" dirty="0"/>
              <a:t>ветеринарно-санитарной экспертизы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ветеринарный осмотр подконтрольной продукции, включая послеубойный осмотр, ветеринарный осмотр биологических отходов, отходов животноводства;</a:t>
            </a:r>
            <a:endParaRPr lang="ru-RU" sz="3200" dirty="0"/>
          </a:p>
          <a:p>
            <a:r>
              <a:rPr lang="ru-RU" dirty="0"/>
              <a:t>проведение исследований проб (образцов) подконтрольной продукции, биологических отходов, отходов животноводства</a:t>
            </a:r>
            <a:r>
              <a:rPr lang="ru-RU" dirty="0" smtClean="0"/>
              <a:t>.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5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случае если при проведении ветеринарно-санитарной экспертизы отсутствует информация о происхождении подконтрольной продукции, биологических отходов и отходов животноводства, проведение лабораторных исследований является обязательными. Лабораторные исследования, утилизация и уничтожение, в случаях выявления опасной в ветеринарном отношении подконтрольной продукции, биологических отходов и отходов животноводства, осуществляются за счет их владельца.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1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ветеринарно-санитарной экспертизы оформляются посредством формирования ветеринарного сертификата, а также заключения по результатам исследований (протокол, экспертиза), </a:t>
            </a:r>
            <a:r>
              <a:rPr lang="ru-RU" dirty="0" smtClean="0"/>
              <a:t>принятыми </a:t>
            </a:r>
            <a:r>
              <a:rPr lang="ru-RU" dirty="0"/>
              <a:t>в соответствии с ним ветеринарными правилами.</a:t>
            </a:r>
          </a:p>
          <a:p>
            <a:r>
              <a:rPr lang="ru-RU" dirty="0"/>
              <a:t>Порядок и методы проведения ветеринарно-санитарной экспертизы, а также порядок оформления ее результатов устанавливаются федеральным органом исполнительной власти, осуществляющим функции по выработке государственной политики и нормативно- правовому регулированию в сфере ветеринарии.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2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Ветеринарная сертификация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ветеринарная сертификация – деятельность по подтверждению соответствия подконтрольных товаров, подлежащих перемещению (перевозке), хранению и обороту, удостоверяющая его безопасность в ветеринарно-санитарном отношении и благополучие административных территорий мест производства этого товара по заразным болезням животных, в том числе болезням, общим для человека и животных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Ветеринарной сертификации подлежит партия подконтрольных товаров, в том числе при ввозе на таможенную территорию таможенного союза (за исключением транзита через таможенную территорию Таможенного союза) или вывозе с таможенной территории таможенного союза в случаях, предусмотренным настоящим Федеральным законом.</a:t>
            </a:r>
          </a:p>
          <a:p>
            <a:r>
              <a:rPr lang="ru-RU" dirty="0"/>
              <a:t>Ветеринарная сертификация предусматривает проведение ветеринарной и (или) ветеринарно-санитарной экспертизы подконтрольных товаров в соответствии с настоящим Федеральным законом.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9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Ветеринарную сертификацию подконтрольных товаров, предназначенных для оборота (обращения), осуществляет ветеринарный эксперт по обращению владельца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проведении ветеринарной сертификации подконтрольных товаров, предназначенных для перевозки (перемещения), ветеринарным экспертом осуществляется оценка соответствия подконтрольных товаров, условий их перевозки (перемещения), а также транспортного средства, используемого для перевозки (перемещения), ветеринарным правилам.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6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Ветеринарные </a:t>
            </a:r>
            <a:r>
              <a:rPr lang="ru-RU" dirty="0"/>
              <a:t>сертификаты на ввозимые в Российскую Федерацию подконтрольные </a:t>
            </a:r>
            <a:r>
              <a:rPr lang="ru-RU" dirty="0" smtClean="0"/>
              <a:t>товары, </a:t>
            </a:r>
            <a:r>
              <a:rPr lang="ru-RU" dirty="0"/>
              <a:t>выдаются на русском языке должностным лицом федерального органа исполнительной власти, осуществляющего функции по контролю (надзору) в сфере ветеринарии, на основании ветеринарных сертификатов, ранее выданных компетентным органом страны-экспортера, из которой ввезены подконтрольные товары, в соответствии с документами Таможенного союза и Евразийского экономического сообщества.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1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Подконтрольные товары, вывозимые из Российской Федерации за пределы территории государств-членов таможенного союза, подлежат ветеринарной сертификации посредством оформления ветеринарного сертификата должностным лицом федерального органа исполнительной власти, осуществляющего функции по контролю (надзору) в сфере ветеринарии.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Подконтрольные товары, ввозимые в Российскую Федерацию с территории государств-членов таможенного союза, должны сопровождаться ветеринарными сертификатами, выданными должностными лицами уполномоченных органов государств-членов Таможенного союза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4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Нормативные документы РФ 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Правила осуществления государственного ветеринарного надзора в пунктах пропуска через государственную границу Российской Федерации</a:t>
            </a:r>
            <a:br>
              <a:rPr lang="ru-RU" dirty="0"/>
            </a:br>
            <a:r>
              <a:rPr lang="ru-RU" sz="1800" dirty="0"/>
              <a:t>Утверждены Постановлением Правительства Российской Федерации от 29 июня 2011 г. N 501</a:t>
            </a:r>
          </a:p>
          <a:p>
            <a:r>
              <a:rPr lang="ru-RU" dirty="0"/>
              <a:t>Положение о государственном ветеринарном надзоре</a:t>
            </a:r>
            <a:br>
              <a:rPr lang="ru-RU" dirty="0"/>
            </a:br>
            <a:r>
              <a:rPr lang="ru-RU" sz="2000" dirty="0"/>
              <a:t>Утверждено Постановлением Правительства Российской Федерации от 5 июня 2013 г. N 476</a:t>
            </a:r>
          </a:p>
          <a:p>
            <a:r>
              <a:rPr lang="ru-RU" dirty="0"/>
              <a:t>Правила организации работы по оформлению ветеринарных сопроводительных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sz="2100" dirty="0" smtClean="0"/>
              <a:t>Утверждены Приказом </a:t>
            </a:r>
            <a:r>
              <a:rPr lang="ru-RU" sz="2100" dirty="0"/>
              <a:t>Минсельхоза от 17.07.2014 N </a:t>
            </a:r>
            <a:r>
              <a:rPr lang="ru-RU" sz="2100" dirty="0" smtClean="0"/>
              <a:t>281 (ред</a:t>
            </a:r>
            <a:r>
              <a:rPr lang="ru-RU" sz="2100" dirty="0"/>
              <a:t>. от </a:t>
            </a:r>
            <a:r>
              <a:rPr lang="ru-RU" sz="2000" dirty="0" smtClean="0"/>
              <a:t>18.12.2015</a:t>
            </a:r>
            <a:r>
              <a:rPr lang="ru-RU" sz="2100" dirty="0" smtClean="0"/>
              <a:t>)</a:t>
            </a:r>
            <a:endParaRPr lang="ru-RU" sz="2100" dirty="0"/>
          </a:p>
          <a:p>
            <a:r>
              <a:rPr lang="ru-RU" dirty="0" smtClean="0"/>
              <a:t>Порядок оформления ветеринарных сопроводительных документов в электронном виде</a:t>
            </a:r>
            <a:br>
              <a:rPr lang="ru-RU" dirty="0" smtClean="0"/>
            </a:br>
            <a:r>
              <a:rPr lang="ru-RU" sz="2100" dirty="0"/>
              <a:t>Утверждены Приказом Минсельхоза от 17.07.2014 N 281 (ред. от </a:t>
            </a:r>
            <a:r>
              <a:rPr lang="ru-RU" sz="2400" dirty="0"/>
              <a:t>18.12.2015</a:t>
            </a:r>
            <a:r>
              <a:rPr lang="ru-RU" sz="21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2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Подконтрольные товары, перевозимые по территории Российской Федерации и вывозимые из Российской Федерации на территорию государств-членов Таможенного союза, должны сопровождаться ветеринарными сертификатами, выданными организациями, осуществляющими деятельность в сфере ветеринарии и находящимися в ведении органов исполнительной власти субъектов Российской Федерации в сфере ветеринарии.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3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Ветеринарная сертификация не требуется при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перевозки </a:t>
            </a:r>
            <a:r>
              <a:rPr lang="ru-RU" dirty="0"/>
              <a:t>(перемещения) подконтрольной продукции в личных целях;</a:t>
            </a:r>
          </a:p>
          <a:p>
            <a:r>
              <a:rPr lang="ru-RU" dirty="0" smtClean="0"/>
              <a:t>перевозки </a:t>
            </a:r>
            <a:r>
              <a:rPr lang="ru-RU" dirty="0"/>
              <a:t>(перемещения) физическими лицами отдельных видов животных, предназначенных для целей, не связанных с осуществлением предпринимательской деятельности, в соответствии с перечнем, утверждаемым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ветеринарии;</a:t>
            </a:r>
          </a:p>
          <a:p>
            <a:r>
              <a:rPr lang="ru-RU" dirty="0" smtClean="0"/>
              <a:t>перевозки </a:t>
            </a:r>
            <a:r>
              <a:rPr lang="ru-RU" dirty="0"/>
              <a:t>(перемещения) подконтрольных товаров в пределах территории одного производственного объекта (внутрихозяйственные перевозки);</a:t>
            </a:r>
          </a:p>
          <a:p>
            <a:r>
              <a:rPr lang="ru-RU" dirty="0" smtClean="0"/>
              <a:t>перевозки </a:t>
            </a:r>
            <a:r>
              <a:rPr lang="ru-RU" dirty="0"/>
              <a:t>(перемещения) и реализации кормов и кормовых добавок, расфасованных в потребительскую тару (упаковку);</a:t>
            </a:r>
          </a:p>
          <a:p>
            <a:r>
              <a:rPr lang="ru-RU" dirty="0" smtClean="0"/>
              <a:t>в </a:t>
            </a:r>
            <a:r>
              <a:rPr lang="ru-RU" dirty="0"/>
              <a:t>иных случаях, установленных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ветеринарии.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4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043814"/>
            <a:ext cx="8712968" cy="232940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ПРАВИЛА В </a:t>
            </a:r>
            <a:r>
              <a:rPr lang="ru-RU" sz="3200" dirty="0"/>
              <a:t>ОБЛАСТИ ВЕТЕРИНАРИИ </a:t>
            </a:r>
            <a:r>
              <a:rPr lang="ru-RU" sz="3200" dirty="0" smtClean="0"/>
              <a:t>ПРИ </a:t>
            </a:r>
            <a:r>
              <a:rPr lang="ru-RU" sz="3200" dirty="0"/>
              <a:t>УБОЕ ЖИВОТНЫХ И ПЕРВИЧНОЙ</a:t>
            </a:r>
            <a:br>
              <a:rPr lang="ru-RU" sz="3200" dirty="0"/>
            </a:br>
            <a:r>
              <a:rPr lang="ru-RU" sz="3200" dirty="0"/>
              <a:t>ПЕРЕРАБОТКЕ МЯСА И ИНЫХ ПРОДУКТОВ УБОЯ </a:t>
            </a:r>
            <a:r>
              <a:rPr lang="ru-RU" sz="3200" dirty="0" smtClean="0"/>
              <a:t>НЕПРОМЫШЛЕННОГО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ИЗГОТОВЛЕНИЯ НА УБОЙНЫХ ПУНКТАХ СРЕДНЕЙ И МАЛОЙ МОЩНОСТИ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9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принятия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осуществление комплексных </a:t>
            </a:r>
            <a:r>
              <a:rPr lang="ru-RU" dirty="0"/>
              <a:t>мер по обеспечению благополучия эпизоотической обстановки на территории Российской Федерации, предупреждению особо опасных болезней животных, усилению государственного ветеринарного контроля (надзора) при убое животных и получению от них безопасных в ветеринарно-санитарном отношении мяса и иных продуктов убоя на убойных пунктах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1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Регламентируемые процессы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ветеринарно-санитарные требования к процессам убоя крупного рогатого скота, свиней, мелкого рогатого скота, лошадей </a:t>
            </a:r>
            <a:r>
              <a:rPr lang="ru-RU" dirty="0" smtClean="0"/>
              <a:t>и </a:t>
            </a:r>
            <a:r>
              <a:rPr lang="ru-RU" dirty="0"/>
              <a:t>первичной переработке мяса и иных продуктов убоя непромышленного изготовления на убойных пунктах средней и малой </a:t>
            </a:r>
            <a:r>
              <a:rPr lang="ru-RU" dirty="0" smtClean="0"/>
              <a:t>мощности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Действие не распространяется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добычу и (или) убой диких животных при осуществлении охоты или содержащихся в </a:t>
            </a:r>
            <a:r>
              <a:rPr lang="ru-RU" dirty="0" err="1"/>
              <a:t>полувольных</a:t>
            </a:r>
            <a:r>
              <a:rPr lang="ru-RU" dirty="0"/>
              <a:t> </a:t>
            </a:r>
            <a:r>
              <a:rPr lang="ru-RU" dirty="0" smtClean="0"/>
              <a:t>условиях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4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разрешения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убойных пунктах допускается проведение ритуального убоя животных в соответствии с требованиями к убою соответствующего вида животных при соблюдении законодательства Российской Федерации в области ветеринарии.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1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эксплуатации убойных пунктах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поточность, </a:t>
            </a:r>
            <a:endParaRPr lang="ru-RU" dirty="0" smtClean="0"/>
          </a:p>
          <a:p>
            <a:r>
              <a:rPr lang="ru-RU" dirty="0" smtClean="0"/>
              <a:t>последовательность </a:t>
            </a:r>
            <a:r>
              <a:rPr lang="ru-RU" dirty="0"/>
              <a:t>технологических процессов, </a:t>
            </a:r>
            <a:endParaRPr lang="ru-RU" dirty="0" smtClean="0"/>
          </a:p>
          <a:p>
            <a:r>
              <a:rPr lang="ru-RU" dirty="0" smtClean="0"/>
              <a:t>возможность </a:t>
            </a:r>
            <a:r>
              <a:rPr lang="ru-RU" dirty="0"/>
              <a:t>проведения производственного контроля безопасности мяса и иных продуктов убоя непромышленного </a:t>
            </a:r>
            <a:r>
              <a:rPr lang="ru-RU" dirty="0" smtClean="0"/>
              <a:t>изготовления, </a:t>
            </a:r>
          </a:p>
          <a:p>
            <a:r>
              <a:rPr lang="ru-RU" dirty="0" smtClean="0"/>
              <a:t>возможность проведения санитарной </a:t>
            </a:r>
            <a:r>
              <a:rPr lang="ru-RU" dirty="0"/>
              <a:t>обработки (уборки, мойки и дезинфекции), </a:t>
            </a:r>
            <a:endParaRPr lang="ru-RU" dirty="0" smtClean="0"/>
          </a:p>
          <a:p>
            <a:r>
              <a:rPr lang="ru-RU" dirty="0" smtClean="0"/>
              <a:t>исключения </a:t>
            </a:r>
            <a:r>
              <a:rPr lang="ru-RU" dirty="0"/>
              <a:t>перекрестной контаминации (загрязнения).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2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Контролируемые процессы на убойных пунктах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обездвиживание (оглушение) </a:t>
            </a:r>
            <a:r>
              <a:rPr lang="ru-RU" dirty="0"/>
              <a:t>при режимах и способах, которые исключают возможность остановки сердца животного; </a:t>
            </a:r>
            <a:r>
              <a:rPr lang="ru-RU" b="1" dirty="0"/>
              <a:t>обескровливание</a:t>
            </a:r>
            <a:r>
              <a:rPr lang="ru-RU" dirty="0"/>
              <a:t>; </a:t>
            </a:r>
            <a:r>
              <a:rPr lang="ru-RU" b="1" dirty="0"/>
              <a:t>нумерация</a:t>
            </a:r>
            <a:r>
              <a:rPr lang="ru-RU" dirty="0"/>
              <a:t> одним и тем же номером туш, внутренних органов, голов (кроме голов овец) и шкур, а также емкостей с пищевой кровью; </a:t>
            </a:r>
            <a:r>
              <a:rPr lang="ru-RU" b="1" dirty="0"/>
              <a:t>сбор крови </a:t>
            </a:r>
            <a:r>
              <a:rPr lang="ru-RU" dirty="0"/>
              <a:t>на пищевые и технические цели; </a:t>
            </a:r>
            <a:r>
              <a:rPr lang="ru-RU" b="1" dirty="0"/>
              <a:t>снятие шкур </a:t>
            </a:r>
            <a:r>
              <a:rPr lang="ru-RU" dirty="0"/>
              <a:t>(с туш крупного рогатого скота и мелкого рогатого скота), </a:t>
            </a:r>
            <a:r>
              <a:rPr lang="ru-RU" b="1" dirty="0" err="1"/>
              <a:t>шпарка</a:t>
            </a:r>
            <a:r>
              <a:rPr lang="ru-RU" dirty="0"/>
              <a:t>, </a:t>
            </a:r>
            <a:r>
              <a:rPr lang="ru-RU" b="1" dirty="0"/>
              <a:t>зачистка и опаливание</a:t>
            </a:r>
            <a:r>
              <a:rPr lang="ru-RU" dirty="0"/>
              <a:t> шкуры или крупона (для свиней</a:t>
            </a:r>
            <a:r>
              <a:rPr lang="ru-RU" dirty="0" smtClean="0"/>
              <a:t>);</a:t>
            </a:r>
          </a:p>
          <a:p>
            <a:r>
              <a:rPr lang="ru-RU" dirty="0"/>
              <a:t>извлечение внутренних органов (</a:t>
            </a:r>
            <a:r>
              <a:rPr lang="ru-RU" b="1" dirty="0" err="1"/>
              <a:t>нутровка</a:t>
            </a:r>
            <a:r>
              <a:rPr lang="ru-RU" dirty="0"/>
              <a:t>); </a:t>
            </a:r>
            <a:r>
              <a:rPr lang="ru-RU" b="1" dirty="0"/>
              <a:t>разделка</a:t>
            </a:r>
            <a:r>
              <a:rPr lang="ru-RU" dirty="0"/>
              <a:t> туш; </a:t>
            </a:r>
            <a:r>
              <a:rPr lang="ru-RU" b="1" dirty="0"/>
              <a:t>зачистка</a:t>
            </a:r>
            <a:r>
              <a:rPr lang="ru-RU" dirty="0"/>
              <a:t> и </a:t>
            </a:r>
            <a:r>
              <a:rPr lang="ru-RU" b="1" dirty="0"/>
              <a:t>туалет</a:t>
            </a:r>
            <a:r>
              <a:rPr lang="ru-RU" dirty="0"/>
              <a:t> туш;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обработка и переработка побочного сырья </a:t>
            </a:r>
            <a:r>
              <a:rPr lang="ru-RU" dirty="0"/>
              <a:t>(субпродуктов, кишечного сырья, жира-сырца, крови, кости, кожевенного и другого технического сырья);</a:t>
            </a:r>
          </a:p>
          <a:p>
            <a:r>
              <a:rPr lang="ru-RU" dirty="0" smtClean="0"/>
              <a:t>проведение</a:t>
            </a:r>
            <a:r>
              <a:rPr lang="ru-RU" b="1" dirty="0" smtClean="0"/>
              <a:t> </a:t>
            </a:r>
            <a:r>
              <a:rPr lang="ru-RU" b="1" dirty="0"/>
              <a:t>ветеринарно-санитарной экспертизы</a:t>
            </a:r>
            <a:r>
              <a:rPr lang="ru-RU" dirty="0"/>
              <a:t>, ветеринарное </a:t>
            </a:r>
            <a:r>
              <a:rPr lang="ru-RU" b="1" dirty="0"/>
              <a:t>клеймение </a:t>
            </a:r>
            <a:r>
              <a:rPr lang="ru-RU" dirty="0"/>
              <a:t>туш и шкур и их </a:t>
            </a:r>
            <a:r>
              <a:rPr lang="ru-RU" b="1" dirty="0"/>
              <a:t>взвешивание</a:t>
            </a:r>
            <a:r>
              <a:rPr lang="ru-RU" dirty="0"/>
              <a:t>; </a:t>
            </a:r>
            <a:r>
              <a:rPr lang="ru-RU" b="1" dirty="0"/>
              <a:t>охлаждение</a:t>
            </a:r>
            <a:r>
              <a:rPr lang="ru-RU" dirty="0"/>
              <a:t>, </a:t>
            </a:r>
            <a:r>
              <a:rPr lang="ru-RU" b="1" dirty="0"/>
              <a:t>замораживание</a:t>
            </a:r>
            <a:r>
              <a:rPr lang="ru-RU" dirty="0"/>
              <a:t> и </a:t>
            </a:r>
            <a:r>
              <a:rPr lang="ru-RU" b="1" dirty="0"/>
              <a:t>хранение </a:t>
            </a:r>
            <a:r>
              <a:rPr lang="ru-RU" dirty="0"/>
              <a:t>туш и иных продуктов убоя непромышленного изготовления.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5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Нормативные документы РФ </a:t>
            </a:r>
            <a:r>
              <a:rPr lang="ru-RU" dirty="0" smtClean="0"/>
              <a:t>(4)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Правила в области ветеринарии при убое животных и первичной переработке мяса и иных продуктов убоя непромышленного изготовления на убойных пунктах средней и малой </a:t>
            </a:r>
            <a:r>
              <a:rPr lang="ru-RU" sz="2600" dirty="0" smtClean="0"/>
              <a:t>мощности</a:t>
            </a:r>
            <a:br>
              <a:rPr lang="ru-RU" sz="2600" dirty="0" smtClean="0"/>
            </a:br>
            <a:r>
              <a:rPr lang="ru-RU" sz="1500" dirty="0" smtClean="0"/>
              <a:t>Утверждены </a:t>
            </a:r>
            <a:r>
              <a:rPr lang="ru-RU" sz="1500" dirty="0"/>
              <a:t>Приказом Минсельхоза от </a:t>
            </a:r>
            <a:r>
              <a:rPr lang="ru-RU" sz="1500" dirty="0"/>
              <a:t>12 марта 2014 г. N </a:t>
            </a:r>
            <a:r>
              <a:rPr lang="ru-RU" sz="1500" dirty="0" smtClean="0"/>
              <a:t>72</a:t>
            </a:r>
          </a:p>
          <a:p>
            <a:r>
              <a:rPr lang="ru-RU" sz="2600" dirty="0"/>
              <a:t>Порядок назначения лабораторных исследований подконтрольных товаров (в том числе уловов водных биологических ресурсов и произведенной из них продукции) в целях оформления ветеринарных сопроводительных документов</a:t>
            </a:r>
            <a:br>
              <a:rPr lang="ru-RU" sz="2600" dirty="0"/>
            </a:br>
            <a:r>
              <a:rPr lang="ru-RU" sz="1500" dirty="0"/>
              <a:t>Утвержден приказом Минсельхоза России от 14 декабря 2015 г. N </a:t>
            </a:r>
            <a:r>
              <a:rPr lang="ru-RU" sz="1500" dirty="0" smtClean="0"/>
              <a:t>634</a:t>
            </a:r>
          </a:p>
          <a:p>
            <a:r>
              <a:rPr lang="ru-RU" sz="2600" dirty="0"/>
              <a:t>Правила проведения </a:t>
            </a:r>
            <a:r>
              <a:rPr lang="ru-RU" sz="2600" dirty="0"/>
              <a:t>регионализации территории Российской </a:t>
            </a:r>
            <a:r>
              <a:rPr lang="ru-RU" sz="2600" dirty="0"/>
              <a:t>Федерации</a:t>
            </a:r>
            <a:br>
              <a:rPr lang="ru-RU" sz="2600" dirty="0"/>
            </a:br>
            <a:r>
              <a:rPr lang="ru-RU" sz="1500" dirty="0" smtClean="0"/>
              <a:t>Утверждены </a:t>
            </a:r>
            <a:r>
              <a:rPr lang="ru-RU" sz="1500" dirty="0"/>
              <a:t>приказом Минсельхоза России от 14 декабря 2015 г. N </a:t>
            </a:r>
            <a:r>
              <a:rPr lang="ru-RU" sz="1500" dirty="0" smtClean="0"/>
              <a:t>635</a:t>
            </a:r>
            <a:endParaRPr lang="ru-RU" sz="1500" dirty="0"/>
          </a:p>
          <a:p>
            <a:endParaRPr lang="ru-RU" sz="1600" dirty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технологическим процессам и помещениям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Боксы (места) для обездвиживания (оглушения) животных оборудуются </a:t>
            </a:r>
            <a:r>
              <a:rPr lang="ru-RU" b="1" dirty="0"/>
              <a:t>на входе </a:t>
            </a:r>
            <a:r>
              <a:rPr lang="ru-RU" dirty="0"/>
              <a:t>в помещения убоя.</a:t>
            </a:r>
          </a:p>
          <a:p>
            <a:r>
              <a:rPr lang="ru-RU" dirty="0"/>
              <a:t>При передвижении туш и иных продуктов убоя на подвижных линиях переработки животных </a:t>
            </a:r>
            <a:r>
              <a:rPr lang="ru-RU" b="1" dirty="0"/>
              <a:t>исключается возможность соприкосновения их друг с другом, с полом и </a:t>
            </a:r>
            <a:r>
              <a:rPr lang="ru-RU" b="1" dirty="0" smtClean="0"/>
              <a:t>стенами</a:t>
            </a:r>
          </a:p>
          <a:p>
            <a:r>
              <a:rPr lang="ru-RU" dirty="0"/>
              <a:t>Рабочие места для опорожнения желудков выделяются </a:t>
            </a:r>
            <a:r>
              <a:rPr lang="ru-RU" b="1" dirty="0"/>
              <a:t>отдельно и отгораживаются перегородкой</a:t>
            </a:r>
            <a:r>
              <a:rPr lang="ru-RU" dirty="0"/>
              <a:t> для снижения рисков загрязнения туш и иных продуктов убоя содержимым желудочно-кишечного тракта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6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Обескровливание </a:t>
            </a:r>
            <a:r>
              <a:rPr lang="ru-RU" dirty="0" smtClean="0"/>
              <a:t>животных проводится </a:t>
            </a:r>
            <a:r>
              <a:rPr lang="ru-RU" dirty="0"/>
              <a:t>не позднее чем через 1,5 - 3 минуты после обездвиживания (оглушения) животного. При обескровливании принимаются меры, предотвращающие загрязнение крови и туши животного, а также по обеспечению достаточной степени обескровливания туши технологически доступными </a:t>
            </a:r>
            <a:r>
              <a:rPr lang="ru-RU" dirty="0" smtClean="0"/>
              <a:t>методами</a:t>
            </a:r>
          </a:p>
          <a:p>
            <a:r>
              <a:rPr lang="ru-RU" dirty="0"/>
              <a:t>Для сбора пищевой крови применяются полые ножи с резиновыми шлангами, конец которых опускается в сборники (фляги). На сборниках для крови указываются </a:t>
            </a:r>
            <a:r>
              <a:rPr lang="ru-RU" b="1" dirty="0"/>
              <a:t>номера туш животных</a:t>
            </a:r>
            <a:r>
              <a:rPr lang="ru-RU" dirty="0"/>
              <a:t>, от которых она собрана, присвоенные при прохождении ветеринарно-санитарной экспертизы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переработке свиней без съемки шкур туши подвергаются ошпариванию (вертикальным или горизонтальным способами) и опалке</a:t>
            </a:r>
            <a:r>
              <a:rPr lang="ru-RU" dirty="0" smtClean="0"/>
              <a:t>.</a:t>
            </a:r>
          </a:p>
          <a:p>
            <a:r>
              <a:rPr lang="ru-RU" dirty="0" err="1"/>
              <a:t>Опалочные</a:t>
            </a:r>
            <a:r>
              <a:rPr lang="ru-RU" dirty="0"/>
              <a:t> отделения (места) оснащаются оборудованием и инструментарием для мойки, опаливания и зачистки конечностей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9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Процесс извлечения из туш внутренних органов (</a:t>
            </a:r>
            <a:r>
              <a:rPr lang="ru-RU" dirty="0" err="1"/>
              <a:t>нутровка</a:t>
            </a:r>
            <a:r>
              <a:rPr lang="ru-RU" dirty="0"/>
              <a:t>) проводится </a:t>
            </a:r>
            <a:r>
              <a:rPr lang="ru-RU" b="1" dirty="0"/>
              <a:t>не позднее 45 минут </a:t>
            </a:r>
            <a:r>
              <a:rPr lang="ru-RU" dirty="0"/>
              <a:t>после обездвиживания (оглушения) животных. Не допускаются повреждения желудочно-кишечного тракта, загрязнения наружных и внутренних поверхностей туш</a:t>
            </a:r>
            <a:r>
              <a:rPr lang="ru-RU" dirty="0" smtClean="0"/>
              <a:t>.</a:t>
            </a:r>
          </a:p>
          <a:p>
            <a:r>
              <a:rPr lang="ru-RU" dirty="0"/>
              <a:t>На участках (местах) </a:t>
            </a:r>
            <a:r>
              <a:rPr lang="ru-RU" dirty="0" err="1"/>
              <a:t>нутровки</a:t>
            </a:r>
            <a:r>
              <a:rPr lang="ru-RU" dirty="0"/>
              <a:t> создаются условия </a:t>
            </a:r>
            <a:r>
              <a:rPr lang="ru-RU" b="1" dirty="0"/>
              <a:t>для сбора и транспортировки ветеринарных </a:t>
            </a:r>
            <a:r>
              <a:rPr lang="ru-RU" b="1" dirty="0" err="1"/>
              <a:t>конфискатов</a:t>
            </a:r>
            <a:r>
              <a:rPr lang="ru-RU" b="1" dirty="0"/>
              <a:t> </a:t>
            </a:r>
            <a:r>
              <a:rPr lang="ru-RU" dirty="0"/>
              <a:t>(туши, ее части и иные продукты убоя, признанные непригодными для пищевых целей по результатам проведения ветеринарно-санитарной экспертизы), удаления содержимого желудка (</a:t>
            </a:r>
            <a:r>
              <a:rPr lang="ru-RU" dirty="0" err="1"/>
              <a:t>каныги</a:t>
            </a:r>
            <a:r>
              <a:rPr lang="ru-RU" dirty="0"/>
              <a:t>), быстрой выемки внутренних органов, правильной разделки туш (не повреждая целостность стенок кишечника).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рабочим местам по </a:t>
            </a:r>
            <a:r>
              <a:rPr lang="ru-RU" dirty="0" err="1"/>
              <a:t>забеловке</a:t>
            </a:r>
            <a:r>
              <a:rPr lang="ru-RU" dirty="0"/>
              <a:t>, съемке шкур, </a:t>
            </a:r>
            <a:r>
              <a:rPr lang="ru-RU" dirty="0" err="1"/>
              <a:t>нутровке</a:t>
            </a:r>
            <a:r>
              <a:rPr lang="ru-RU" dirty="0"/>
              <a:t> и зачистке туш осуществляется </a:t>
            </a:r>
            <a:r>
              <a:rPr lang="ru-RU" b="1" dirty="0"/>
              <a:t>подача холодной и горячей воды</a:t>
            </a:r>
            <a:r>
              <a:rPr lang="ru-RU" dirty="0" smtClean="0"/>
              <a:t>.</a:t>
            </a:r>
          </a:p>
          <a:p>
            <a:r>
              <a:rPr lang="ru-RU" dirty="0"/>
              <a:t>Непищевые боенские отходы собираются в </a:t>
            </a:r>
            <a:r>
              <a:rPr lang="ru-RU" b="1" dirty="0"/>
              <a:t>специальные закрывающиеся емкости</a:t>
            </a:r>
            <a:r>
              <a:rPr lang="ru-RU" dirty="0"/>
              <a:t>, окрашенные в цвет, отличающийся от окраски другого оборудования, и имеющие надпись об их назначении.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Перед камерой (отделением) охлаждения </a:t>
            </a:r>
            <a:r>
              <a:rPr lang="ru-RU" b="1" dirty="0"/>
              <a:t>устанавливаются весы </a:t>
            </a:r>
            <a:r>
              <a:rPr lang="ru-RU" dirty="0"/>
              <a:t>для взвешивания полученных в результате убоя и первичной переработки (обработки) туш и иных продуктов </a:t>
            </a:r>
            <a:r>
              <a:rPr lang="ru-RU" dirty="0" smtClean="0"/>
              <a:t>убоя</a:t>
            </a:r>
            <a:endParaRPr lang="ru-RU" dirty="0"/>
          </a:p>
          <a:p>
            <a:r>
              <a:rPr lang="ru-RU" dirty="0"/>
              <a:t>Обработка субпродуктов осуществляется в отдельном помещении или на специально выделенных участках производственного помещения с соблюдением установленных сроков обработки субпродуктов:</a:t>
            </a:r>
          </a:p>
          <a:p>
            <a:pPr lvl="2"/>
            <a:r>
              <a:rPr lang="ru-RU" dirty="0"/>
              <a:t>слизистых субпродуктов - не позднее 2 - 3 часов после убоя животных;</a:t>
            </a:r>
          </a:p>
          <a:p>
            <a:pPr lvl="2"/>
            <a:r>
              <a:rPr lang="ru-RU" dirty="0"/>
              <a:t>остальных - не позднее 5 часов</a:t>
            </a:r>
          </a:p>
          <a:p>
            <a:pPr lvl="1"/>
            <a:r>
              <a:rPr lang="ru-RU" dirty="0"/>
              <a:t>Обработанные и упакованные субпродукты направляются для охлаждения и замораживания в холодильные камеры.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3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Помещения для обработки кишок и их консервирования</a:t>
            </a:r>
            <a:endParaRPr lang="ru-RU" b="1" dirty="0" smtClean="0"/>
          </a:p>
          <a:p>
            <a:r>
              <a:rPr lang="ru-RU" dirty="0" smtClean="0"/>
              <a:t>обеспечиваются холодной </a:t>
            </a:r>
            <a:r>
              <a:rPr lang="ru-RU" dirty="0"/>
              <a:t>и горячей </a:t>
            </a:r>
            <a:r>
              <a:rPr lang="ru-RU" dirty="0" smtClean="0"/>
              <a:t>водой,</a:t>
            </a:r>
          </a:p>
          <a:p>
            <a:r>
              <a:rPr lang="ru-RU" dirty="0" smtClean="0"/>
              <a:t>оборудуются </a:t>
            </a:r>
            <a:r>
              <a:rPr lang="ru-RU" dirty="0"/>
              <a:t>специальными машинами для отжима кишок и их </a:t>
            </a:r>
            <a:r>
              <a:rPr lang="ru-RU" dirty="0" err="1"/>
              <a:t>шлямовки</a:t>
            </a:r>
            <a:r>
              <a:rPr lang="ru-RU" dirty="0"/>
              <a:t>, а также центрифугой для обработки слизистых продуктов. </a:t>
            </a:r>
            <a:endParaRPr lang="ru-RU" dirty="0" smtClean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Сбор и </a:t>
            </a:r>
            <a:r>
              <a:rPr lang="ru-RU" dirty="0"/>
              <a:t>утилизация содержимого кишок </a:t>
            </a:r>
            <a:r>
              <a:rPr lang="ru-RU" dirty="0" smtClean="0"/>
              <a:t>осуществляются (</a:t>
            </a:r>
            <a:r>
              <a:rPr lang="ru-RU" dirty="0" err="1"/>
              <a:t>каныги</a:t>
            </a:r>
            <a:r>
              <a:rPr lang="ru-RU" dirty="0"/>
              <a:t>) с учетом имеющихся рисков. Удаление содержимого из кишок осуществляется непосредственно после </a:t>
            </a:r>
            <a:r>
              <a:rPr lang="ru-RU" dirty="0" err="1"/>
              <a:t>нутровки</a:t>
            </a:r>
            <a:r>
              <a:rPr lang="ru-RU" dirty="0"/>
              <a:t> животных.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1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Шкуропосолочные помещения </a:t>
            </a:r>
            <a:r>
              <a:rPr lang="ru-RU" dirty="0" smtClean="0"/>
              <a:t>оборудуются:</a:t>
            </a:r>
          </a:p>
          <a:p>
            <a:r>
              <a:rPr lang="ru-RU" dirty="0" smtClean="0"/>
              <a:t> </a:t>
            </a:r>
            <a:r>
              <a:rPr lang="ru-RU" dirty="0"/>
              <a:t>столами для посола </a:t>
            </a:r>
            <a:r>
              <a:rPr lang="ru-RU" dirty="0" smtClean="0"/>
              <a:t>шкур</a:t>
            </a:r>
          </a:p>
          <a:p>
            <a:r>
              <a:rPr lang="ru-RU" dirty="0" smtClean="0"/>
              <a:t> </a:t>
            </a:r>
            <a:r>
              <a:rPr lang="ru-RU" dirty="0"/>
              <a:t>ларями для хранения </a:t>
            </a:r>
            <a:r>
              <a:rPr lang="ru-RU" dirty="0" smtClean="0"/>
              <a:t>соли</a:t>
            </a:r>
          </a:p>
          <a:p>
            <a:r>
              <a:rPr lang="ru-RU" dirty="0" smtClean="0"/>
              <a:t> </a:t>
            </a:r>
            <a:r>
              <a:rPr lang="ru-RU" dirty="0"/>
              <a:t>емкостями для засолки шкур</a:t>
            </a:r>
            <a:r>
              <a:rPr lang="ru-RU" dirty="0" smtClean="0"/>
              <a:t>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Отгрузка </a:t>
            </a:r>
            <a:r>
              <a:rPr lang="ru-RU" dirty="0"/>
              <a:t>шкур осуществляется через выходы, предназначенные для технического сырья.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4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Туши и иные продукты убоя после проведения ветеринарно-санитарной экспертизы направляются для охлаждения и хранения в холодильные камеры и выпускаются из убойных пунктов при наличии </a:t>
            </a:r>
            <a:r>
              <a:rPr lang="ru-RU" b="1" dirty="0"/>
              <a:t>ветеринарных сопроводительных документов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3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3901" y="76200"/>
            <a:ext cx="8104249" cy="1120552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Предубойный</a:t>
            </a:r>
            <a:r>
              <a:rPr lang="ru-RU" dirty="0" smtClean="0"/>
              <a:t> осмотр и ветеринарно-санитарная экспертиза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dirty="0" smtClean="0"/>
              <a:t>На убойных пунктах проводится </a:t>
            </a:r>
            <a:r>
              <a:rPr lang="ru-RU" b="1" dirty="0" err="1"/>
              <a:t>предубойный</a:t>
            </a:r>
            <a:r>
              <a:rPr lang="ru-RU" b="1" dirty="0"/>
              <a:t> ветеринарный осмотр </a:t>
            </a:r>
            <a:r>
              <a:rPr lang="ru-RU" dirty="0"/>
              <a:t>убойных животных </a:t>
            </a:r>
            <a:r>
              <a:rPr lang="ru-RU" b="1" dirty="0"/>
              <a:t>и ветеринарно-санитарная экспертиза туш</a:t>
            </a:r>
            <a:r>
              <a:rPr lang="ru-RU" dirty="0"/>
              <a:t> и иных продуктов </a:t>
            </a:r>
            <a:r>
              <a:rPr lang="ru-RU" dirty="0" smtClean="0"/>
              <a:t>убоя в целях</a:t>
            </a:r>
            <a:endParaRPr lang="ru-RU" dirty="0"/>
          </a:p>
          <a:p>
            <a:r>
              <a:rPr lang="ru-RU" dirty="0" smtClean="0"/>
              <a:t>определения </a:t>
            </a:r>
            <a:r>
              <a:rPr lang="ru-RU" dirty="0"/>
              <a:t>безопасности в ветеринарно-санитарном отношении туш и иных продуктов </a:t>
            </a:r>
            <a:r>
              <a:rPr lang="ru-RU" dirty="0" smtClean="0"/>
              <a:t>убоя</a:t>
            </a:r>
          </a:p>
          <a:p>
            <a:r>
              <a:rPr lang="ru-RU" dirty="0" smtClean="0"/>
              <a:t>экстренного </a:t>
            </a:r>
            <a:r>
              <a:rPr lang="ru-RU" dirty="0"/>
              <a:t>принятия своевременных ветеринарно-санитарных мер по обеспечению защиты населения от болезней, общих для человека и животных.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М.С. Трескин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3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spDef>
      <a:spPr bwMode="auto">
        <a:solidFill>
          <a:schemeClr val="tx1"/>
        </a:solidFill>
        <a:ln w="9360">
          <a:solidFill>
            <a:srgbClr val="EAEAEA"/>
          </a:solidFill>
          <a:miter lim="800000"/>
          <a:headEnd/>
          <a:tailEnd/>
        </a:ln>
        <a:effectLst/>
      </a:spPr>
      <a:bodyPr lIns="90000" tIns="46800" rIns="90000" bIns="46800" anchor="ctr"/>
      <a:lstStyle>
        <a:defPPr algn="ctr">
          <a:buClrTx/>
          <a:buFontTx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2800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ademicLiterature_16x9_TP103431361.potx" id="{2F0AAF73-AE41-486D-B6DC-0985ADE3F2EC}" vid="{EF7BD8ED-D7CC-46AA-8B96-4CA16C4A9E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0</TotalTime>
  <Words>10132</Words>
  <Application>Microsoft Office PowerPoint</Application>
  <PresentationFormat>Экран (4:3)</PresentationFormat>
  <Paragraphs>849</Paragraphs>
  <Slides>171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171</vt:i4>
      </vt:variant>
    </vt:vector>
  </HeadingPairs>
  <TitlesOfParts>
    <vt:vector size="176" baseType="lpstr">
      <vt:lpstr>Arial</vt:lpstr>
      <vt:lpstr>Euphemia</vt:lpstr>
      <vt:lpstr>Times New Roman</vt:lpstr>
      <vt:lpstr>Wingdings</vt:lpstr>
      <vt:lpstr>Презентация</vt:lpstr>
      <vt:lpstr>Новые Нормативные документы в области ветеринарно-санитарной экспертизы</vt:lpstr>
      <vt:lpstr>Нормативно-правовое регулирование в области ветеринарии</vt:lpstr>
      <vt:lpstr>Ветеринарные правила</vt:lpstr>
      <vt:lpstr>Органы, осуществляющие нормативно-правовое регулирование</vt:lpstr>
      <vt:lpstr>Федеральные законы, устанавливающие требования к качеству продукции</vt:lpstr>
      <vt:lpstr>Нормативные документы РФ (1)</vt:lpstr>
      <vt:lpstr>Нормативные документы РФ (2)</vt:lpstr>
      <vt:lpstr>Нормативные документы РФ (3)</vt:lpstr>
      <vt:lpstr>Нормативные документы РФ (4)</vt:lpstr>
      <vt:lpstr>Нормативные документы РФ (5)</vt:lpstr>
      <vt:lpstr>Нормативные документы ТС</vt:lpstr>
      <vt:lpstr>Проекты нормативных документов</vt:lpstr>
      <vt:lpstr>ВСЭ и закон  «О Ветеринарии»</vt:lpstr>
      <vt:lpstr>Задачи государственной ветеринарной службы</vt:lpstr>
      <vt:lpstr>Ветеринарно-санитарной экспертизе подлежат</vt:lpstr>
      <vt:lpstr>Презентация PowerPoint</vt:lpstr>
      <vt:lpstr>Организация и проведение ВСЭ</vt:lpstr>
      <vt:lpstr>Порядок проведения ветеринарно-санитарной экспертизы</vt:lpstr>
      <vt:lpstr>Презентация PowerPoint</vt:lpstr>
      <vt:lpstr>Принципы Закона «О качестве и безопасности пищевых продуктов» </vt:lpstr>
      <vt:lpstr>Качество и безопасность пищевых продуктов, материалов и изделий обеспечиваются посредством</vt:lpstr>
      <vt:lpstr>  Государственное регулирование процессов обеспечения качества </vt:lpstr>
      <vt:lpstr>Система нормирования качества и безопасности</vt:lpstr>
      <vt:lpstr>Система оценки соответствия</vt:lpstr>
      <vt:lpstr>Принципы обеспечения безопасности пищевой продукции</vt:lpstr>
      <vt:lpstr>Презентация PowerPoint</vt:lpstr>
      <vt:lpstr>Система технического регулирования Закон о техническом регулировании</vt:lpstr>
      <vt:lpstr>Особенности технического регулирования</vt:lpstr>
      <vt:lpstr>Принципы технического регулирования</vt:lpstr>
      <vt:lpstr>Презентация PowerPoint</vt:lpstr>
      <vt:lpstr>Международная Система регулирования безопасности продукции  Таможенный союз</vt:lpstr>
      <vt:lpstr>Презентация PowerPoint</vt:lpstr>
      <vt:lpstr>Евразийская экономическая комиссия (http://www.eurasiancommission.org)</vt:lpstr>
      <vt:lpstr>Международные договоры в области технического регулирования</vt:lpstr>
      <vt:lpstr>Презентация PowerPoint</vt:lpstr>
      <vt:lpstr>Презентация PowerPoint</vt:lpstr>
      <vt:lpstr>Итоги реконструкции системы регулирования качества продукции</vt:lpstr>
      <vt:lpstr>Презентация PowerPoint</vt:lpstr>
      <vt:lpstr>Презентация PowerPoint</vt:lpstr>
      <vt:lpstr>Презентация PowerPoint</vt:lpstr>
      <vt:lpstr>Технические регламенты таможенного союза (дата вступления с 01.07.2013)</vt:lpstr>
      <vt:lpstr>Технические регламенты таможенного союза (дата вступления 1 мая 2014 года)</vt:lpstr>
      <vt:lpstr>План разработки технических регламентов</vt:lpstr>
      <vt:lpstr>Цели принятия технических регламентов таможенного союза</vt:lpstr>
      <vt:lpstr>Единые правила подтверждения соответствия (Решение  КТС  от 7.04.2011 №621)</vt:lpstr>
      <vt:lpstr>Единый знак обращения продукции в таможенном союзе Решение Комиссии Таможенного союза от 15.07.2011 N 711 (ред. от 20.07.2012) </vt:lpstr>
      <vt:lpstr>Единая форма сертификатов соответствия и декларации о соответствии</vt:lpstr>
      <vt:lpstr>Технический регламент о безопасности пищевой продукции</vt:lpstr>
      <vt:lpstr>Новые механизмы регулирования процессов обеспечения безопасности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регламента к ветеринарно-санитарной экспертизе</vt:lpstr>
      <vt:lpstr>Презентация PowerPoint</vt:lpstr>
      <vt:lpstr>Цели ветеринарно-санитарной экспертизы</vt:lpstr>
      <vt:lpstr>Переходные положения</vt:lpstr>
      <vt:lpstr>Технический регламент о безопасности молока и молочной продукции</vt:lpstr>
      <vt:lpstr>Презентация PowerPoint</vt:lpstr>
      <vt:lpstr>Презентация PowerPoint</vt:lpstr>
      <vt:lpstr>Презентация PowerPoint</vt:lpstr>
      <vt:lpstr>Технический регламент о безопасности мяса и мясной продукции</vt:lpstr>
      <vt:lpstr>Презентация PowerPoint</vt:lpstr>
      <vt:lpstr>Презентация PowerPoint</vt:lpstr>
      <vt:lpstr>Итоги реформирования системы государственного регулирования</vt:lpstr>
      <vt:lpstr>Презентация PowerPoint</vt:lpstr>
      <vt:lpstr>вСЭ и проект закона о ветеринарии</vt:lpstr>
      <vt:lpstr>Ветеринарно-санитарная экспертиза</vt:lpstr>
      <vt:lpstr>Цели проведения ВСЭ</vt:lpstr>
      <vt:lpstr>Ветеринарно-санитарная экспертиза проводится в случаях:</vt:lpstr>
      <vt:lpstr>Формы ветеринарно-санитарной экспертизы </vt:lpstr>
      <vt:lpstr>Презентация PowerPoint</vt:lpstr>
      <vt:lpstr>Презентация PowerPoint</vt:lpstr>
      <vt:lpstr>Ветеринарная сертификация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Ветеринарная сертификация не требуется при</vt:lpstr>
      <vt:lpstr>ПРАВИЛА В ОБЛАСТИ ВЕТЕРИНАРИИ ПРИ УБОЕ ЖИВОТНЫХ И ПЕРВИЧНОЙ ПЕРЕРАБОТКЕ МЯСА И ИНЫХ ПРОДУКТОВ УБОЯ НЕПРОМЫШЛЕННОГО ИЗГОТОВЛЕНИЯ НА УБОЙНЫХ ПУНКТАХ СРЕДНЕЙ И МАЛОЙ МОЩНОСТИ </vt:lpstr>
      <vt:lpstr>Цель принятия</vt:lpstr>
      <vt:lpstr>Регламентируемые процессы</vt:lpstr>
      <vt:lpstr>Действие не распространяется</vt:lpstr>
      <vt:lpstr>Дополнительные разрешения</vt:lpstr>
      <vt:lpstr>Требования к эксплуатации убойных пунктах</vt:lpstr>
      <vt:lpstr>Контролируемые процессы на убойных пунктах</vt:lpstr>
      <vt:lpstr>Презентация PowerPoint</vt:lpstr>
      <vt:lpstr>Требования технологическим процессам и помещениям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Предубойный осмотр и ветеринарно-санитарная экспертиза</vt:lpstr>
      <vt:lpstr>Презентация PowerPoint</vt:lpstr>
      <vt:lpstr>Порядок предубойного осмотр и ветеринарно-санитарной экспертизы</vt:lpstr>
      <vt:lpstr>Презентация PowerPoint</vt:lpstr>
      <vt:lpstr>Презентация PowerPoint</vt:lpstr>
      <vt:lpstr>Предубойный осмотр</vt:lpstr>
      <vt:lpstr>Презентация PowerPoint</vt:lpstr>
      <vt:lpstr>Презентация PowerPoint</vt:lpstr>
      <vt:lpstr>Презентация PowerPoint</vt:lpstr>
      <vt:lpstr>Перечень заразных, в том числе особо опасных, болезней животных, по которым могут устанавливаться ограничительные мероприятия (карантин) (в ред. Приказа Минсельхоза от 20.07.2016 N 317</vt:lpstr>
      <vt:lpstr>Ветеринарно-санитарная экспертиза продуктов убоя</vt:lpstr>
      <vt:lpstr>Презентация PowerPoint</vt:lpstr>
      <vt:lpstr>Презентация PowerPoint</vt:lpstr>
      <vt:lpstr>Презентация PowerPoint</vt:lpstr>
      <vt:lpstr>Ветеринарная документация</vt:lpstr>
      <vt:lpstr>ОПИСЬ  убойных животных, доставляемых на убойный пункт  от "__" _________ 20__ г.</vt:lpstr>
      <vt:lpstr>ЖУРНАЛ  учета трихинеллоскопии на убойном пункте</vt:lpstr>
      <vt:lpstr>Презентация PowerPoint</vt:lpstr>
      <vt:lpstr>Презентация PowerPoint</vt:lpstr>
      <vt:lpstr>Презентация PowerPoint</vt:lpstr>
      <vt:lpstr>Заключительные операции</vt:lpstr>
      <vt:lpstr>Презентация PowerPoint</vt:lpstr>
      <vt:lpstr>Презентация PowerPoint</vt:lpstr>
      <vt:lpstr>Правила проведения лабораторных исследований в области ветеринарии </vt:lpstr>
      <vt:lpstr>Презентация PowerPoint</vt:lpstr>
      <vt:lpstr>Область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проведению лабораторных исследований</vt:lpstr>
      <vt:lpstr>Презентация PowerPoint</vt:lpstr>
      <vt:lpstr>Презентация PowerPoint</vt:lpstr>
      <vt:lpstr>Проект закона «О ветеринарии»</vt:lpstr>
      <vt:lpstr>Презентация PowerPoint</vt:lpstr>
      <vt:lpstr>Презентация PowerPoint</vt:lpstr>
      <vt:lpstr>Ветеринарно-санитарная экспертиза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Ветеринарная экспертиза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Ветеринарная сертификация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ветеринарной безопасности при  убое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ветеринарной безопасности при производстве и обращении продукции</vt:lpstr>
      <vt:lpstr>Презентация PowerPoint</vt:lpstr>
      <vt:lpstr>Презентация PowerPoint</vt:lpstr>
      <vt:lpstr>Обеспечение ветеринарной безопасности при производстве и обращении пищевой продукции непромышленного изготовления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2013-10-23T10:02:03Z</dcterms:created>
  <dcterms:modified xsi:type="dcterms:W3CDTF">2016-10-20T10:26:14Z</dcterms:modified>
</cp:coreProperties>
</file>