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72" r:id="rId4"/>
    <p:sldId id="275" r:id="rId5"/>
    <p:sldId id="276" r:id="rId6"/>
    <p:sldId id="277" r:id="rId7"/>
    <p:sldId id="278" r:id="rId8"/>
    <p:sldId id="280" r:id="rId9"/>
    <p:sldId id="281" r:id="rId10"/>
    <p:sldId id="283" r:id="rId11"/>
    <p:sldId id="286" r:id="rId12"/>
    <p:sldId id="289" r:id="rId13"/>
    <p:sldId id="291" r:id="rId14"/>
    <p:sldId id="288" r:id="rId15"/>
    <p:sldId id="292" r:id="rId16"/>
    <p:sldId id="290" r:id="rId17"/>
    <p:sldId id="284" r:id="rId18"/>
    <p:sldId id="28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EFE99-4813-422D-978C-4FAD4BD76748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F8F6-31F0-4868-A1DD-39ABBA3996BD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EFE99-4813-422D-978C-4FAD4BD76748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F8F6-31F0-4868-A1DD-39ABBA3996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EFE99-4813-422D-978C-4FAD4BD76748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F8F6-31F0-4868-A1DD-39ABBA3996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EFE99-4813-422D-978C-4FAD4BD76748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F8F6-31F0-4868-A1DD-39ABBA3996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EFE99-4813-422D-978C-4FAD4BD76748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F8F6-31F0-4868-A1DD-39ABBA3996BD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EFE99-4813-422D-978C-4FAD4BD76748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F8F6-31F0-4868-A1DD-39ABBA3996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EFE99-4813-422D-978C-4FAD4BD76748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F8F6-31F0-4868-A1DD-39ABBA3996BD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EFE99-4813-422D-978C-4FAD4BD76748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F8F6-31F0-4868-A1DD-39ABBA3996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EFE99-4813-422D-978C-4FAD4BD76748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F8F6-31F0-4868-A1DD-39ABBA3996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EFE99-4813-422D-978C-4FAD4BD76748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F8F6-31F0-4868-A1DD-39ABBA3996BD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EFE99-4813-422D-978C-4FAD4BD76748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F8F6-31F0-4868-A1DD-39ABBA3996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DEEFE99-4813-422D-978C-4FAD4BD76748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377F8F6-31F0-4868-A1DD-39ABBA3996B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800" b="1" dirty="0"/>
              <a:t>Этапы развития микробиологии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97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764C08-2E3D-49AF-B3CF-3AC293683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359E5C-DED0-4864-A0EE-C32AF4C2B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Пастер открыл возбудителя холеры кур, стафилококки, стрептококки, возбудителя рожи свиней, установил этиологию сибирской язвы. Он обнаружил важное свойство микроорганизмов – способность к ослаблению вирулентности. Пастер успешно использовал ослабленные культуры для прививок против инфекционных болезней.  Культуры были названы вакцинами, а метод прививок – вакцинацией.</a:t>
            </a:r>
          </a:p>
          <a:p>
            <a:r>
              <a:rPr lang="ru-RU" dirty="0"/>
              <a:t>Пастер предложил методы получения вакцин против холеры кур, сибирской язвы, бешенства.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7580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881EA2-BFFD-449D-8BE9-A4E3913EE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9E914C-437C-436A-B94A-820D77DB8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Наряду с Пастером, ценный вклад в науку внес немецкий ученый </a:t>
            </a:r>
            <a:r>
              <a:rPr lang="ru-RU" dirty="0" err="1"/>
              <a:t>Роборт</a:t>
            </a:r>
            <a:r>
              <a:rPr lang="ru-RU" dirty="0"/>
              <a:t> Кох.</a:t>
            </a:r>
          </a:p>
          <a:p>
            <a:r>
              <a:rPr lang="ru-RU" dirty="0"/>
              <a:t>Кох разработал методы микробиологических исследований. Для подтверждения причины заразной болезни им была предложена методика, которая вошла в науку под названием триады </a:t>
            </a:r>
            <a:r>
              <a:rPr lang="ru-RU" dirty="0" err="1"/>
              <a:t>Генле</a:t>
            </a:r>
            <a:r>
              <a:rPr lang="ru-RU" dirty="0"/>
              <a:t>-Коха.</a:t>
            </a:r>
          </a:p>
          <a:p>
            <a:endParaRPr lang="ru-RU" dirty="0"/>
          </a:p>
          <a:p>
            <a:r>
              <a:rPr lang="ru-RU" dirty="0"/>
              <a:t>Впервые в практике лабораторных исследований были предложены плотные питательные среды, что позволило выделять и изучать чистые культуры.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6435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EAF5DA-A51C-4CEA-B671-117ED2540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DDE83B-B848-41CA-B3EC-20E97FE01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Кох  разработал методы окраски микробов анилиновыми красителями, применил для микроскопии иммерсионную систему, научно обосновал теорию и практику дезинфекции.</a:t>
            </a:r>
          </a:p>
          <a:p>
            <a:endParaRPr lang="ru-RU" dirty="0"/>
          </a:p>
          <a:p>
            <a:r>
              <a:rPr lang="ru-RU" dirty="0"/>
              <a:t>Р. Кох обнаружил и изучи возбудителя туберкулеза человека и крупного рогатого скота.</a:t>
            </a:r>
          </a:p>
          <a:p>
            <a:endParaRPr lang="ru-RU" dirty="0"/>
          </a:p>
          <a:p>
            <a:r>
              <a:rPr lang="ru-RU" dirty="0"/>
              <a:t>Р. Кохом введено в лабораторную практику заражение подопытных животных.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9213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C266FB-1C41-437E-A87F-4D735B7BF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Иммунологический период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217DD3-5D3D-47CB-B45F-A41E0BAC9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Основателями иммунологии были И.И. Мечников (1845-1916), Эмиль Беринг (1854-1917) и Пауль Эрлих (1854-1915).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И.И. Мечников создал новое направление в микробиологии – иммунологию – учение о невосприимчивости организма к инфекционным болезням (иммунитет). Им создана фагоцитарная теория иммунитета.</a:t>
            </a:r>
          </a:p>
        </p:txBody>
      </p:sp>
    </p:spTree>
    <p:extLst>
      <p:ext uri="{BB962C8B-B14F-4D97-AF65-F5344CB8AC3E}">
        <p14:creationId xmlns:p14="http://schemas.microsoft.com/office/powerpoint/2010/main" val="2899838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F73625-BEE7-4F67-B623-83E76FB42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A69263-0038-45CA-A3DF-E786CF56B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П. Эрлих впервые сформулировал понятие об активном и пассивном иммунитете, обосновал происхождение антител и их взаимодействие с антигенами.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И.И. Мечников вместе с П. Эрлихом в 1908 г. был удостоен Нобелевской премии за работы по иммунитету.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Немало учеников Мечникова впоследствии стали    крупными микробиологами: Д.К. Заболотный,  Л.А. Тарасевич, Г.Н. </a:t>
            </a:r>
            <a:r>
              <a:rPr lang="ru-RU" dirty="0" err="1"/>
              <a:t>Габрический</a:t>
            </a:r>
            <a:r>
              <a:rPr lang="ru-RU" dirty="0"/>
              <a:t>, И.Г. Савченко  и другие. </a:t>
            </a:r>
          </a:p>
        </p:txBody>
      </p:sp>
    </p:spTree>
    <p:extLst>
      <p:ext uri="{BB962C8B-B14F-4D97-AF65-F5344CB8AC3E}">
        <p14:creationId xmlns:p14="http://schemas.microsoft.com/office/powerpoint/2010/main" val="1233734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8404C0-52CE-4069-B06B-3B027BF8D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6AF62C-973D-4148-B85A-DD51AF156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Ценным вкладом в науку являются разработки  таких ученых как Л.С. </a:t>
            </a:r>
            <a:r>
              <a:rPr lang="ru-RU" dirty="0" err="1"/>
              <a:t>Ценковский</a:t>
            </a:r>
            <a:r>
              <a:rPr lang="ru-RU" dirty="0"/>
              <a:t>, Д.И. Ивановский, С.Н. Виноградский, В.Л. </a:t>
            </a:r>
            <a:r>
              <a:rPr lang="ru-RU" dirty="0" err="1"/>
              <a:t>Омелянский</a:t>
            </a:r>
            <a:r>
              <a:rPr lang="ru-RU" dirty="0"/>
              <a:t>, Н.А. </a:t>
            </a:r>
            <a:r>
              <a:rPr lang="ru-RU" dirty="0" err="1"/>
              <a:t>Михин</a:t>
            </a:r>
            <a:r>
              <a:rPr lang="ru-RU" dirty="0"/>
              <a:t>, В.Н. Шапошников и многие другие. </a:t>
            </a:r>
          </a:p>
        </p:txBody>
      </p:sp>
    </p:spTree>
    <p:extLst>
      <p:ext uri="{BB962C8B-B14F-4D97-AF65-F5344CB8AC3E}">
        <p14:creationId xmlns:p14="http://schemas.microsoft.com/office/powerpoint/2010/main" val="30409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554AC7-9C73-4E0D-90CE-A9C547929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err="1"/>
              <a:t>Мелекулярно</a:t>
            </a:r>
            <a:r>
              <a:rPr lang="ru-RU" sz="3200" dirty="0"/>
              <a:t>-генетический период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2965A0-8081-4444-B193-E64DC270B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Современный период развития микробиологии. Бурное развитие получили иммунология и вирусология.</a:t>
            </a:r>
          </a:p>
          <a:p>
            <a:endParaRPr lang="ru-RU" dirty="0"/>
          </a:p>
          <a:p>
            <a:r>
              <a:rPr lang="ru-RU" dirty="0"/>
              <a:t>Проблемы современной микробиологии -  углубленное изучение молекулярной организации и метаболизма микроорганизмов, микробиологического синтеза новых ценных продуктов, влияния факторов среды на жизнедеятельность микроорганизмов, изыскание специфических средств борьбы и инфекционными болезнями человека, животных и растений.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49688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EE3946-5CC8-4CD0-BBA9-A73549450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38BD3D-63CD-4F4F-9B33-1344C122F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1915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A1AA30-A35B-4B41-AEC2-CC7F1D1EB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8716B3-F702-45C4-80DE-BDBFF51C7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228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B9FEB3-6507-4D36-A062-7F826F8EF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Эвристический период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1F4105-D2DC-4AD8-B5B6-4453E38BC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 протяжении тысячелетий человек жил в окружении невидимых существ, бессознательно использовал продукты их жизнедеятельности, основой которых служили процессы спиртового, молочнокислого, уксуснокислого брожений. </a:t>
            </a:r>
          </a:p>
          <a:p>
            <a:endParaRPr lang="ru-RU" dirty="0"/>
          </a:p>
          <a:p>
            <a:r>
              <a:rPr lang="ru-RU" dirty="0"/>
              <a:t>Человек страдал от них, когда эти существа были причиной болезни, но не подозревал об их существовании, тек как их размеры много ниже предела возможности человеческого глаза.</a:t>
            </a:r>
          </a:p>
        </p:txBody>
      </p:sp>
    </p:spTree>
    <p:extLst>
      <p:ext uri="{BB962C8B-B14F-4D97-AF65-F5344CB8AC3E}">
        <p14:creationId xmlns:p14="http://schemas.microsoft.com/office/powerpoint/2010/main" val="2544072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AEA94C-4802-442C-B985-86B0381A3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845818-E041-4694-AFCC-A1FDC3131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Гиппократом, Лукрецием, Вергилием были выдвинуты предположения о том, что брожение, гниение инфекционные болезни это результат воздействия невидимых существ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 – V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до нашей эры до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в.)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Итальянский врач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Фракастро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Д.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Кирхер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пришли к заключению, что болезни от человека к человеку передаются мельчайшими живыми существами, но доказать это не могли (начало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XVII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7001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2E209B-87EB-475B-A9B2-C840F5FF8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Морфологический период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53163A-AF13-492C-8EDF-9933AA1A0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Период с конца </a:t>
            </a:r>
            <a:r>
              <a:rPr lang="en-US" dirty="0"/>
              <a:t>XVII</a:t>
            </a:r>
            <a:r>
              <a:rPr lang="ru-RU" dirty="0"/>
              <a:t> в. до середины </a:t>
            </a:r>
            <a:r>
              <a:rPr lang="en-US" dirty="0"/>
              <a:t>XIX</a:t>
            </a:r>
            <a:r>
              <a:rPr lang="ru-RU" dirty="0"/>
              <a:t> в. вошел в историю как морфологический.</a:t>
            </a:r>
          </a:p>
          <a:p>
            <a:pPr marL="0" indent="0">
              <a:buNone/>
            </a:pPr>
            <a:r>
              <a:rPr lang="ru-RU" dirty="0"/>
              <a:t> </a:t>
            </a:r>
          </a:p>
          <a:p>
            <a:r>
              <a:rPr lang="ru-RU" dirty="0"/>
              <a:t>Голландский натуралист Антони </a:t>
            </a:r>
            <a:r>
              <a:rPr lang="ru-RU" dirty="0" err="1"/>
              <a:t>ван</a:t>
            </a:r>
            <a:r>
              <a:rPr lang="ru-RU" dirty="0"/>
              <a:t> Левенгук </a:t>
            </a:r>
            <a:r>
              <a:rPr lang="en-US" dirty="0"/>
              <a:t>(</a:t>
            </a:r>
            <a:r>
              <a:rPr lang="ru-RU" dirty="0"/>
              <a:t>1632-1723</a:t>
            </a:r>
            <a:r>
              <a:rPr lang="en-US" dirty="0"/>
              <a:t>)</a:t>
            </a:r>
            <a:r>
              <a:rPr lang="ru-RU" dirty="0"/>
              <a:t> первым увидел и описал микроорганизмы. Он сконструировал микроскоп, давший увеличение до 300 раз. В микроскоп А. Левенгук рассматривал воду из пруда, настои, кровь, зубной налет и обнаруживал мельчайшие существа, которые назвал живыми зверьками – </a:t>
            </a:r>
            <a:r>
              <a:rPr lang="ru-RU" dirty="0" err="1"/>
              <a:t>анималькулями</a:t>
            </a:r>
            <a:r>
              <a:rPr lang="ru-RU" dirty="0"/>
              <a:t>. Они имели шаровидные, палочковидные и извитые формы.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1114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8FA267-0831-4D8F-B5E8-185958F45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884BD3-A697-400C-B25C-63131793E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Ученых многих стран привлекла внимание и побудила к изучению микроорганизмов книга  «Тайны природы, открытые А. Левенгуком». </a:t>
            </a:r>
          </a:p>
          <a:p>
            <a:pPr marL="0" indent="0">
              <a:buNone/>
            </a:pPr>
            <a:r>
              <a:rPr lang="ru-RU" dirty="0"/>
              <a:t>Роль микроорганизмов в природе, жизни животных и человека</a:t>
            </a:r>
            <a:r>
              <a:rPr lang="en-US" dirty="0"/>
              <a:t> </a:t>
            </a:r>
            <a:r>
              <a:rPr lang="ru-RU" dirty="0"/>
              <a:t>оставалась невыясненной. Исследования в течение многих десятилетий сводились лишь к описанию различных форм микроорганизмов,  но открытие А. Левенгука положило начало возникновению и развитию микробиологии.  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4443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ECFC20-381A-4C3E-A222-15EF564F4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Физиологический период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4D72FE-F230-467C-A1F1-AA504F2FB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/>
              <a:t>Со второй половины </a:t>
            </a:r>
            <a:r>
              <a:rPr lang="en-US" sz="2800" dirty="0"/>
              <a:t>XIX</a:t>
            </a:r>
            <a:r>
              <a:rPr lang="ru-RU" sz="2800" dirty="0"/>
              <a:t> в. благодаря работам выдающегося французского ученого Луи Пастера начинается бурное развитие микробиологии.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В России первым исследователем микроскопических организмов был врач микробиолог М.М. </a:t>
            </a:r>
            <a:r>
              <a:rPr lang="ru-RU" sz="2800" dirty="0" err="1"/>
              <a:t>Тереховский</a:t>
            </a:r>
            <a:r>
              <a:rPr lang="ru-RU" sz="2800" dirty="0"/>
              <a:t>.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76095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940CD-9981-4F2B-8A80-D9EA182D4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34C562-0106-4B28-9335-3A797F0B7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С именем Л. Пастера связано решение вопроса о самопроизвольном зарождении жизни. От экспериментально доказал, что при абсолютной стерильности питательных растворов и исключении последующего загрязнения в них невозможно появление микробов. Л. Пастер писал, что жизнь возникает тогда, когда микроорганизмы в питательный раствор проникают из-вне.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8955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361051-DF1F-4A1A-B006-1F729A83B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33E503-4F22-4048-8B9E-9C654FC36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Большое количество вин во Франции портилось и страна несла колоссальные убытки. В результате изучения болезней вина Л. Пастер установил, что в нем развивается посторонняя микрофлора и для предупреждения ее размножения предложил прогревать вино в течение нескольких минут при температуре 50-60°С. В результате некоторые микроорганизмы погибали и продукт не портился. Этот способ предохранения продуктов от порчи получил название пастеризация.</a:t>
            </a:r>
          </a:p>
        </p:txBody>
      </p:sp>
    </p:spTree>
    <p:extLst>
      <p:ext uri="{BB962C8B-B14F-4D97-AF65-F5344CB8AC3E}">
        <p14:creationId xmlns:p14="http://schemas.microsoft.com/office/powerpoint/2010/main" val="3282366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0F9975-E295-4B17-B71E-5FF926FF2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AF8A4B-5D6E-47BD-99E8-B898CBF6F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Л. Пастер доказал, что причина брожения и гниения – микроорганизмы, а изучая процессы </a:t>
            </a:r>
            <a:r>
              <a:rPr lang="ru-RU" dirty="0" err="1"/>
              <a:t>маслянокислого</a:t>
            </a:r>
            <a:r>
              <a:rPr lang="ru-RU" dirty="0"/>
              <a:t> брожения открыл микроорганизмы, которые могут жить без доступа кислорода воздуха – анаэробы.  </a:t>
            </a:r>
          </a:p>
          <a:p>
            <a:endParaRPr lang="ru-RU" dirty="0"/>
          </a:p>
          <a:p>
            <a:r>
              <a:rPr lang="ru-RU" dirty="0"/>
              <a:t>Пастер изучил болезнь шелковичных червей. Он установил, что болезнь вызывают особые микроорганизмы и разработал меры профилактики.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12183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357</TotalTime>
  <Words>875</Words>
  <Application>Microsoft Office PowerPoint</Application>
  <PresentationFormat>Экран (4:3)</PresentationFormat>
  <Paragraphs>56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Arial</vt:lpstr>
      <vt:lpstr>Times New Roman</vt:lpstr>
      <vt:lpstr>Ясность</vt:lpstr>
      <vt:lpstr>Этапы развития микробиологии</vt:lpstr>
      <vt:lpstr>Эвристический период</vt:lpstr>
      <vt:lpstr>Презентация PowerPoint</vt:lpstr>
      <vt:lpstr>Морфологический период</vt:lpstr>
      <vt:lpstr>Презентация PowerPoint</vt:lpstr>
      <vt:lpstr>Физиологический период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Иммунологический период</vt:lpstr>
      <vt:lpstr>Презентация PowerPoint</vt:lpstr>
      <vt:lpstr>Презентация PowerPoint</vt:lpstr>
      <vt:lpstr>Мелекулярно-генетический период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Дарина</dc:creator>
  <cp:lastModifiedBy>Михаил Сергеевич Трескин</cp:lastModifiedBy>
  <cp:revision>52</cp:revision>
  <dcterms:created xsi:type="dcterms:W3CDTF">2016-04-06T19:58:34Z</dcterms:created>
  <dcterms:modified xsi:type="dcterms:W3CDTF">2020-09-01T11:16:01Z</dcterms:modified>
</cp:coreProperties>
</file>